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notesSlides/notesSlide7.xml" ContentType="application/vnd.openxmlformats-officedocument.presentationml.notesSlide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9" r:id="rId4"/>
    <p:sldId id="270" r:id="rId5"/>
    <p:sldId id="271" r:id="rId6"/>
    <p:sldId id="278" r:id="rId7"/>
    <p:sldId id="258" r:id="rId8"/>
    <p:sldId id="275" r:id="rId9"/>
    <p:sldId id="276" r:id="rId10"/>
    <p:sldId id="277" r:id="rId11"/>
    <p:sldId id="259" r:id="rId12"/>
    <p:sldId id="260" r:id="rId13"/>
    <p:sldId id="261" r:id="rId14"/>
  </p:sldIdLst>
  <p:sldSz cx="9144000" cy="6858000" type="screen4x3"/>
  <p:notesSz cx="6934200" cy="92202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  <a:srgbClr val="FF99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DA1C3-6C24-4255-A885-2B27800E0A44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C1686-0847-475F-8B4C-AFF20181A7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7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844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9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C1686-0847-475F-8B4C-AFF20181A7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9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305FD9-7C1F-4F39-A364-A87C199515B3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CA8CED-0C0D-4D13-9EDB-1376A1CC5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ags" Target="../tags/tag8.xml"/><Relationship Id="rId7" Type="http://schemas.openxmlformats.org/officeDocument/2006/relationships/image" Target="../media/image2.jpe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12.xml"/><Relationship Id="rId7" Type="http://schemas.openxmlformats.org/officeDocument/2006/relationships/image" Target="../media/image2.jpe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9"/>
            <a:ext cx="8062912" cy="1052512"/>
          </a:xfrm>
        </p:spPr>
        <p:txBody>
          <a:bodyPr/>
          <a:lstStyle/>
          <a:p>
            <a:r>
              <a:rPr lang="en-US" dirty="0" smtClean="0"/>
              <a:t>Fire and Code Triage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Bettina Turner MT(ASCP)SBB</a:t>
            </a:r>
            <a:r>
              <a:rPr lang="en-US" baseline="30000" dirty="0" smtClean="0"/>
              <a:t>CM</a:t>
            </a:r>
            <a:endParaRPr lang="en-US" dirty="0" smtClean="0"/>
          </a:p>
          <a:p>
            <a:r>
              <a:rPr lang="en-US" sz="1600" dirty="0" smtClean="0"/>
              <a:t>BB Specialist Technologist and Education Coordinator</a:t>
            </a:r>
          </a:p>
          <a:p>
            <a:pPr lvl="0">
              <a:buClr>
                <a:srgbClr val="D34817"/>
              </a:buClr>
            </a:pPr>
            <a:r>
              <a:rPr lang="en-US" dirty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Hannah </a:t>
            </a:r>
            <a:r>
              <a:rPr lang="en-US" dirty="0" smtClean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Phillips</a:t>
            </a:r>
            <a:r>
              <a:rPr lang="en-US" dirty="0" smtClean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 </a:t>
            </a:r>
            <a:r>
              <a:rPr lang="en-US" dirty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MLS(ASCP)</a:t>
            </a:r>
          </a:p>
          <a:p>
            <a:pPr lvl="0">
              <a:buClr>
                <a:srgbClr val="D34817"/>
              </a:buClr>
            </a:pPr>
            <a:r>
              <a:rPr lang="en-US" sz="1900" dirty="0">
                <a:ln>
                  <a:solidFill>
                    <a:srgbClr val="696464"/>
                  </a:solidFill>
                </a:ln>
                <a:solidFill>
                  <a:prstClr val="white">
                    <a:tint val="75000"/>
                  </a:prstClr>
                </a:solidFill>
              </a:rPr>
              <a:t>Blood Bank/BMT Safety Representative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Emergency Alert Plain Text Matrix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Alerts</a:t>
            </a:r>
          </a:p>
          <a:p>
            <a:pPr marL="64008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530683"/>
              </p:ext>
            </p:extLst>
          </p:nvPr>
        </p:nvGraphicFramePr>
        <p:xfrm>
          <a:off x="685800" y="2514600"/>
          <a:ext cx="7696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Approved Code</a:t>
                      </a:r>
                      <a:endParaRPr lang="en-US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CPR Involving a Patient</a:t>
                      </a:r>
                      <a:endParaRPr lang="en-US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 Blue + Location</a:t>
                      </a:r>
                      <a:endParaRPr lang="en-US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16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7906"/>
          </a:xfrm>
        </p:spPr>
        <p:txBody>
          <a:bodyPr/>
          <a:lstStyle/>
          <a:p>
            <a:r>
              <a:rPr lang="en-US" dirty="0" smtClean="0"/>
              <a:t>Code Triage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r>
              <a:rPr lang="en-US" dirty="0" smtClean="0"/>
              <a:t>Blood Bank staff will be notified by the </a:t>
            </a:r>
            <a:r>
              <a:rPr lang="en-US" b="1" dirty="0" smtClean="0">
                <a:solidFill>
                  <a:srgbClr val="FF9900"/>
                </a:solidFill>
              </a:rPr>
              <a:t>I</a:t>
            </a:r>
            <a:r>
              <a:rPr lang="en-US" dirty="0" smtClean="0"/>
              <a:t>ncident </a:t>
            </a:r>
            <a:r>
              <a:rPr lang="en-US" b="1" dirty="0" smtClean="0">
                <a:solidFill>
                  <a:srgbClr val="FF9900"/>
                </a:solidFill>
              </a:rPr>
              <a:t>C</a:t>
            </a:r>
            <a:r>
              <a:rPr lang="en-US" dirty="0" smtClean="0"/>
              <a:t>ommand </a:t>
            </a:r>
            <a:r>
              <a:rPr lang="en-US" b="1" dirty="0" smtClean="0">
                <a:solidFill>
                  <a:srgbClr val="FF9900"/>
                </a:solidFill>
              </a:rPr>
              <a:t>C</a:t>
            </a:r>
            <a:r>
              <a:rPr lang="en-US" dirty="0" smtClean="0"/>
              <a:t>enter (ICC) when Code Triage Plan is activated</a:t>
            </a:r>
          </a:p>
          <a:p>
            <a:pPr lvl="1"/>
            <a:r>
              <a:rPr lang="en-US" dirty="0" smtClean="0"/>
              <a:t>Activate Telephone Call List immediately</a:t>
            </a:r>
          </a:p>
          <a:p>
            <a:pPr lvl="1"/>
            <a:r>
              <a:rPr lang="en-US" dirty="0" smtClean="0"/>
              <a:t>Notify management / medical director immediately (24h / 7d)</a:t>
            </a:r>
          </a:p>
          <a:p>
            <a:pPr lvl="1"/>
            <a:r>
              <a:rPr lang="en-US" dirty="0" smtClean="0"/>
              <a:t>Staff lab with minimum of 6 employees</a:t>
            </a:r>
          </a:p>
          <a:p>
            <a:pPr lvl="1"/>
            <a:r>
              <a:rPr lang="en-US" dirty="0" smtClean="0"/>
              <a:t>Print inventory (RC, PLSMA,PLT)  Give to medical director.  </a:t>
            </a:r>
          </a:p>
          <a:p>
            <a:pPr lvl="2"/>
            <a:r>
              <a:rPr lang="en-US" dirty="0" smtClean="0"/>
              <a:t>Medical Director / Path Resident will report to ICC.</a:t>
            </a:r>
          </a:p>
          <a:p>
            <a:pPr lvl="1"/>
            <a:r>
              <a:rPr lang="en-US" dirty="0" smtClean="0"/>
              <a:t>Notify blood supplier of disaster situation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75506"/>
          </a:xfrm>
        </p:spPr>
        <p:txBody>
          <a:bodyPr/>
          <a:lstStyle/>
          <a:p>
            <a:r>
              <a:rPr lang="en-US" dirty="0" smtClean="0"/>
              <a:t>Code Triage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r>
              <a:rPr lang="en-US" dirty="0" smtClean="0"/>
              <a:t>Virtual Personnel Pool</a:t>
            </a:r>
          </a:p>
          <a:p>
            <a:pPr lvl="1"/>
            <a:r>
              <a:rPr lang="en-US" dirty="0" smtClean="0"/>
              <a:t>Assess the number and capabilities of the employees present and report personnel available to the Virtual Personnel Pool.</a:t>
            </a:r>
          </a:p>
          <a:p>
            <a:pPr lvl="2"/>
            <a:r>
              <a:rPr lang="en-US" dirty="0" smtClean="0"/>
              <a:t>See step by step instructions on how submit a Virtual Personnel Pool</a:t>
            </a:r>
          </a:p>
          <a:p>
            <a:pPr lvl="3"/>
            <a:r>
              <a:rPr lang="en-US" dirty="0" smtClean="0"/>
              <a:t>Lab Safety Manual / Code Triage section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Severe Weather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59408"/>
          </a:xfrm>
        </p:spPr>
        <p:txBody>
          <a:bodyPr/>
          <a:lstStyle/>
          <a:p>
            <a:r>
              <a:rPr lang="en-US" dirty="0" smtClean="0"/>
              <a:t>Tornado Approaching</a:t>
            </a:r>
          </a:p>
          <a:p>
            <a:pPr lvl="1"/>
            <a:r>
              <a:rPr lang="en-US" dirty="0" smtClean="0"/>
              <a:t>Listen for ECC announcement</a:t>
            </a:r>
          </a:p>
          <a:p>
            <a:pPr lvl="1"/>
            <a:r>
              <a:rPr lang="en-US" dirty="0" smtClean="0"/>
              <a:t>Evacuate to areas without exterior windows</a:t>
            </a:r>
          </a:p>
          <a:p>
            <a:pPr lvl="2"/>
            <a:r>
              <a:rPr lang="en-US" dirty="0" smtClean="0"/>
              <a:t>Central, new renovated space / storage area</a:t>
            </a:r>
          </a:p>
          <a:p>
            <a:pPr lvl="2"/>
            <a:r>
              <a:rPr lang="en-US" dirty="0" smtClean="0"/>
              <a:t>BMT office, conference room, breakroom</a:t>
            </a:r>
          </a:p>
          <a:p>
            <a:pPr lvl="2"/>
            <a:r>
              <a:rPr lang="en-US" dirty="0" smtClean="0"/>
              <a:t>Interior stairwell, basement, sub-basement</a:t>
            </a:r>
          </a:p>
          <a:p>
            <a:r>
              <a:rPr lang="en-US" dirty="0" smtClean="0"/>
              <a:t>Hurricane Procedure</a:t>
            </a:r>
          </a:p>
          <a:p>
            <a:pPr lvl="1"/>
            <a:r>
              <a:rPr lang="en-US" dirty="0" smtClean="0"/>
              <a:t>Report damages or outage of service immediately to the Service Response Center using 6-9111, option 3.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27906"/>
          </a:xfrm>
        </p:spPr>
        <p:txBody>
          <a:bodyPr/>
          <a:lstStyle/>
          <a:p>
            <a:r>
              <a:rPr lang="en-US" dirty="0" smtClean="0"/>
              <a:t>             Fire Alarms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4792"/>
            <a:ext cx="8229600" cy="5083208"/>
          </a:xfrm>
        </p:spPr>
        <p:txBody>
          <a:bodyPr/>
          <a:lstStyle/>
          <a:p>
            <a:r>
              <a:rPr lang="en-US" dirty="0" smtClean="0"/>
              <a:t>ANY time a fire alarm sounds you should</a:t>
            </a:r>
          </a:p>
          <a:p>
            <a:pPr lvl="1"/>
            <a:r>
              <a:rPr lang="en-US" dirty="0" smtClean="0"/>
              <a:t>Look for smoke or fire</a:t>
            </a:r>
          </a:p>
          <a:p>
            <a:pPr lvl="1"/>
            <a:r>
              <a:rPr lang="en-US" dirty="0" smtClean="0"/>
              <a:t>Smell for smoke</a:t>
            </a:r>
          </a:p>
          <a:p>
            <a:pPr lvl="1"/>
            <a:r>
              <a:rPr lang="en-US" dirty="0" smtClean="0"/>
              <a:t>Listen for announcement over PA system</a:t>
            </a:r>
          </a:p>
          <a:p>
            <a:pPr lvl="1"/>
            <a:r>
              <a:rPr lang="en-US" dirty="0" smtClean="0"/>
              <a:t>Share information with management and co-workers</a:t>
            </a:r>
          </a:p>
        </p:txBody>
      </p:sp>
      <p:pic>
        <p:nvPicPr>
          <p:cNvPr id="1026" name="Picture 2" descr="C:\Documents and Settings\bturner\My Documents\My Pictures\fire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152400"/>
            <a:ext cx="666750" cy="952500"/>
          </a:xfrm>
          <a:prstGeom prst="rect">
            <a:avLst/>
          </a:prstGeom>
          <a:noFill/>
        </p:spPr>
      </p:pic>
      <p:pic>
        <p:nvPicPr>
          <p:cNvPr id="1027" name="Picture 3" descr="C:\Documents and Settings\bturner\My Documents\My Pictures\fire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152400"/>
            <a:ext cx="666750" cy="9525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27906"/>
          </a:xfrm>
        </p:spPr>
        <p:txBody>
          <a:bodyPr/>
          <a:lstStyle/>
          <a:p>
            <a:r>
              <a:rPr lang="en-US" dirty="0" smtClean="0"/>
              <a:t>             Fire Alarms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083208"/>
          </a:xfrm>
        </p:spPr>
        <p:txBody>
          <a:bodyPr/>
          <a:lstStyle/>
          <a:p>
            <a:r>
              <a:rPr lang="en-US" dirty="0" smtClean="0"/>
              <a:t>If you smell or see smoke or see fire:</a:t>
            </a:r>
          </a:p>
          <a:p>
            <a:pPr lvl="1"/>
            <a:r>
              <a:rPr lang="en-US" b="1" dirty="0" smtClean="0"/>
              <a:t>DIAL:    </a:t>
            </a:r>
            <a:r>
              <a:rPr lang="en-US" b="1" dirty="0" smtClean="0">
                <a:ln>
                  <a:solidFill>
                    <a:schemeClr val="accent1"/>
                  </a:solidFill>
                </a:ln>
              </a:rPr>
              <a:t>6-9111   </a:t>
            </a:r>
            <a:r>
              <a:rPr lang="en-US" b="1" dirty="0" smtClean="0"/>
              <a:t>or</a:t>
            </a:r>
          </a:p>
          <a:p>
            <a:pPr lvl="2"/>
            <a:r>
              <a:rPr lang="en-US" b="1" dirty="0" smtClean="0"/>
              <a:t>Blood Bank location:  </a:t>
            </a:r>
            <a:r>
              <a:rPr lang="en-US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BB / 1</a:t>
            </a:r>
            <a:r>
              <a:rPr lang="en-US" b="1" baseline="30000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st</a:t>
            </a:r>
            <a:r>
              <a:rPr lang="en-US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 Floor NT / Room 1B074</a:t>
            </a:r>
          </a:p>
          <a:p>
            <a:pPr lvl="1"/>
            <a:r>
              <a:rPr lang="en-US" b="1" dirty="0" smtClean="0"/>
              <a:t>ACTIVATE NEAREST FIRE ALARM BOX</a:t>
            </a:r>
            <a:endParaRPr lang="en-US" dirty="0" smtClean="0"/>
          </a:p>
          <a:p>
            <a:pPr lvl="2"/>
            <a:r>
              <a:rPr lang="en-US" dirty="0" smtClean="0"/>
              <a:t>LOCATION:</a:t>
            </a:r>
          </a:p>
          <a:p>
            <a:pPr lvl="3"/>
            <a:r>
              <a:rPr lang="en-US" dirty="0" smtClean="0"/>
              <a:t>Out main BB door</a:t>
            </a:r>
          </a:p>
          <a:p>
            <a:pPr lvl="3"/>
            <a:r>
              <a:rPr lang="en-US" dirty="0" smtClean="0"/>
              <a:t>Turn right </a:t>
            </a:r>
          </a:p>
          <a:p>
            <a:pPr lvl="3"/>
            <a:r>
              <a:rPr lang="en-US" dirty="0" smtClean="0"/>
              <a:t>At elevator well</a:t>
            </a:r>
          </a:p>
          <a:p>
            <a:pPr lvl="3"/>
            <a:r>
              <a:rPr lang="en-US" dirty="0" smtClean="0"/>
              <a:t>Fire box is on right directly                                                              under red 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EXIT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sign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C:\Documents and Settings\bturner\My Documents\My Pictures\fire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152400"/>
            <a:ext cx="666750" cy="952500"/>
          </a:xfrm>
          <a:prstGeom prst="rect">
            <a:avLst/>
          </a:prstGeom>
          <a:noFill/>
        </p:spPr>
      </p:pic>
      <p:pic>
        <p:nvPicPr>
          <p:cNvPr id="1027" name="Picture 3" descr="C:\Documents and Settings\bturner\My Documents\My Pictures\fire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152400"/>
            <a:ext cx="666750" cy="952500"/>
          </a:xfrm>
          <a:prstGeom prst="rect">
            <a:avLst/>
          </a:prstGeom>
          <a:noFill/>
        </p:spPr>
      </p:pic>
      <p:pic>
        <p:nvPicPr>
          <p:cNvPr id="2050" name="PPTShape_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57900" y="3263847"/>
            <a:ext cx="2286000" cy="3060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flipV="1">
            <a:off x="4114800" y="5029200"/>
            <a:ext cx="3121628" cy="3048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200900" y="6248400"/>
            <a:ext cx="838200" cy="3048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7900" y="6368534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Elevators</a:t>
            </a:r>
            <a:endParaRPr lang="en-US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27906"/>
          </a:xfrm>
        </p:spPr>
        <p:txBody>
          <a:bodyPr/>
          <a:lstStyle/>
          <a:p>
            <a:r>
              <a:rPr lang="en-US" dirty="0" smtClean="0"/>
              <a:t>             Fire Alarms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66294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Fire Extinguisher Locations</a:t>
            </a:r>
          </a:p>
          <a:p>
            <a:pPr lvl="1"/>
            <a:r>
              <a:rPr lang="en-US" dirty="0" smtClean="0"/>
              <a:t>In Blood Bank</a:t>
            </a:r>
          </a:p>
          <a:p>
            <a:pPr lvl="2"/>
            <a:r>
              <a:rPr lang="en-US" dirty="0" smtClean="0"/>
              <a:t>On back side of column near                                 unit tag printer #2</a:t>
            </a:r>
          </a:p>
          <a:p>
            <a:pPr lvl="1"/>
            <a:r>
              <a:rPr lang="en-US" dirty="0" smtClean="0"/>
              <a:t>In BMT Lab</a:t>
            </a:r>
          </a:p>
          <a:p>
            <a:pPr lvl="2"/>
            <a:r>
              <a:rPr lang="en-US" dirty="0" smtClean="0"/>
              <a:t>In the processing room next to the specimen receipt door</a:t>
            </a:r>
          </a:p>
          <a:p>
            <a:r>
              <a:rPr lang="en-US" dirty="0" smtClean="0"/>
              <a:t>P.A.S.S.</a:t>
            </a:r>
          </a:p>
          <a:p>
            <a:pPr lvl="1"/>
            <a:r>
              <a:rPr lang="en-US" dirty="0" smtClean="0"/>
              <a:t>When using a fire extinguisher                    remember: </a:t>
            </a:r>
          </a:p>
          <a:p>
            <a:pPr lvl="2"/>
            <a:r>
              <a:rPr lang="en-US" sz="30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P</a:t>
            </a:r>
            <a:r>
              <a:rPr lang="en-US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ull</a:t>
            </a:r>
            <a:r>
              <a:rPr lang="en-US" dirty="0" smtClean="0"/>
              <a:t> extinguisher pin</a:t>
            </a:r>
            <a:endParaRPr lang="en-US" b="1" dirty="0" smtClean="0"/>
          </a:p>
          <a:p>
            <a:pPr lvl="2"/>
            <a:r>
              <a:rPr lang="en-US" sz="30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A</a:t>
            </a:r>
            <a:r>
              <a:rPr lang="en-US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im</a:t>
            </a:r>
            <a:r>
              <a:rPr lang="en-US" b="1" dirty="0" smtClean="0"/>
              <a:t> </a:t>
            </a:r>
            <a:r>
              <a:rPr lang="en-US" dirty="0" smtClean="0"/>
              <a:t>extinguisher at base of flames</a:t>
            </a:r>
            <a:endParaRPr lang="en-US" b="1" dirty="0" smtClean="0"/>
          </a:p>
          <a:p>
            <a:pPr lvl="2"/>
            <a:r>
              <a:rPr lang="en-US" sz="30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S</a:t>
            </a:r>
            <a:r>
              <a:rPr lang="en-US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queeze</a:t>
            </a:r>
            <a:r>
              <a:rPr lang="en-US" b="1" dirty="0" smtClean="0"/>
              <a:t> </a:t>
            </a:r>
            <a:r>
              <a:rPr lang="en-US" dirty="0" smtClean="0"/>
              <a:t>extinguisher handle</a:t>
            </a:r>
            <a:endParaRPr lang="en-US" b="1" dirty="0" smtClean="0"/>
          </a:p>
          <a:p>
            <a:pPr lvl="2"/>
            <a:r>
              <a:rPr lang="en-US" sz="30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S</a:t>
            </a:r>
            <a:r>
              <a:rPr lang="en-US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weep</a:t>
            </a:r>
            <a:r>
              <a:rPr lang="en-US" b="1" dirty="0" smtClean="0"/>
              <a:t> </a:t>
            </a:r>
            <a:r>
              <a:rPr lang="en-US" dirty="0" smtClean="0"/>
              <a:t>extinguisher from side to side until flames are extinguished</a:t>
            </a:r>
          </a:p>
        </p:txBody>
      </p:sp>
      <p:pic>
        <p:nvPicPr>
          <p:cNvPr id="1026" name="Picture 2" descr="C:\Documents and Settings\bturner\My Documents\My Pictures\fire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152400"/>
            <a:ext cx="666750" cy="952500"/>
          </a:xfrm>
          <a:prstGeom prst="rect">
            <a:avLst/>
          </a:prstGeom>
          <a:noFill/>
        </p:spPr>
      </p:pic>
      <p:pic>
        <p:nvPicPr>
          <p:cNvPr id="1027" name="Picture 3" descr="C:\Documents and Settings\bturner\My Documents\My Pictures\fire.jp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152400"/>
            <a:ext cx="666750" cy="952500"/>
          </a:xfrm>
          <a:prstGeom prst="rect">
            <a:avLst/>
          </a:prstGeom>
          <a:noFill/>
        </p:spPr>
      </p:pic>
      <p:pic>
        <p:nvPicPr>
          <p:cNvPr id="3074" name="PPTShape_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762000"/>
            <a:ext cx="1536621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162800" y="281940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Blood Bank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548640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BMT Lab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01916" y="3493612"/>
            <a:ext cx="2277472" cy="170810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51706"/>
          </a:xfrm>
        </p:spPr>
        <p:txBody>
          <a:bodyPr/>
          <a:lstStyle/>
          <a:p>
            <a:r>
              <a:rPr lang="en-US" dirty="0" smtClean="0"/>
              <a:t>R. A. C. 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791199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Rescue</a:t>
            </a:r>
            <a:r>
              <a:rPr lang="en-US" sz="2900" dirty="0" smtClean="0"/>
              <a:t> any persons in immediate fire area without endangering yourself</a:t>
            </a:r>
          </a:p>
          <a:p>
            <a:r>
              <a:rPr lang="en-US" sz="29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Alarm</a:t>
            </a:r>
            <a:r>
              <a:rPr lang="en-US" sz="2900" dirty="0" smtClean="0"/>
              <a:t>:  sound the alarm by calling      6-9111 or activating the nearest fire alarm box</a:t>
            </a:r>
          </a:p>
          <a:p>
            <a:r>
              <a:rPr lang="en-US" sz="29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Contain</a:t>
            </a:r>
            <a:r>
              <a:rPr lang="en-US" sz="2900" dirty="0" smtClean="0"/>
              <a:t> the fire by shutting doors and windows, and put wet towels under the door, etc.</a:t>
            </a:r>
          </a:p>
          <a:p>
            <a:r>
              <a:rPr lang="en-US" sz="29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Extinguish</a:t>
            </a:r>
            <a:r>
              <a:rPr lang="en-US" sz="2900" dirty="0" smtClean="0"/>
              <a:t> if the fire is small and localized, and you are familiar with the use of a fire extinguisher, use it to put out the fire – otherwise</a:t>
            </a:r>
          </a:p>
          <a:p>
            <a:pPr lvl="1"/>
            <a:r>
              <a:rPr lang="en-US" sz="2600" b="1" dirty="0" smtClean="0">
                <a:ln>
                  <a:solidFill>
                    <a:schemeClr val="accent1">
                      <a:satMod val="120000"/>
                    </a:schemeClr>
                  </a:solidFill>
                </a:ln>
              </a:rPr>
              <a:t>Evacuate</a:t>
            </a:r>
            <a:r>
              <a:rPr lang="en-US" sz="2600" dirty="0" smtClean="0"/>
              <a:t>:  use posted evacuation route.</a:t>
            </a:r>
          </a:p>
          <a:p>
            <a:pPr lvl="1"/>
            <a:r>
              <a:rPr lang="en-US" sz="2600" dirty="0" smtClean="0"/>
              <a:t>Turn off gas, electrical machinery, close doors, windows as you leave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Content Placeholder 4" descr="race.JPG"/>
          <p:cNvPicPr>
            <a:picLocks noGrp="1" noChangeAspect="1"/>
          </p:cNvPicPr>
          <p:nvPr>
            <p:ph sz="half" idx="2"/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4876800" y="381000"/>
            <a:ext cx="4038600" cy="2683687"/>
          </a:xfrm>
        </p:spPr>
      </p:pic>
      <p:sp>
        <p:nvSpPr>
          <p:cNvPr id="6" name="TextBox 5"/>
          <p:cNvSpPr txBox="1"/>
          <p:nvPr/>
        </p:nvSpPr>
        <p:spPr>
          <a:xfrm>
            <a:off x="4875512" y="3657600"/>
            <a:ext cx="4039888" cy="25853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Primary Blood Bank Evacuation Route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Turn right out of main BB</a:t>
            </a:r>
          </a:p>
          <a:p>
            <a:r>
              <a:rPr lang="en-US" dirty="0" smtClean="0"/>
              <a:t>  door into hallway.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Walk to end of hallway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Take stairs to bottom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Meet in street in front of power</a:t>
            </a:r>
          </a:p>
          <a:p>
            <a:r>
              <a:rPr lang="en-US" dirty="0"/>
              <a:t> </a:t>
            </a:r>
            <a:r>
              <a:rPr lang="en-US" dirty="0" smtClean="0"/>
              <a:t> plant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BMT Evacuation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Primary</a:t>
            </a:r>
          </a:p>
          <a:p>
            <a:pPr lvl="1"/>
            <a:r>
              <a:rPr lang="en-US" sz="1700" dirty="0" smtClean="0"/>
              <a:t>Exit BMT through either door. Turn right. Turn right again after the North tower elevators if you exited BMT from the </a:t>
            </a:r>
            <a:r>
              <a:rPr lang="en-US" sz="1700" dirty="0" err="1" smtClean="0"/>
              <a:t>cryo</a:t>
            </a:r>
            <a:r>
              <a:rPr lang="en-US" sz="1700" dirty="0" smtClean="0"/>
              <a:t> room. Go Down North tower stairway at the end of the hall. Exit to meet at the front of the power plant.</a:t>
            </a:r>
          </a:p>
          <a:p>
            <a:endParaRPr lang="en-US" sz="2400" dirty="0" smtClean="0"/>
          </a:p>
          <a:p>
            <a:r>
              <a:rPr lang="en-US" sz="2400" dirty="0" smtClean="0"/>
              <a:t>Secondary</a:t>
            </a:r>
          </a:p>
          <a:p>
            <a:pPr lvl="1"/>
            <a:r>
              <a:rPr lang="en-US" sz="1900" dirty="0"/>
              <a:t>Exit BMT lab through the </a:t>
            </a:r>
            <a:r>
              <a:rPr lang="en-US" sz="1900" dirty="0" err="1"/>
              <a:t>cryo</a:t>
            </a:r>
            <a:r>
              <a:rPr lang="en-US" sz="1900" dirty="0"/>
              <a:t> room. Turn Left. Proceed to Gray building. Turn right down first hallway. Go through double doors. Go down stairway on left and exit building. </a:t>
            </a:r>
          </a:p>
        </p:txBody>
      </p:sp>
      <p:graphicFrame>
        <p:nvGraphicFramePr>
          <p:cNvPr id="20" name="Content Placeholder 1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9532363"/>
              </p:ext>
            </p:extLst>
          </p:nvPr>
        </p:nvGraphicFramePr>
        <p:xfrm>
          <a:off x="5273145" y="1688649"/>
          <a:ext cx="2788709" cy="4593540"/>
        </p:xfrm>
        <a:graphic>
          <a:graphicData uri="http://schemas.openxmlformats.org/drawingml/2006/table">
            <a:tbl>
              <a:tblPr/>
              <a:tblGrid>
                <a:gridCol w="243673">
                  <a:extLst>
                    <a:ext uri="{9D8B030D-6E8A-4147-A177-3AD203B41FA5}">
                      <a16:colId xmlns:a16="http://schemas.microsoft.com/office/drawing/2014/main" val="3458095462"/>
                    </a:ext>
                  </a:extLst>
                </a:gridCol>
                <a:gridCol w="243673">
                  <a:extLst>
                    <a:ext uri="{9D8B030D-6E8A-4147-A177-3AD203B41FA5}">
                      <a16:colId xmlns:a16="http://schemas.microsoft.com/office/drawing/2014/main" val="3782028812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3116560372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1730958893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3971674126"/>
                    </a:ext>
                  </a:extLst>
                </a:gridCol>
                <a:gridCol w="135374">
                  <a:extLst>
                    <a:ext uri="{9D8B030D-6E8A-4147-A177-3AD203B41FA5}">
                      <a16:colId xmlns:a16="http://schemas.microsoft.com/office/drawing/2014/main" val="2193585988"/>
                    </a:ext>
                  </a:extLst>
                </a:gridCol>
                <a:gridCol w="135374">
                  <a:extLst>
                    <a:ext uri="{9D8B030D-6E8A-4147-A177-3AD203B41FA5}">
                      <a16:colId xmlns:a16="http://schemas.microsoft.com/office/drawing/2014/main" val="1441863891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1915922324"/>
                    </a:ext>
                  </a:extLst>
                </a:gridCol>
                <a:gridCol w="138383">
                  <a:extLst>
                    <a:ext uri="{9D8B030D-6E8A-4147-A177-3AD203B41FA5}">
                      <a16:colId xmlns:a16="http://schemas.microsoft.com/office/drawing/2014/main" val="3271992714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2917707345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1555355315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3052486521"/>
                    </a:ext>
                  </a:extLst>
                </a:gridCol>
                <a:gridCol w="246682">
                  <a:extLst>
                    <a:ext uri="{9D8B030D-6E8A-4147-A177-3AD203B41FA5}">
                      <a16:colId xmlns:a16="http://schemas.microsoft.com/office/drawing/2014/main" val="2259657087"/>
                    </a:ext>
                  </a:extLst>
                </a:gridCol>
                <a:gridCol w="243673">
                  <a:extLst>
                    <a:ext uri="{9D8B030D-6E8A-4147-A177-3AD203B41FA5}">
                      <a16:colId xmlns:a16="http://schemas.microsoft.com/office/drawing/2014/main" val="2744856964"/>
                    </a:ext>
                  </a:extLst>
                </a:gridCol>
              </a:tblGrid>
              <a:tr h="13913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BMT Evacuation Route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70490"/>
                  </a:ext>
                </a:extLst>
              </a:tr>
              <a:tr h="112207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Floor North Tower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269654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548125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Stair Well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320027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076103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37758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Tower Elevators</a:t>
                      </a:r>
                    </a:p>
                  </a:txBody>
                  <a:tcPr marL="4488" marR="4488" marT="4488" marB="0" vert="vert27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BMT Office and Specimen Receipt</a:t>
                      </a:r>
                    </a:p>
                  </a:txBody>
                  <a:tcPr marL="4488" marR="4488" marT="448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Elevators</a:t>
                      </a:r>
                    </a:p>
                  </a:txBody>
                  <a:tcPr marL="4488" marR="4488" marT="4488" marB="0" vert="vert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937882"/>
                  </a:ext>
                </a:extLst>
              </a:tr>
              <a:tr h="10502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882762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34260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031482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53379"/>
                  </a:ext>
                </a:extLst>
              </a:tr>
              <a:tr h="10502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0659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BMT Processing and Cryo Rooms</a:t>
                      </a:r>
                    </a:p>
                  </a:txBody>
                  <a:tcPr marL="4488" marR="4488" marT="44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0090601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112323"/>
                  </a:ext>
                </a:extLst>
              </a:tr>
              <a:tr h="18222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733756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239969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05827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023112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55718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591175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672335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396162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903080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602097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68163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896733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3997475"/>
                  </a:ext>
                </a:extLst>
              </a:tr>
              <a:tr h="11220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687896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92493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513754"/>
                  </a:ext>
                </a:extLst>
              </a:tr>
              <a:tr h="12118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9667361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Stair Well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768653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325432"/>
                  </a:ext>
                </a:extLst>
              </a:tr>
              <a:tr h="11669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915078"/>
                  </a:ext>
                </a:extLst>
              </a:tr>
              <a:tr h="10502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316294"/>
                  </a:ext>
                </a:extLst>
              </a:tr>
              <a:tr h="105025"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011390"/>
                  </a:ext>
                </a:extLst>
              </a:tr>
              <a:tr h="10502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861134"/>
                  </a:ext>
                </a:extLst>
              </a:tr>
              <a:tr h="105025">
                <a:tc rowSpan="2" gridSpan="2"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582039"/>
                  </a:ext>
                </a:extLst>
              </a:tr>
              <a:tr h="10502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8" marR="4488" marT="44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453328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257800" y="1666526"/>
            <a:ext cx="2804054" cy="4637786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54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R. A. C. E.</a:t>
            </a:r>
            <a:endParaRPr lang="en-US" dirty="0"/>
          </a:p>
        </p:txBody>
      </p:sp>
      <p:pic>
        <p:nvPicPr>
          <p:cNvPr id="4" name="Content Placeholder 3" descr="race.JPG"/>
          <p:cNvPicPr>
            <a:picLocks noGrp="1" noChangeAspect="1"/>
          </p:cNvPicPr>
          <p:nvPr>
            <p:ph idx="1"/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1143000" y="1371600"/>
            <a:ext cx="6880266" cy="4572000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279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Emergency Alert Plain Text Matrix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r>
              <a:rPr lang="en-US" dirty="0" smtClean="0"/>
              <a:t>Facility Alerts</a:t>
            </a:r>
          </a:p>
          <a:p>
            <a:pPr marL="64008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46127"/>
              </p:ext>
            </p:extLst>
          </p:nvPr>
        </p:nvGraphicFramePr>
        <p:xfrm>
          <a:off x="457200" y="2057400"/>
          <a:ext cx="8305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1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Recommended Plain Language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Evacuation / Relocation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Facility Alert + Relocation</a:t>
                      </a:r>
                      <a:r>
                        <a:rPr lang="en-US" sz="1600" baseline="0" dirty="0" smtClean="0"/>
                        <a:t>/Descriptor + Location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Fire / Alarm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Facility Alert + Fire or type of Alarm + Descriptor/Location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Medical Surge (Phase 1, Phase 2)</a:t>
                      </a:r>
                    </a:p>
                    <a:p>
                      <a:r>
                        <a:rPr lang="en-US" sz="1600" dirty="0" smtClean="0"/>
                        <a:t>Phase 3 – Mass Casualty event)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Facility Alert</a:t>
                      </a:r>
                      <a:r>
                        <a:rPr lang="en-US" sz="1600" baseline="0" smtClean="0"/>
                        <a:t> + Medical Surge Plan Activated + Location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Utility Failure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Facility Alert + Type of Utility Failure / Location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Dangerous weather (Tornado, etc.)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Facility Alert + Dangerous Weather Alert</a:t>
                      </a:r>
                      <a:r>
                        <a:rPr lang="en-US" sz="1600" baseline="0" dirty="0" smtClean="0"/>
                        <a:t> / Descriptor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493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5170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Emergency Alert Plain Text Matrix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49808"/>
          </a:xfrm>
        </p:spPr>
        <p:txBody>
          <a:bodyPr/>
          <a:lstStyle/>
          <a:p>
            <a:r>
              <a:rPr lang="en-US" dirty="0" smtClean="0"/>
              <a:t>Security Alerts</a:t>
            </a:r>
          </a:p>
          <a:p>
            <a:pPr marL="64008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996419"/>
              </p:ext>
            </p:extLst>
          </p:nvPr>
        </p:nvGraphicFramePr>
        <p:xfrm>
          <a:off x="609600" y="2590800"/>
          <a:ext cx="8077200" cy="2352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2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0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Recommended Plain</a:t>
                      </a:r>
                      <a:r>
                        <a:rPr lang="en-US" baseline="0" dirty="0" smtClean="0"/>
                        <a:t> Language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Missing Infant / Child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Security Alert + Missing Person (Infant</a:t>
                      </a:r>
                      <a:r>
                        <a:rPr lang="en-US" sz="1600" baseline="0" dirty="0" smtClean="0"/>
                        <a:t> or Child) + Last Known Location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Missing Person &gt; 18yoa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Security Alert + Missing Person (Adult</a:t>
                      </a:r>
                      <a:r>
                        <a:rPr lang="en-US" sz="1600" baseline="0" dirty="0" smtClean="0"/>
                        <a:t>) + Last Known Location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Armed Intruder / Active Shooter / Hostage Situation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Security Alert + Special Instructions + Descriptor (Type of Threat)</a:t>
                      </a:r>
                      <a:r>
                        <a:rPr lang="en-US" sz="1600" baseline="0" dirty="0" smtClean="0"/>
                        <a:t> + Location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489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11040"/>
  <p:tag name="ARTICULATE_PROJECT_CHECK" val="0"/>
  <p:tag name="LMS_COMPLETION_TITLE" val="Quarter 2_Fire and Code Triage"/>
  <p:tag name="LMS_COMPLETION_ID" val="Quarter_2_Fire_and_Code_Triage"/>
  <p:tag name="LMS_COMPLETION_VERSION" val="1.0"/>
  <p:tag name="LMS_COMPLETION_DURATION" val="1:00:00"/>
  <p:tag name="LMS_COMPLETION_SCO_TITLE" val="Quarter 2_Fire and Code Triage"/>
  <p:tag name="LMS_COMPLETION_SCO_ID" val="Quarter_2_Fire_and_Code_Triage"/>
  <p:tag name="LMS_COMPLETION_EDITION" val="0"/>
  <p:tag name="LMS_COMPLETION_THRESHOLD" val="80"/>
  <p:tag name="LMS_COMPLETION_METHOD" val="QUIZ"/>
  <p:tag name="LMS_COMPLETION_TARGET" val="0895383c-e7a7-46e0-8890-a703973fa5a1"/>
  <p:tag name="LMS_COMPLETION_TARGET_ID" val="274"/>
  <p:tag name="LMS_DATA_SCORM" val="1"/>
  <p:tag name="PRESENTATION_PLAYLIST_COUNT" val="0"/>
  <p:tag name="PRESENTATION_PRESENTER_SLIDE_LEVEL" val="0"/>
  <p:tag name="ARTICULATE_PROJECT_OPEN" val="1"/>
  <p:tag name="ARTICULATE_PRESENTER_VERSION" val="6"/>
  <p:tag name="PUBLISH_TITLE" val="Quarter 2_Fire and Code Triage"/>
  <p:tag name="ARTICULATE_PUBLISH_PATH" val="G:\Lab_Shared\BloodBankStaff\Employee Competency\Articulate Presentations\Ready for IShares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G:\Lab_Shared\BloodBankStaff\Employee Competency\Articulate Presentations\Ready for IShares\Quarter 2_Fire and Code Triage\player.htm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38fe87c4-3080-442e-b30e-c71239ecd984"/>
  <p:tag name="ARTICULATE_SLIDE_PAUSE" val="1"/>
  <p:tag name="ARTICULATE_NAV_LEVEL" val="1"/>
  <p:tag name="ARTICULATE_PLAYLIST_ID" val="-1"/>
  <p:tag name="ARTICULATE_LOCK_SLIDE" val="0"/>
  <p:tag name="ARTICULATE_SLIDE_NAV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w2VKmVJT_files\slide0001_image001.jp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Qgo9gMf7_files\slide0001_image001.jp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G5EUMjr9_files\slide0001_image001.jp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be000b1-2f6c-4b5f-abdf-921a234e7505"/>
  <p:tag name="ARTICULATE_SLIDE_PAUSE" val="1"/>
  <p:tag name="ARTICULATE_NAV_LEVEL" val="1"/>
  <p:tag name="ARTICULATE_PLAYLIST_ID" val="-1"/>
  <p:tag name="ARTICULATE_LOCK_SLIDE" val="0"/>
  <p:tag name="ARTICULATE_SLIDE_NAV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CFya2kcV_files\slide0001_image001.jp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8208b038-3226-4994-aef6-6103e73a2923"/>
  <p:tag name="ARTICULATE_SLIDE_PAUSE" val="1"/>
  <p:tag name="ARTICULATE_NAV_LEVEL" val="1"/>
  <p:tag name="ARTICULATE_PLAYLIST_ID" val="-1"/>
  <p:tag name="ARTICULATE_LOCK_SLIDE" val="0"/>
  <p:tag name="ARTICULATE_SLIDE_NAV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dckdlu5E_files\slide0001_image001.jp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7"/>
  <p:tag name="ARTICULATE_SLIDE_GUID" val="9e15fa13-2c04-438f-a1c4-e03d51e4edf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8"/>
  <p:tag name="ARTICULATE_SLIDE_GUID" val="e9a17e68-db80-4d5a-9747-72c7dcaf870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e6a72177-b97d-4240-813f-5787b4d4487f"/>
  <p:tag name="ARTICULATE_SLIDE_PAUSE" val="1"/>
  <p:tag name="ARTICULATE_NAV_LEVEL" val="1"/>
  <p:tag name="ARTICULATE_PLAYLIST_ID" val="-1"/>
  <p:tag name="ARTICULATE_LOCK_SLIDE" val="0"/>
  <p:tag name="ARTICULATE_SLIDE_NAV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NAV" val="9"/>
  <p:tag name="ARTICULATE_SLIDE_GUID" val="d5d09dff-c981-48b5-89b7-8390cd0bdcd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8da9c523-d25e-4132-9b39-d4e5c52d1bed"/>
  <p:tag name="ARTICULATE_SLIDE_PAUSE" val="1"/>
  <p:tag name="ARTICULATE_NAV_LEVEL" val="1"/>
  <p:tag name="ARTICULATE_PLAYLIST_ID" val="-1"/>
  <p:tag name="ARTICULATE_LOCK_SLIDE" val="0"/>
  <p:tag name="ARTICULATE_SLIDE_NAV" val="1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ea8d280c-b0cd-488a-8dc7-b240ae74ef2d"/>
  <p:tag name="ARTICULATE_SLIDE_PAUSE" val="1"/>
  <p:tag name="ARTICULATE_NAV_LEVEL" val="1"/>
  <p:tag name="ARTICULATE_PLAYLIST_ID" val="-1"/>
  <p:tag name="ARTICULATE_LOCK_SLIDE" val="0"/>
  <p:tag name="ARTICULATE_SLIDE_NAV" val="1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d65bbcf-d7d4-4904-9d34-cf591eea0aa5"/>
  <p:tag name="ARTICULATE_SLIDE_PAUSE" val="1"/>
  <p:tag name="ARTICULATE_NAV_LEVEL" val="1"/>
  <p:tag name="ARTICULATE_PLAYLIST_ID" val="-1"/>
  <p:tag name="ARTICULATE_LOCK_SLIDE" val="0"/>
  <p:tag name="ARTICULATE_SLIDE_NAV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97a7a50a-44c4-405f-8fdb-67728bae174e"/>
  <p:tag name="ARTICULATE_SLIDE_PAUSE" val="1"/>
  <p:tag name="ARTICULATE_NAV_LEVEL" val="1"/>
  <p:tag name="ARTICULATE_PLAYLIST_ID" val="-1"/>
  <p:tag name="ARTICULATE_LOCK_SLIDE" val="0"/>
  <p:tag name="ARTICULATE_SLIDE_NAV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0BRm9nkc_files\slide0001_image001.jp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kFuucOZy_files\slide0001_image001.jp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19f10757-31b4-4415-8194-113395c260f2"/>
  <p:tag name="ARTICULATE_SLIDE_PAUSE" val="1"/>
  <p:tag name="ARTICULATE_NAV_LEVEL" val="1"/>
  <p:tag name="ARTICULATE_PLAYLIST_ID" val="-1"/>
  <p:tag name="ARTICULATE_LOCK_SLIDE" val="0"/>
  <p:tag name="ARTICULATE_SLIDE_NAV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QLo5z3gm_files\slide0001_image001.jp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O0bwGGTc_files\slide0001_image001.jp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bturner\AppData\Local\Temp\articulate\presenter\imgtemp\seuk97qF_files\slide0001_image001.jpg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792</Words>
  <Application>Microsoft Office PowerPoint</Application>
  <PresentationFormat>On-screen Show (4:3)</PresentationFormat>
  <Paragraphs>244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Verdana</vt:lpstr>
      <vt:lpstr>Wingdings 2</vt:lpstr>
      <vt:lpstr>Verve</vt:lpstr>
      <vt:lpstr>Fire and Code Triage</vt:lpstr>
      <vt:lpstr>             Fire Alarms</vt:lpstr>
      <vt:lpstr>             Fire Alarms</vt:lpstr>
      <vt:lpstr>             Fire Alarms</vt:lpstr>
      <vt:lpstr>R. A. C. E.</vt:lpstr>
      <vt:lpstr>BMT Evacuation Route</vt:lpstr>
      <vt:lpstr>R. A. C. E.</vt:lpstr>
      <vt:lpstr>Emergency Alert Plain Text Matrix</vt:lpstr>
      <vt:lpstr>Emergency Alert Plain Text Matrix</vt:lpstr>
      <vt:lpstr>Emergency Alert Plain Text Matrix</vt:lpstr>
      <vt:lpstr>Code Triage</vt:lpstr>
      <vt:lpstr>Code Triage</vt:lpstr>
      <vt:lpstr>Severe Weather</vt:lpstr>
    </vt:vector>
  </TitlesOfParts>
  <Company>WFUBMC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Bank / BMT Lab Fire and Disaster Safety</dc:title>
  <dc:creator>bturner</dc:creator>
  <cp:lastModifiedBy>Hannah K. Ellsworth</cp:lastModifiedBy>
  <cp:revision>64</cp:revision>
  <dcterms:created xsi:type="dcterms:W3CDTF">2014-10-23T15:55:54Z</dcterms:created>
  <dcterms:modified xsi:type="dcterms:W3CDTF">2020-02-03T18:44:11Z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FAE77A59-EC86-4A1C-8DF2-E8DABD937450</vt:lpwstr>
  </property>
  <property fmtid="{D5CDD505-2E9C-101B-9397-08002B2CF9AE}" pid="4" name="ArticulatePath">
    <vt:lpwstr>Quarter 2_Fire and Code Triage</vt:lpwstr>
  </property>
  <property fmtid="{D5CDD505-2E9C-101B-9397-08002B2CF9AE}" pid="5" name="ArticulateProjectFull">
    <vt:lpwstr>G:\Lab_Shared\BloodBankStaff\Employee Competency\Articulate Presentations\Quarterly Safety\Quarter 2_Fire and Code Triage\Quarter 2_Fire and Code Triage.ppta</vt:lpwstr>
  </property>
</Properties>
</file>