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0"/>
  </p:notesMasterIdLst>
  <p:sldIdLst>
    <p:sldId id="256" r:id="rId5"/>
    <p:sldId id="257" r:id="rId6"/>
    <p:sldId id="271" r:id="rId7"/>
    <p:sldId id="264" r:id="rId8"/>
    <p:sldId id="265" r:id="rId9"/>
    <p:sldId id="266" r:id="rId10"/>
    <p:sldId id="267" r:id="rId11"/>
    <p:sldId id="272" r:id="rId12"/>
    <p:sldId id="269" r:id="rId13"/>
    <p:sldId id="268" r:id="rId14"/>
    <p:sldId id="270" r:id="rId15"/>
    <p:sldId id="258" r:id="rId16"/>
    <p:sldId id="273" r:id="rId17"/>
    <p:sldId id="259" r:id="rId18"/>
    <p:sldId id="26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184" autoAdjust="0"/>
  </p:normalViewPr>
  <p:slideViewPr>
    <p:cSldViewPr snapToGrid="0">
      <p:cViewPr varScale="1">
        <p:scale>
          <a:sx n="115" d="100"/>
          <a:sy n="115" d="100"/>
        </p:scale>
        <p:origin x="-378" y="-4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36A90-6B59-45AD-BBA1-85AFD032E8F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20EFBB7-0769-4554-96E3-51B5B6698D5A}">
      <dgm:prSet phldrT="[Text]"/>
      <dgm:spPr>
        <a:solidFill>
          <a:schemeClr val="accent5">
            <a:lumMod val="50000"/>
          </a:schemeClr>
        </a:solidFill>
      </dgm:spPr>
      <dgm:t>
        <a:bodyPr/>
        <a:lstStyle/>
        <a:p>
          <a:r>
            <a:rPr lang="en-US" dirty="0" smtClean="0">
              <a:latin typeface="Tahoma" panose="020B0604030504040204" pitchFamily="34" charset="0"/>
              <a:ea typeface="Tahoma" panose="020B0604030504040204" pitchFamily="34" charset="0"/>
              <a:cs typeface="Tahoma" panose="020B0604030504040204" pitchFamily="34" charset="0"/>
            </a:rPr>
            <a:t>Management or any Chemistry Specialist</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B5DFE748-686E-4A08-944E-9D07F9FA6B48}" type="parTrans" cxnId="{17C9D25A-BC5F-418E-9A4A-29DD9C57BD39}">
      <dgm:prSet/>
      <dgm:spPr/>
      <dgm:t>
        <a:bodyPr/>
        <a:lstStyle/>
        <a:p>
          <a:endParaRPr lang="en-US"/>
        </a:p>
      </dgm:t>
    </dgm:pt>
    <dgm:pt modelId="{FD3AFE35-532F-4AE8-BAB4-DFA3B4B611F6}" type="sibTrans" cxnId="{17C9D25A-BC5F-418E-9A4A-29DD9C57BD39}">
      <dgm:prSet/>
      <dgm:spPr/>
      <dgm:t>
        <a:bodyPr/>
        <a:lstStyle/>
        <a:p>
          <a:endParaRPr lang="en-US"/>
        </a:p>
      </dgm:t>
    </dgm:pt>
    <dgm:pt modelId="{A533B6C7-3203-4AEE-95BC-E867D49C88B5}">
      <dgm:prSet phldrT="[Text]"/>
      <dgm:spPr>
        <a:solidFill>
          <a:schemeClr val="accent2">
            <a:lumMod val="75000"/>
          </a:schemeClr>
        </a:solidFill>
      </dgm:spPr>
      <dgm:t>
        <a:bodyPr/>
        <a:lstStyle/>
        <a:p>
          <a:r>
            <a:rPr lang="en-US" dirty="0" smtClean="0">
              <a:latin typeface="Tahoma" panose="020B0604030504040204" pitchFamily="34" charset="0"/>
              <a:ea typeface="Tahoma" panose="020B0604030504040204" pitchFamily="34" charset="0"/>
              <a:cs typeface="Tahoma" panose="020B0604030504040204" pitchFamily="34" charset="0"/>
            </a:rPr>
            <a:t>CAP Website -&gt; Contact &amp; Support -&gt; Comments or Questions</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4FCAF1A9-8A97-45AC-B4A5-B91AEE5BC9BB}" type="parTrans" cxnId="{0FE563DE-8338-4B45-BCFD-251C8642CABA}">
      <dgm:prSet/>
      <dgm:spPr/>
      <dgm:t>
        <a:bodyPr/>
        <a:lstStyle/>
        <a:p>
          <a:endParaRPr lang="en-US"/>
        </a:p>
      </dgm:t>
    </dgm:pt>
    <dgm:pt modelId="{634EAA8A-B09B-42FE-8301-99FBFB2B9BD8}" type="sibTrans" cxnId="{0FE563DE-8338-4B45-BCFD-251C8642CABA}">
      <dgm:prSet/>
      <dgm:spPr/>
      <dgm:t>
        <a:bodyPr/>
        <a:lstStyle/>
        <a:p>
          <a:endParaRPr lang="en-US"/>
        </a:p>
      </dgm:t>
    </dgm:pt>
    <dgm:pt modelId="{4A4045ED-A119-4AA6-9C68-5FB2FD000427}">
      <dgm:prSet phldrT="[Text]"/>
      <dgm:spPr>
        <a:solidFill>
          <a:schemeClr val="accent4">
            <a:lumMod val="50000"/>
          </a:schemeClr>
        </a:solidFill>
      </dgm:spPr>
      <dgm:t>
        <a:bodyPr/>
        <a:lstStyle/>
        <a:p>
          <a:r>
            <a:rPr lang="en-US" dirty="0" smtClean="0">
              <a:latin typeface="Tahoma" panose="020B0604030504040204" pitchFamily="34" charset="0"/>
              <a:ea typeface="Tahoma" panose="020B0604030504040204" pitchFamily="34" charset="0"/>
              <a:cs typeface="Tahoma" panose="020B0604030504040204" pitchFamily="34" charset="0"/>
            </a:rPr>
            <a:t>1(800) 323-4040</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3AFC7164-9B18-4D91-8BCD-E06AEDF44A1B}" type="parTrans" cxnId="{1BD59E24-EEF8-4998-8DB1-3343142CAF57}">
      <dgm:prSet/>
      <dgm:spPr/>
      <dgm:t>
        <a:bodyPr/>
        <a:lstStyle/>
        <a:p>
          <a:endParaRPr lang="en-US"/>
        </a:p>
      </dgm:t>
    </dgm:pt>
    <dgm:pt modelId="{858335E1-0756-4935-AE41-5B216DCCD948}" type="sibTrans" cxnId="{1BD59E24-EEF8-4998-8DB1-3343142CAF57}">
      <dgm:prSet/>
      <dgm:spPr/>
      <dgm:t>
        <a:bodyPr/>
        <a:lstStyle/>
        <a:p>
          <a:endParaRPr lang="en-US"/>
        </a:p>
      </dgm:t>
    </dgm:pt>
    <dgm:pt modelId="{183A34DF-AA92-49E1-8191-0CF6AD17A6AA}" type="pres">
      <dgm:prSet presAssocID="{2A136A90-6B59-45AD-BBA1-85AFD032E8F8}" presName="linear" presStyleCnt="0">
        <dgm:presLayoutVars>
          <dgm:dir/>
          <dgm:animLvl val="lvl"/>
          <dgm:resizeHandles val="exact"/>
        </dgm:presLayoutVars>
      </dgm:prSet>
      <dgm:spPr/>
      <dgm:t>
        <a:bodyPr/>
        <a:lstStyle/>
        <a:p>
          <a:endParaRPr lang="en-US"/>
        </a:p>
      </dgm:t>
    </dgm:pt>
    <dgm:pt modelId="{8F706C0E-1AB2-4161-86CE-4B3594B6EE51}" type="pres">
      <dgm:prSet presAssocID="{620EFBB7-0769-4554-96E3-51B5B6698D5A}" presName="parentLin" presStyleCnt="0"/>
      <dgm:spPr/>
    </dgm:pt>
    <dgm:pt modelId="{428AD880-175D-49F1-A1F6-97F367C387BF}" type="pres">
      <dgm:prSet presAssocID="{620EFBB7-0769-4554-96E3-51B5B6698D5A}" presName="parentLeftMargin" presStyleLbl="node1" presStyleIdx="0" presStyleCnt="3"/>
      <dgm:spPr/>
      <dgm:t>
        <a:bodyPr/>
        <a:lstStyle/>
        <a:p>
          <a:endParaRPr lang="en-US"/>
        </a:p>
      </dgm:t>
    </dgm:pt>
    <dgm:pt modelId="{A8B898EB-38C9-408E-9FE2-CB5C874FA50A}" type="pres">
      <dgm:prSet presAssocID="{620EFBB7-0769-4554-96E3-51B5B6698D5A}" presName="parentText" presStyleLbl="node1" presStyleIdx="0" presStyleCnt="3">
        <dgm:presLayoutVars>
          <dgm:chMax val="0"/>
          <dgm:bulletEnabled val="1"/>
        </dgm:presLayoutVars>
      </dgm:prSet>
      <dgm:spPr/>
      <dgm:t>
        <a:bodyPr/>
        <a:lstStyle/>
        <a:p>
          <a:endParaRPr lang="en-US"/>
        </a:p>
      </dgm:t>
    </dgm:pt>
    <dgm:pt modelId="{010CCE66-3FB9-4F51-BDBC-33ABD28D8225}" type="pres">
      <dgm:prSet presAssocID="{620EFBB7-0769-4554-96E3-51B5B6698D5A}" presName="negativeSpace" presStyleCnt="0"/>
      <dgm:spPr/>
    </dgm:pt>
    <dgm:pt modelId="{CD67A140-C3A5-43E4-BD28-3C31B61E6EA3}" type="pres">
      <dgm:prSet presAssocID="{620EFBB7-0769-4554-96E3-51B5B6698D5A}" presName="childText" presStyleLbl="conFgAcc1" presStyleIdx="0" presStyleCnt="3">
        <dgm:presLayoutVars>
          <dgm:bulletEnabled val="1"/>
        </dgm:presLayoutVars>
      </dgm:prSet>
      <dgm:spPr>
        <a:ln>
          <a:solidFill>
            <a:schemeClr val="accent5">
              <a:lumMod val="50000"/>
            </a:schemeClr>
          </a:solidFill>
        </a:ln>
      </dgm:spPr>
    </dgm:pt>
    <dgm:pt modelId="{B5CDED1F-8360-491C-9402-4F19E16BD667}" type="pres">
      <dgm:prSet presAssocID="{FD3AFE35-532F-4AE8-BAB4-DFA3B4B611F6}" presName="spaceBetweenRectangles" presStyleCnt="0"/>
      <dgm:spPr/>
    </dgm:pt>
    <dgm:pt modelId="{77070C8B-4365-4FE5-A117-9CDBA9EA1B7B}" type="pres">
      <dgm:prSet presAssocID="{A533B6C7-3203-4AEE-95BC-E867D49C88B5}" presName="parentLin" presStyleCnt="0"/>
      <dgm:spPr/>
    </dgm:pt>
    <dgm:pt modelId="{1281A6D2-5A4B-4B28-A324-2451A8523897}" type="pres">
      <dgm:prSet presAssocID="{A533B6C7-3203-4AEE-95BC-E867D49C88B5}" presName="parentLeftMargin" presStyleLbl="node1" presStyleIdx="0" presStyleCnt="3"/>
      <dgm:spPr/>
      <dgm:t>
        <a:bodyPr/>
        <a:lstStyle/>
        <a:p>
          <a:endParaRPr lang="en-US"/>
        </a:p>
      </dgm:t>
    </dgm:pt>
    <dgm:pt modelId="{9F236B2A-6433-401D-953E-FC86D923A3BE}" type="pres">
      <dgm:prSet presAssocID="{A533B6C7-3203-4AEE-95BC-E867D49C88B5}" presName="parentText" presStyleLbl="node1" presStyleIdx="1" presStyleCnt="3" custLinFactNeighborX="4611">
        <dgm:presLayoutVars>
          <dgm:chMax val="0"/>
          <dgm:bulletEnabled val="1"/>
        </dgm:presLayoutVars>
      </dgm:prSet>
      <dgm:spPr/>
      <dgm:t>
        <a:bodyPr/>
        <a:lstStyle/>
        <a:p>
          <a:endParaRPr lang="en-US"/>
        </a:p>
      </dgm:t>
    </dgm:pt>
    <dgm:pt modelId="{622D5052-0558-4614-99B8-0AD5AD5D765D}" type="pres">
      <dgm:prSet presAssocID="{A533B6C7-3203-4AEE-95BC-E867D49C88B5}" presName="negativeSpace" presStyleCnt="0"/>
      <dgm:spPr/>
    </dgm:pt>
    <dgm:pt modelId="{87E2FD7C-0729-47B8-B1FB-A44E439BE764}" type="pres">
      <dgm:prSet presAssocID="{A533B6C7-3203-4AEE-95BC-E867D49C88B5}" presName="childText" presStyleLbl="conFgAcc1" presStyleIdx="1" presStyleCnt="3">
        <dgm:presLayoutVars>
          <dgm:bulletEnabled val="1"/>
        </dgm:presLayoutVars>
      </dgm:prSet>
      <dgm:spPr>
        <a:ln>
          <a:solidFill>
            <a:schemeClr val="accent2"/>
          </a:solidFill>
        </a:ln>
      </dgm:spPr>
    </dgm:pt>
    <dgm:pt modelId="{6052B25F-36DF-4A5F-BA08-1F9785D05B9B}" type="pres">
      <dgm:prSet presAssocID="{634EAA8A-B09B-42FE-8301-99FBFB2B9BD8}" presName="spaceBetweenRectangles" presStyleCnt="0"/>
      <dgm:spPr/>
    </dgm:pt>
    <dgm:pt modelId="{C731DBC8-0E99-4639-ACA2-7ACEFA2844BF}" type="pres">
      <dgm:prSet presAssocID="{4A4045ED-A119-4AA6-9C68-5FB2FD000427}" presName="parentLin" presStyleCnt="0"/>
      <dgm:spPr/>
    </dgm:pt>
    <dgm:pt modelId="{35933558-DB26-4802-B4E2-672716F88346}" type="pres">
      <dgm:prSet presAssocID="{4A4045ED-A119-4AA6-9C68-5FB2FD000427}" presName="parentLeftMargin" presStyleLbl="node1" presStyleIdx="1" presStyleCnt="3"/>
      <dgm:spPr/>
      <dgm:t>
        <a:bodyPr/>
        <a:lstStyle/>
        <a:p>
          <a:endParaRPr lang="en-US"/>
        </a:p>
      </dgm:t>
    </dgm:pt>
    <dgm:pt modelId="{12FEB779-618B-4854-88E9-390575D436B8}" type="pres">
      <dgm:prSet presAssocID="{4A4045ED-A119-4AA6-9C68-5FB2FD000427}" presName="parentText" presStyleLbl="node1" presStyleIdx="2" presStyleCnt="3">
        <dgm:presLayoutVars>
          <dgm:chMax val="0"/>
          <dgm:bulletEnabled val="1"/>
        </dgm:presLayoutVars>
      </dgm:prSet>
      <dgm:spPr/>
      <dgm:t>
        <a:bodyPr/>
        <a:lstStyle/>
        <a:p>
          <a:endParaRPr lang="en-US"/>
        </a:p>
      </dgm:t>
    </dgm:pt>
    <dgm:pt modelId="{0E7DA70E-372B-453D-9992-B9F46E5D404C}" type="pres">
      <dgm:prSet presAssocID="{4A4045ED-A119-4AA6-9C68-5FB2FD000427}" presName="negativeSpace" presStyleCnt="0"/>
      <dgm:spPr/>
    </dgm:pt>
    <dgm:pt modelId="{E7351307-5BD1-403B-A1BF-1058796C5E99}" type="pres">
      <dgm:prSet presAssocID="{4A4045ED-A119-4AA6-9C68-5FB2FD000427}" presName="childText" presStyleLbl="conFgAcc1" presStyleIdx="2" presStyleCnt="3">
        <dgm:presLayoutVars>
          <dgm:bulletEnabled val="1"/>
        </dgm:presLayoutVars>
      </dgm:prSet>
      <dgm:spPr>
        <a:ln>
          <a:solidFill>
            <a:srgbClr val="FFD347"/>
          </a:solidFill>
        </a:ln>
      </dgm:spPr>
    </dgm:pt>
  </dgm:ptLst>
  <dgm:cxnLst>
    <dgm:cxn modelId="{1BD59E24-EEF8-4998-8DB1-3343142CAF57}" srcId="{2A136A90-6B59-45AD-BBA1-85AFD032E8F8}" destId="{4A4045ED-A119-4AA6-9C68-5FB2FD000427}" srcOrd="2" destOrd="0" parTransId="{3AFC7164-9B18-4D91-8BCD-E06AEDF44A1B}" sibTransId="{858335E1-0756-4935-AE41-5B216DCCD948}"/>
    <dgm:cxn modelId="{0FE563DE-8338-4B45-BCFD-251C8642CABA}" srcId="{2A136A90-6B59-45AD-BBA1-85AFD032E8F8}" destId="{A533B6C7-3203-4AEE-95BC-E867D49C88B5}" srcOrd="1" destOrd="0" parTransId="{4FCAF1A9-8A97-45AC-B4A5-B91AEE5BC9BB}" sibTransId="{634EAA8A-B09B-42FE-8301-99FBFB2B9BD8}"/>
    <dgm:cxn modelId="{FFC7372E-FB9E-4701-9673-F683E4BC8F79}" type="presOf" srcId="{4A4045ED-A119-4AA6-9C68-5FB2FD000427}" destId="{35933558-DB26-4802-B4E2-672716F88346}" srcOrd="0" destOrd="0" presId="urn:microsoft.com/office/officeart/2005/8/layout/list1"/>
    <dgm:cxn modelId="{AE191E4D-5CAB-4318-B26C-FF45842DE147}" type="presOf" srcId="{A533B6C7-3203-4AEE-95BC-E867D49C88B5}" destId="{1281A6D2-5A4B-4B28-A324-2451A8523897}" srcOrd="0" destOrd="0" presId="urn:microsoft.com/office/officeart/2005/8/layout/list1"/>
    <dgm:cxn modelId="{F8ADA4DB-B32F-4B73-8A10-82145969B0D4}" type="presOf" srcId="{4A4045ED-A119-4AA6-9C68-5FB2FD000427}" destId="{12FEB779-618B-4854-88E9-390575D436B8}" srcOrd="1" destOrd="0" presId="urn:microsoft.com/office/officeart/2005/8/layout/list1"/>
    <dgm:cxn modelId="{DAB080D3-9720-409D-92F9-E4C628DAB5DB}" type="presOf" srcId="{620EFBB7-0769-4554-96E3-51B5B6698D5A}" destId="{428AD880-175D-49F1-A1F6-97F367C387BF}" srcOrd="0" destOrd="0" presId="urn:microsoft.com/office/officeart/2005/8/layout/list1"/>
    <dgm:cxn modelId="{8028E8BF-8455-4118-B99A-A0686340C34D}" type="presOf" srcId="{2A136A90-6B59-45AD-BBA1-85AFD032E8F8}" destId="{183A34DF-AA92-49E1-8191-0CF6AD17A6AA}" srcOrd="0" destOrd="0" presId="urn:microsoft.com/office/officeart/2005/8/layout/list1"/>
    <dgm:cxn modelId="{17C9D25A-BC5F-418E-9A4A-29DD9C57BD39}" srcId="{2A136A90-6B59-45AD-BBA1-85AFD032E8F8}" destId="{620EFBB7-0769-4554-96E3-51B5B6698D5A}" srcOrd="0" destOrd="0" parTransId="{B5DFE748-686E-4A08-944E-9D07F9FA6B48}" sibTransId="{FD3AFE35-532F-4AE8-BAB4-DFA3B4B611F6}"/>
    <dgm:cxn modelId="{72FBC52A-80BD-4D8D-8201-EC70459479E5}" type="presOf" srcId="{A533B6C7-3203-4AEE-95BC-E867D49C88B5}" destId="{9F236B2A-6433-401D-953E-FC86D923A3BE}" srcOrd="1" destOrd="0" presId="urn:microsoft.com/office/officeart/2005/8/layout/list1"/>
    <dgm:cxn modelId="{4C47BF0C-5B6B-47F0-A6B5-4894696B5CAD}" type="presOf" srcId="{620EFBB7-0769-4554-96E3-51B5B6698D5A}" destId="{A8B898EB-38C9-408E-9FE2-CB5C874FA50A}" srcOrd="1" destOrd="0" presId="urn:microsoft.com/office/officeart/2005/8/layout/list1"/>
    <dgm:cxn modelId="{35086FED-D703-4638-98BD-FE920FA5FBDD}" type="presParOf" srcId="{183A34DF-AA92-49E1-8191-0CF6AD17A6AA}" destId="{8F706C0E-1AB2-4161-86CE-4B3594B6EE51}" srcOrd="0" destOrd="0" presId="urn:microsoft.com/office/officeart/2005/8/layout/list1"/>
    <dgm:cxn modelId="{3FD846C1-1AA1-4813-BE57-63765B60AAC5}" type="presParOf" srcId="{8F706C0E-1AB2-4161-86CE-4B3594B6EE51}" destId="{428AD880-175D-49F1-A1F6-97F367C387BF}" srcOrd="0" destOrd="0" presId="urn:microsoft.com/office/officeart/2005/8/layout/list1"/>
    <dgm:cxn modelId="{5B04AB5B-9799-43BD-8D52-7AC40E55F47A}" type="presParOf" srcId="{8F706C0E-1AB2-4161-86CE-4B3594B6EE51}" destId="{A8B898EB-38C9-408E-9FE2-CB5C874FA50A}" srcOrd="1" destOrd="0" presId="urn:microsoft.com/office/officeart/2005/8/layout/list1"/>
    <dgm:cxn modelId="{5E58D9F8-1C6A-4C88-8692-866BDA2FB234}" type="presParOf" srcId="{183A34DF-AA92-49E1-8191-0CF6AD17A6AA}" destId="{010CCE66-3FB9-4F51-BDBC-33ABD28D8225}" srcOrd="1" destOrd="0" presId="urn:microsoft.com/office/officeart/2005/8/layout/list1"/>
    <dgm:cxn modelId="{5B5BD3E0-6AA5-405C-86F6-6189D7D1BBB2}" type="presParOf" srcId="{183A34DF-AA92-49E1-8191-0CF6AD17A6AA}" destId="{CD67A140-C3A5-43E4-BD28-3C31B61E6EA3}" srcOrd="2" destOrd="0" presId="urn:microsoft.com/office/officeart/2005/8/layout/list1"/>
    <dgm:cxn modelId="{88AA28E7-36CD-44A7-8ADB-4D1F8916FBC1}" type="presParOf" srcId="{183A34DF-AA92-49E1-8191-0CF6AD17A6AA}" destId="{B5CDED1F-8360-491C-9402-4F19E16BD667}" srcOrd="3" destOrd="0" presId="urn:microsoft.com/office/officeart/2005/8/layout/list1"/>
    <dgm:cxn modelId="{FF7413D7-D548-4681-A585-70D1AABC67F9}" type="presParOf" srcId="{183A34DF-AA92-49E1-8191-0CF6AD17A6AA}" destId="{77070C8B-4365-4FE5-A117-9CDBA9EA1B7B}" srcOrd="4" destOrd="0" presId="urn:microsoft.com/office/officeart/2005/8/layout/list1"/>
    <dgm:cxn modelId="{71A0FD2B-4499-4733-9591-DA4C05395BCE}" type="presParOf" srcId="{77070C8B-4365-4FE5-A117-9CDBA9EA1B7B}" destId="{1281A6D2-5A4B-4B28-A324-2451A8523897}" srcOrd="0" destOrd="0" presId="urn:microsoft.com/office/officeart/2005/8/layout/list1"/>
    <dgm:cxn modelId="{30A09A04-D072-417D-A61D-934C676DCDCF}" type="presParOf" srcId="{77070C8B-4365-4FE5-A117-9CDBA9EA1B7B}" destId="{9F236B2A-6433-401D-953E-FC86D923A3BE}" srcOrd="1" destOrd="0" presId="urn:microsoft.com/office/officeart/2005/8/layout/list1"/>
    <dgm:cxn modelId="{524522B1-B159-42B4-B665-C9379A55DCC7}" type="presParOf" srcId="{183A34DF-AA92-49E1-8191-0CF6AD17A6AA}" destId="{622D5052-0558-4614-99B8-0AD5AD5D765D}" srcOrd="5" destOrd="0" presId="urn:microsoft.com/office/officeart/2005/8/layout/list1"/>
    <dgm:cxn modelId="{E7BEC372-D400-47C9-A797-96ADB89A1753}" type="presParOf" srcId="{183A34DF-AA92-49E1-8191-0CF6AD17A6AA}" destId="{87E2FD7C-0729-47B8-B1FB-A44E439BE764}" srcOrd="6" destOrd="0" presId="urn:microsoft.com/office/officeart/2005/8/layout/list1"/>
    <dgm:cxn modelId="{417F3911-D9AF-4E19-9D90-8109AFEFCD0B}" type="presParOf" srcId="{183A34DF-AA92-49E1-8191-0CF6AD17A6AA}" destId="{6052B25F-36DF-4A5F-BA08-1F9785D05B9B}" srcOrd="7" destOrd="0" presId="urn:microsoft.com/office/officeart/2005/8/layout/list1"/>
    <dgm:cxn modelId="{3DE435C5-4ABA-458C-BF3A-884235FEC02F}" type="presParOf" srcId="{183A34DF-AA92-49E1-8191-0CF6AD17A6AA}" destId="{C731DBC8-0E99-4639-ACA2-7ACEFA2844BF}" srcOrd="8" destOrd="0" presId="urn:microsoft.com/office/officeart/2005/8/layout/list1"/>
    <dgm:cxn modelId="{9CE7FB1B-7AC6-451B-AD05-46E39FAC0010}" type="presParOf" srcId="{C731DBC8-0E99-4639-ACA2-7ACEFA2844BF}" destId="{35933558-DB26-4802-B4E2-672716F88346}" srcOrd="0" destOrd="0" presId="urn:microsoft.com/office/officeart/2005/8/layout/list1"/>
    <dgm:cxn modelId="{D7FA96C3-741B-437E-86F3-1F9B666F84B5}" type="presParOf" srcId="{C731DBC8-0E99-4639-ACA2-7ACEFA2844BF}" destId="{12FEB779-618B-4854-88E9-390575D436B8}" srcOrd="1" destOrd="0" presId="urn:microsoft.com/office/officeart/2005/8/layout/list1"/>
    <dgm:cxn modelId="{3A498131-4138-44B4-9C9F-8B31018D776D}" type="presParOf" srcId="{183A34DF-AA92-49E1-8191-0CF6AD17A6AA}" destId="{0E7DA70E-372B-453D-9992-B9F46E5D404C}" srcOrd="9" destOrd="0" presId="urn:microsoft.com/office/officeart/2005/8/layout/list1"/>
    <dgm:cxn modelId="{14BB65EA-6E97-4ECF-BD27-4835B736C81E}" type="presParOf" srcId="{183A34DF-AA92-49E1-8191-0CF6AD17A6AA}" destId="{E7351307-5BD1-403B-A1BF-1058796C5E9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7A140-C3A5-43E4-BD28-3C31B61E6EA3}">
      <dsp:nvSpPr>
        <dsp:cNvPr id="0" name=""/>
        <dsp:cNvSpPr/>
      </dsp:nvSpPr>
      <dsp:spPr>
        <a:xfrm>
          <a:off x="0" y="2112438"/>
          <a:ext cx="7999263" cy="352800"/>
        </a:xfrm>
        <a:prstGeom prst="rect">
          <a:avLst/>
        </a:prstGeom>
        <a:solidFill>
          <a:schemeClr val="lt1">
            <a:alpha val="90000"/>
            <a:hueOff val="0"/>
            <a:satOff val="0"/>
            <a:lumOff val="0"/>
            <a:alphaOff val="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A8B898EB-38C9-408E-9FE2-CB5C874FA50A}">
      <dsp:nvSpPr>
        <dsp:cNvPr id="0" name=""/>
        <dsp:cNvSpPr/>
      </dsp:nvSpPr>
      <dsp:spPr>
        <a:xfrm>
          <a:off x="399963" y="1905798"/>
          <a:ext cx="5599484" cy="413280"/>
        </a:xfrm>
        <a:prstGeom prst="round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647" tIns="0" rIns="211647" bIns="0" numCol="1" spcCol="1270" anchor="ctr" anchorCtr="0">
          <a:noAutofit/>
        </a:bodyPr>
        <a:lstStyle/>
        <a:p>
          <a:pPr lvl="0" algn="l" defTabSz="622300">
            <a:lnSpc>
              <a:spcPct val="90000"/>
            </a:lnSpc>
            <a:spcBef>
              <a:spcPct val="0"/>
            </a:spcBef>
            <a:spcAft>
              <a:spcPct val="35000"/>
            </a:spcAft>
          </a:pPr>
          <a:r>
            <a:rPr lang="en-US" sz="1400" kern="1200" dirty="0" smtClean="0">
              <a:latin typeface="Tahoma" panose="020B0604030504040204" pitchFamily="34" charset="0"/>
              <a:ea typeface="Tahoma" panose="020B0604030504040204" pitchFamily="34" charset="0"/>
              <a:cs typeface="Tahoma" panose="020B0604030504040204" pitchFamily="34" charset="0"/>
            </a:rPr>
            <a:t>Management or any Chemistry Specialist</a:t>
          </a:r>
          <a:endParaRPr lang="en-US" sz="1400" kern="1200" dirty="0">
            <a:latin typeface="Tahoma" panose="020B0604030504040204" pitchFamily="34" charset="0"/>
            <a:ea typeface="Tahoma" panose="020B0604030504040204" pitchFamily="34" charset="0"/>
            <a:cs typeface="Tahoma" panose="020B0604030504040204" pitchFamily="34" charset="0"/>
          </a:endParaRPr>
        </a:p>
      </dsp:txBody>
      <dsp:txXfrm>
        <a:off x="420138" y="1925973"/>
        <a:ext cx="5559134" cy="372930"/>
      </dsp:txXfrm>
    </dsp:sp>
    <dsp:sp modelId="{87E2FD7C-0729-47B8-B1FB-A44E439BE764}">
      <dsp:nvSpPr>
        <dsp:cNvPr id="0" name=""/>
        <dsp:cNvSpPr/>
      </dsp:nvSpPr>
      <dsp:spPr>
        <a:xfrm>
          <a:off x="0" y="2747478"/>
          <a:ext cx="7999263" cy="352800"/>
        </a:xfrm>
        <a:prstGeom prst="rect">
          <a:avLst/>
        </a:prstGeom>
        <a:solidFill>
          <a:schemeClr val="lt1">
            <a:alpha val="90000"/>
            <a:hueOff val="0"/>
            <a:satOff val="0"/>
            <a:lumOff val="0"/>
            <a:alphaOff val="0"/>
          </a:schemeClr>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sp>
    <dsp:sp modelId="{9F236B2A-6433-401D-953E-FC86D923A3BE}">
      <dsp:nvSpPr>
        <dsp:cNvPr id="0" name=""/>
        <dsp:cNvSpPr/>
      </dsp:nvSpPr>
      <dsp:spPr>
        <a:xfrm>
          <a:off x="418405" y="2540838"/>
          <a:ext cx="5599484" cy="41328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647" tIns="0" rIns="211647" bIns="0" numCol="1" spcCol="1270" anchor="ctr" anchorCtr="0">
          <a:noAutofit/>
        </a:bodyPr>
        <a:lstStyle/>
        <a:p>
          <a:pPr lvl="0" algn="l" defTabSz="622300">
            <a:lnSpc>
              <a:spcPct val="90000"/>
            </a:lnSpc>
            <a:spcBef>
              <a:spcPct val="0"/>
            </a:spcBef>
            <a:spcAft>
              <a:spcPct val="35000"/>
            </a:spcAft>
          </a:pPr>
          <a:r>
            <a:rPr lang="en-US" sz="1400" kern="1200" dirty="0" smtClean="0">
              <a:latin typeface="Tahoma" panose="020B0604030504040204" pitchFamily="34" charset="0"/>
              <a:ea typeface="Tahoma" panose="020B0604030504040204" pitchFamily="34" charset="0"/>
              <a:cs typeface="Tahoma" panose="020B0604030504040204" pitchFamily="34" charset="0"/>
            </a:rPr>
            <a:t>CAP Website -&gt; Contact &amp; Support -&gt; Comments or Questions</a:t>
          </a:r>
          <a:endParaRPr lang="en-US" sz="1400" kern="1200" dirty="0">
            <a:latin typeface="Tahoma" panose="020B0604030504040204" pitchFamily="34" charset="0"/>
            <a:ea typeface="Tahoma" panose="020B0604030504040204" pitchFamily="34" charset="0"/>
            <a:cs typeface="Tahoma" panose="020B0604030504040204" pitchFamily="34" charset="0"/>
          </a:endParaRPr>
        </a:p>
      </dsp:txBody>
      <dsp:txXfrm>
        <a:off x="438580" y="2561013"/>
        <a:ext cx="5559134" cy="372930"/>
      </dsp:txXfrm>
    </dsp:sp>
    <dsp:sp modelId="{E7351307-5BD1-403B-A1BF-1058796C5E99}">
      <dsp:nvSpPr>
        <dsp:cNvPr id="0" name=""/>
        <dsp:cNvSpPr/>
      </dsp:nvSpPr>
      <dsp:spPr>
        <a:xfrm>
          <a:off x="0" y="3382518"/>
          <a:ext cx="7999263" cy="352800"/>
        </a:xfrm>
        <a:prstGeom prst="rect">
          <a:avLst/>
        </a:prstGeom>
        <a:solidFill>
          <a:schemeClr val="lt1">
            <a:alpha val="90000"/>
            <a:hueOff val="0"/>
            <a:satOff val="0"/>
            <a:lumOff val="0"/>
            <a:alphaOff val="0"/>
          </a:schemeClr>
        </a:solidFill>
        <a:ln w="12700" cap="flat" cmpd="sng" algn="ctr">
          <a:solidFill>
            <a:srgbClr val="FFD347"/>
          </a:solidFill>
          <a:prstDash val="solid"/>
          <a:miter lim="800000"/>
        </a:ln>
        <a:effectLst/>
      </dsp:spPr>
      <dsp:style>
        <a:lnRef idx="2">
          <a:scrgbClr r="0" g="0" b="0"/>
        </a:lnRef>
        <a:fillRef idx="1">
          <a:scrgbClr r="0" g="0" b="0"/>
        </a:fillRef>
        <a:effectRef idx="0">
          <a:scrgbClr r="0" g="0" b="0"/>
        </a:effectRef>
        <a:fontRef idx="minor"/>
      </dsp:style>
    </dsp:sp>
    <dsp:sp modelId="{12FEB779-618B-4854-88E9-390575D436B8}">
      <dsp:nvSpPr>
        <dsp:cNvPr id="0" name=""/>
        <dsp:cNvSpPr/>
      </dsp:nvSpPr>
      <dsp:spPr>
        <a:xfrm>
          <a:off x="399963" y="3175878"/>
          <a:ext cx="5599484" cy="413280"/>
        </a:xfrm>
        <a:prstGeom prst="roundRect">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647" tIns="0" rIns="211647" bIns="0" numCol="1" spcCol="1270" anchor="ctr" anchorCtr="0">
          <a:noAutofit/>
        </a:bodyPr>
        <a:lstStyle/>
        <a:p>
          <a:pPr lvl="0" algn="l" defTabSz="622300">
            <a:lnSpc>
              <a:spcPct val="90000"/>
            </a:lnSpc>
            <a:spcBef>
              <a:spcPct val="0"/>
            </a:spcBef>
            <a:spcAft>
              <a:spcPct val="35000"/>
            </a:spcAft>
          </a:pPr>
          <a:r>
            <a:rPr lang="en-US" sz="1400" kern="1200" dirty="0" smtClean="0">
              <a:latin typeface="Tahoma" panose="020B0604030504040204" pitchFamily="34" charset="0"/>
              <a:ea typeface="Tahoma" panose="020B0604030504040204" pitchFamily="34" charset="0"/>
              <a:cs typeface="Tahoma" panose="020B0604030504040204" pitchFamily="34" charset="0"/>
            </a:rPr>
            <a:t>1(800) 323-4040</a:t>
          </a:r>
          <a:endParaRPr lang="en-US" sz="1400" kern="1200" dirty="0">
            <a:latin typeface="Tahoma" panose="020B0604030504040204" pitchFamily="34" charset="0"/>
            <a:ea typeface="Tahoma" panose="020B0604030504040204" pitchFamily="34" charset="0"/>
            <a:cs typeface="Tahoma" panose="020B0604030504040204" pitchFamily="34" charset="0"/>
          </a:endParaRPr>
        </a:p>
      </dsp:txBody>
      <dsp:txXfrm>
        <a:off x="420138" y="3196053"/>
        <a:ext cx="5559134"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1/15/2020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14</a:t>
            </a:fld>
            <a:endParaRPr lang="en-US"/>
          </a:p>
        </p:txBody>
      </p:sp>
    </p:spTree>
    <p:extLst>
      <p:ext uri="{BB962C8B-B14F-4D97-AF65-F5344CB8AC3E}">
        <p14:creationId xmlns:p14="http://schemas.microsoft.com/office/powerpoint/2010/main" val="337392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a16="http://schemas.microsoft.com/office/drawing/2014/main" xmlns=""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a16="http://schemas.microsoft.com/office/drawing/2014/main" xmlns="" id="{A6BB99EB-0E86-4FEA-A9C4-501D4E755A2B}"/>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5" name="Footer Placeholder 4">
            <a:extLst>
              <a:ext uri="{FF2B5EF4-FFF2-40B4-BE49-F238E27FC236}">
                <a16:creationId xmlns:a16="http://schemas.microsoft.com/office/drawing/2014/main" xmlns=""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AAE108-9C7F-4CDC-AD71-B576580A199F}"/>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xmlns="" id="{5A103746-779A-435F-995A-5BF82C86C297}"/>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xmlns="" id="{5984E866-B322-455F-AC32-8C164B8CD9C7}"/>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5" name="Footer Placeholder 4">
            <a:extLst>
              <a:ext uri="{FF2B5EF4-FFF2-40B4-BE49-F238E27FC236}">
                <a16:creationId xmlns:a16="http://schemas.microsoft.com/office/drawing/2014/main" xmlns=""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xmlns=""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a:extLst>
              <a:ext uri="{FF2B5EF4-FFF2-40B4-BE49-F238E27FC236}">
                <a16:creationId xmlns:a16="http://schemas.microsoft.com/office/drawing/2014/main" xmlns="" id="{E90EEBE1-2BAF-4C94-8403-6E8454F9BC46}"/>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5" name="Footer Placeholder 4">
            <a:extLst>
              <a:ext uri="{FF2B5EF4-FFF2-40B4-BE49-F238E27FC236}">
                <a16:creationId xmlns:a16="http://schemas.microsoft.com/office/drawing/2014/main" xmlns=""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BABEC0-6253-4360-B586-B9D20933DE37}"/>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xmlns="" id="{A946E20B-8661-4C60-84FB-4892E8B48608}"/>
              </a:ext>
            </a:extLst>
          </p:cNvPr>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a16="http://schemas.microsoft.com/office/drawing/2014/main" xmlns="" id="{5132BE45-79E4-479B-BD2F-46CCB0BEE628}"/>
              </a:ext>
            </a:extLst>
          </p:cNvPr>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a16="http://schemas.microsoft.com/office/drawing/2014/main" xmlns="" id="{0589105E-DF25-4F38-BDE2-9B00C2C44FC6}"/>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6" name="Footer Placeholder 5">
            <a:extLst>
              <a:ext uri="{FF2B5EF4-FFF2-40B4-BE49-F238E27FC236}">
                <a16:creationId xmlns:a16="http://schemas.microsoft.com/office/drawing/2014/main" xmlns=""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FF641-A5CC-4263-A394-2112D623A8AD}"/>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xmlns=""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xmlns="" id="{D9FDBD19-4D33-4F6A-9938-6A04B3888ECC}"/>
              </a:ext>
            </a:extLst>
          </p:cNvPr>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a16="http://schemas.microsoft.com/office/drawing/2014/main" xmlns=""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xmlns="" id="{8B8B7E36-823F-4FD4-B826-E450A1248008}"/>
              </a:ext>
            </a:extLst>
          </p:cNvPr>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a16="http://schemas.microsoft.com/office/drawing/2014/main" xmlns="" id="{8DBB3B14-C886-4F84-9FD5-11C8320E1FED}"/>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8" name="Footer Placeholder 7">
            <a:extLst>
              <a:ext uri="{FF2B5EF4-FFF2-40B4-BE49-F238E27FC236}">
                <a16:creationId xmlns:a16="http://schemas.microsoft.com/office/drawing/2014/main" xmlns=""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5408F1-BB29-4C6F-91C9-653A730BECC6}"/>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a16="http://schemas.microsoft.com/office/drawing/2014/main" xmlns="" id="{2F54FEF9-8D09-4091-BE99-B6264EBD34B3}"/>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4" name="Footer Placeholder 3">
            <a:extLst>
              <a:ext uri="{FF2B5EF4-FFF2-40B4-BE49-F238E27FC236}">
                <a16:creationId xmlns:a16="http://schemas.microsoft.com/office/drawing/2014/main" xmlns=""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42A62B2-A6D1-4A6F-8B20-80606F478544}"/>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3" name="Footer Placeholder 2">
            <a:extLst>
              <a:ext uri="{FF2B5EF4-FFF2-40B4-BE49-F238E27FC236}">
                <a16:creationId xmlns:a16="http://schemas.microsoft.com/office/drawing/2014/main" xmlns=""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xmlns=""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a16="http://schemas.microsoft.com/office/drawing/2014/main" xmlns=""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xmlns="" id="{1235F890-BB8A-49E1-880A-924FD6FE4026}"/>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6" name="Footer Placeholder 5">
            <a:extLst>
              <a:ext uri="{FF2B5EF4-FFF2-40B4-BE49-F238E27FC236}">
                <a16:creationId xmlns:a16="http://schemas.microsoft.com/office/drawing/2014/main" xmlns=""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a16="http://schemas.microsoft.com/office/drawing/2014/main" xmlns=""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a:extLst>
              <a:ext uri="{FF2B5EF4-FFF2-40B4-BE49-F238E27FC236}">
                <a16:creationId xmlns:a16="http://schemas.microsoft.com/office/drawing/2014/main" xmlns=""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xmlns="" id="{8BAF67FF-F8F1-4B22-A471-9317ED3A25F0}"/>
              </a:ext>
            </a:extLst>
          </p:cNvPr>
          <p:cNvSpPr>
            <a:spLocks noGrp="1"/>
          </p:cNvSpPr>
          <p:nvPr>
            <p:ph type="dt" sz="half" idx="10"/>
          </p:nvPr>
        </p:nvSpPr>
        <p:spPr/>
        <p:txBody>
          <a:bodyPr/>
          <a:lstStyle/>
          <a:p>
            <a:fld id="{3133F5E9-5DAC-4C4A-9DF5-C2B87276BCC8}" type="datetimeFigureOut">
              <a:rPr lang="en-US" smtClean="0"/>
              <a:t>1/15/2020</a:t>
            </a:fld>
            <a:endParaRPr lang="en-US" dirty="0"/>
          </a:p>
        </p:txBody>
      </p:sp>
      <p:sp>
        <p:nvSpPr>
          <p:cNvPr id="6" name="Footer Placeholder 5">
            <a:extLst>
              <a:ext uri="{FF2B5EF4-FFF2-40B4-BE49-F238E27FC236}">
                <a16:creationId xmlns:a16="http://schemas.microsoft.com/office/drawing/2014/main" xmlns=""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xmlns=""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xmlns=""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1/15/2020</a:t>
            </a:fld>
            <a:endParaRPr lang="en-US" dirty="0"/>
          </a:p>
        </p:txBody>
      </p:sp>
      <p:sp>
        <p:nvSpPr>
          <p:cNvPr id="5" name="Footer Placeholder 4">
            <a:extLst>
              <a:ext uri="{FF2B5EF4-FFF2-40B4-BE49-F238E27FC236}">
                <a16:creationId xmlns:a16="http://schemas.microsoft.com/office/drawing/2014/main" xmlns=""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8.svg"/><Relationship Id="rId1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3" Type="http://schemas.openxmlformats.org/officeDocument/2006/relationships/image" Target="../media/image12.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svg"/></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 Id="rId15" Type="http://schemas.openxmlformats.org/officeDocument/2006/relationships/image" Target="../media/image14.sv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B5F415-7490-4054-85B4-10F7AE6D3385}"/>
              </a:ext>
            </a:extLst>
          </p:cNvPr>
          <p:cNvSpPr>
            <a:spLocks noGrp="1"/>
          </p:cNvSpPr>
          <p:nvPr>
            <p:ph type="ctrTitle"/>
          </p:nvPr>
        </p:nvSpPr>
        <p:spPr>
          <a:xfrm>
            <a:off x="1524000" y="852207"/>
            <a:ext cx="9144000" cy="2387600"/>
          </a:xfrm>
        </p:spPr>
        <p:txBody>
          <a:bodyPr>
            <a:normAutofit/>
          </a:bodyPr>
          <a:lstStyle/>
          <a:p>
            <a:r>
              <a:rPr lang="en-US" sz="4800" dirty="0" smtClean="0">
                <a:solidFill>
                  <a:schemeClr val="bg1"/>
                </a:solidFill>
                <a:latin typeface="Rockwell" panose="02060603020205020403" pitchFamily="18" charset="0"/>
              </a:rPr>
              <a:t>PROFICIENCY TESTING </a:t>
            </a:r>
            <a:br>
              <a:rPr lang="en-US" sz="4800" dirty="0" smtClean="0">
                <a:solidFill>
                  <a:schemeClr val="bg1"/>
                </a:solidFill>
                <a:latin typeface="Rockwell" panose="02060603020205020403" pitchFamily="18" charset="0"/>
              </a:rPr>
            </a:br>
            <a:r>
              <a:rPr lang="en-US" sz="4800" dirty="0" smtClean="0">
                <a:solidFill>
                  <a:schemeClr val="bg1"/>
                </a:solidFill>
                <a:latin typeface="Rockwell" panose="02060603020205020403" pitchFamily="18" charset="0"/>
              </a:rPr>
              <a:t>101</a:t>
            </a:r>
            <a:endParaRPr lang="en-US" sz="4800" dirty="0">
              <a:solidFill>
                <a:schemeClr val="bg1"/>
              </a:solidFill>
              <a:latin typeface="Rockwell" panose="02060603020205020403" pitchFamily="18" charset="0"/>
            </a:endParaRPr>
          </a:p>
        </p:txBody>
      </p:sp>
      <p:cxnSp>
        <p:nvCxnSpPr>
          <p:cNvPr id="5" name="Straight Connector 4">
            <a:extLst>
              <a:ext uri="{FF2B5EF4-FFF2-40B4-BE49-F238E27FC236}">
                <a16:creationId xmlns:a16="http://schemas.microsoft.com/office/drawing/2014/main" xmlns="" id="{AA65E432-C1E6-4C36-BF8E-2DA25E65DC32}"/>
              </a:ext>
              <a:ext uri="{C183D7F6-B498-43B3-948B-1728B52AA6E4}">
                <adec:decorative xmlns:adec="http://schemas.microsoft.com/office/drawing/2017/decorative" xmlns=""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xmlns="" id="{D05F6415-1E7C-453D-B6B7-DBF76BDA691B}"/>
              </a:ext>
            </a:extLst>
          </p:cNvPr>
          <p:cNvSpPr>
            <a:spLocks noGrp="1"/>
          </p:cNvSpPr>
          <p:nvPr>
            <p:ph type="subTitle" idx="1"/>
          </p:nvPr>
        </p:nvSpPr>
        <p:spPr>
          <a:xfrm>
            <a:off x="1524000" y="3331882"/>
            <a:ext cx="9144000" cy="1655762"/>
          </a:xfrm>
        </p:spPr>
        <p:txBody>
          <a:bodyPr>
            <a:normAutofit/>
          </a:bodyPr>
          <a:lstStyle/>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WAKE FOREST BAPTIST HEALTH</a:t>
            </a:r>
          </a:p>
          <a:p>
            <a:r>
              <a:rPr lang="en-US" sz="2800" dirty="0" smtClean="0">
                <a:solidFill>
                  <a:schemeClr val="bg1"/>
                </a:solidFill>
                <a:latin typeface="Tahoma" panose="020B0604030504040204" pitchFamily="34" charset="0"/>
                <a:ea typeface="Tahoma" panose="020B0604030504040204" pitchFamily="34" charset="0"/>
                <a:cs typeface="Tahoma" panose="020B0604030504040204" pitchFamily="34" charset="0"/>
              </a:rPr>
              <a:t>WINSTON CAMPUS - CHEMISTRY LAB</a:t>
            </a:r>
            <a:endParaRPr lang="en-US"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xmlns=""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631394">
            <a:off x="3790715" y="4482752"/>
            <a:ext cx="3194131" cy="3194131"/>
          </a:xfrm>
          <a:prstGeom prst="rect">
            <a:avLst/>
          </a:prstGeom>
        </p:spPr>
      </p:pic>
      <p:pic>
        <p:nvPicPr>
          <p:cNvPr id="11" name="Graphic 10" descr="Microscope">
            <a:extLst>
              <a:ext uri="{FF2B5EF4-FFF2-40B4-BE49-F238E27FC236}">
                <a16:creationId xmlns:a16="http://schemas.microsoft.com/office/drawing/2014/main" xmlns="" id="{3CB00449-E308-4DF3-9CFD-9A7D30B672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1338607" flipH="1">
            <a:off x="-587261" y="1663257"/>
            <a:ext cx="2684499" cy="2684499"/>
          </a:xfrm>
          <a:prstGeom prst="rect">
            <a:avLst/>
          </a:prstGeom>
        </p:spPr>
      </p:pic>
      <p:pic>
        <p:nvPicPr>
          <p:cNvPr id="13" name="Graphic 12" descr="Test tubes">
            <a:extLst>
              <a:ext uri="{FF2B5EF4-FFF2-40B4-BE49-F238E27FC236}">
                <a16:creationId xmlns:a16="http://schemas.microsoft.com/office/drawing/2014/main" xmlns="" id="{6A56DF0C-1331-406E-AEE6-06E0E59FB9A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21078969">
            <a:off x="1920309" y="4797205"/>
            <a:ext cx="2453456" cy="2453456"/>
          </a:xfrm>
          <a:prstGeom prst="rect">
            <a:avLst/>
          </a:prstGeom>
        </p:spPr>
      </p:pic>
      <p:pic>
        <p:nvPicPr>
          <p:cNvPr id="7" name="Graphic 6" descr="Beaker">
            <a:extLst>
              <a:ext uri="{FF2B5EF4-FFF2-40B4-BE49-F238E27FC236}">
                <a16:creationId xmlns:a16="http://schemas.microsoft.com/office/drawing/2014/main" xmlns="" id="{88D22565-F42F-439B-A6A4-CF161165E6B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rot="1213697">
            <a:off x="-491837" y="3688628"/>
            <a:ext cx="3245427" cy="3245427"/>
          </a:xfrm>
          <a:prstGeom prst="rect">
            <a:avLst/>
          </a:prstGeom>
        </p:spPr>
      </p:pic>
      <p:pic>
        <p:nvPicPr>
          <p:cNvPr id="9" name="Graphic 8" descr="Flask">
            <a:extLst>
              <a:ext uri="{FF2B5EF4-FFF2-40B4-BE49-F238E27FC236}">
                <a16:creationId xmlns:a16="http://schemas.microsoft.com/office/drawing/2014/main" xmlns="" id="{B46E3E84-D1E6-4422-AA93-3EE98A821B9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rot="20451125">
            <a:off x="8514237" y="-118161"/>
            <a:ext cx="3005286" cy="3005286"/>
          </a:xfrm>
          <a:prstGeom prst="rect">
            <a:avLst/>
          </a:prstGeom>
        </p:spPr>
      </p:pic>
      <p:pic>
        <p:nvPicPr>
          <p:cNvPr id="19" name="Graphic 18" descr="Ruler">
            <a:extLst>
              <a:ext uri="{FF2B5EF4-FFF2-40B4-BE49-F238E27FC236}">
                <a16:creationId xmlns:a16="http://schemas.microsoft.com/office/drawing/2014/main" xmlns="" id="{39130E3C-1E93-4315-AE76-13C55147DCF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xmlns="" id="{FFEC1660-205F-490E-800A-0D57D250BAE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xmlns="" r:embed="rId15"/>
              </a:ext>
            </a:extLst>
          </a:blip>
          <a:stretch>
            <a:fillRect/>
          </a:stretch>
        </p:blipFill>
        <p:spPr>
          <a:xfrm rot="20520790">
            <a:off x="10917677" y="783939"/>
            <a:ext cx="1488402" cy="1488402"/>
          </a:xfrm>
          <a:prstGeom prst="rect">
            <a:avLst/>
          </a:prstGeom>
        </p:spPr>
      </p:pic>
      <p:sp>
        <p:nvSpPr>
          <p:cNvPr id="4" name="TextBox 3"/>
          <p:cNvSpPr txBox="1"/>
          <p:nvPr/>
        </p:nvSpPr>
        <p:spPr>
          <a:xfrm>
            <a:off x="8883487" y="6255936"/>
            <a:ext cx="3045782" cy="369332"/>
          </a:xfrm>
          <a:prstGeom prst="rect">
            <a:avLst/>
          </a:prstGeom>
          <a:noFill/>
        </p:spPr>
        <p:txBody>
          <a:bodyPr wrap="square" rtlCol="0">
            <a:spAutoFit/>
          </a:bodyPr>
          <a:lstStyle/>
          <a:p>
            <a:r>
              <a:rPr lang="en-US" dirty="0" smtClean="0">
                <a:solidFill>
                  <a:schemeClr val="bg1"/>
                </a:solidFill>
              </a:rPr>
              <a:t>PREPARED BY: EMILY DOCKERY</a:t>
            </a:r>
            <a:endParaRPr lang="en-US" dirty="0">
              <a:solidFill>
                <a:schemeClr val="bg1"/>
              </a:solidFill>
            </a:endParaRPr>
          </a:p>
        </p:txBody>
      </p:sp>
    </p:spTree>
    <p:extLst>
      <p:ext uri="{BB962C8B-B14F-4D97-AF65-F5344CB8AC3E}">
        <p14:creationId xmlns:p14="http://schemas.microsoft.com/office/powerpoint/2010/main" val="2906397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pPr algn="ctr"/>
            <a:r>
              <a:rPr lang="en-US" sz="3200" dirty="0" smtClean="0">
                <a:solidFill>
                  <a:schemeClr val="accent5">
                    <a:lumMod val="50000"/>
                  </a:schemeClr>
                </a:solidFill>
                <a:latin typeface="Rockwell" panose="02060603020205020403" pitchFamily="18" charset="0"/>
              </a:rPr>
              <a:t>Can PT samples be discussed among labs?</a:t>
            </a:r>
            <a:endParaRPr lang="en-US" sz="32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pPr lvl="2"/>
            <a:r>
              <a:rPr lang="en-US" sz="2400" dirty="0" smtClean="0">
                <a:solidFill>
                  <a:schemeClr val="accent5">
                    <a:lumMod val="50000"/>
                  </a:schemeClr>
                </a:solidFill>
                <a:latin typeface="Tahoma"/>
                <a:ea typeface="Tahoma"/>
                <a:cs typeface="Tahoma"/>
              </a:rPr>
              <a:t>NO!!!!!</a:t>
            </a:r>
          </a:p>
          <a:p>
            <a:pPr marL="914400" lvl="2" indent="0">
              <a:buNone/>
            </a:pPr>
            <a:endParaRPr lang="en-US" sz="1900" dirty="0" smtClean="0">
              <a:solidFill>
                <a:schemeClr val="accent5">
                  <a:lumMod val="50000"/>
                </a:schemeClr>
              </a:solidFill>
              <a:latin typeface="Tahoma"/>
              <a:ea typeface="Tahoma"/>
              <a:cs typeface="Tahoma"/>
            </a:endParaRPr>
          </a:p>
          <a:p>
            <a:pPr lvl="2"/>
            <a:r>
              <a:rPr lang="en-US" sz="1900" dirty="0" smtClean="0">
                <a:solidFill>
                  <a:schemeClr val="accent5">
                    <a:lumMod val="50000"/>
                  </a:schemeClr>
                </a:solidFill>
                <a:latin typeface="Tahoma"/>
                <a:ea typeface="Tahoma"/>
                <a:cs typeface="Tahoma"/>
              </a:rPr>
              <a:t>There should be no </a:t>
            </a:r>
            <a:r>
              <a:rPr lang="en-US" sz="1900" dirty="0" err="1" smtClean="0">
                <a:solidFill>
                  <a:schemeClr val="accent5">
                    <a:lumMod val="50000"/>
                  </a:schemeClr>
                </a:solidFill>
                <a:latin typeface="Tahoma"/>
                <a:ea typeface="Tahoma"/>
                <a:cs typeface="Tahoma"/>
              </a:rPr>
              <a:t>interlaboratory</a:t>
            </a:r>
            <a:r>
              <a:rPr lang="en-US" sz="1900" dirty="0" smtClean="0">
                <a:solidFill>
                  <a:schemeClr val="accent5">
                    <a:lumMod val="50000"/>
                  </a:schemeClr>
                </a:solidFill>
                <a:latin typeface="Tahoma"/>
                <a:ea typeface="Tahoma"/>
                <a:cs typeface="Tahoma"/>
              </a:rPr>
              <a:t> communication about PT samples until after the deadline for submission of data to the proficiency testing provider. </a:t>
            </a:r>
          </a:p>
          <a:p>
            <a:pPr lvl="2"/>
            <a:endParaRPr lang="en-US" sz="1900" dirty="0">
              <a:solidFill>
                <a:schemeClr val="accent5">
                  <a:lumMod val="50000"/>
                </a:schemeClr>
              </a:solidFill>
              <a:latin typeface="Tahoma"/>
              <a:ea typeface="Tahoma"/>
              <a:cs typeface="Tahoma"/>
            </a:endParaRPr>
          </a:p>
          <a:p>
            <a:pPr lvl="2"/>
            <a:r>
              <a:rPr lang="en-US" sz="1900" dirty="0" smtClean="0">
                <a:solidFill>
                  <a:schemeClr val="accent5">
                    <a:lumMod val="50000"/>
                  </a:schemeClr>
                </a:solidFill>
                <a:latin typeface="Tahoma"/>
                <a:ea typeface="Tahoma"/>
                <a:cs typeface="Tahoma"/>
              </a:rPr>
              <a:t>PT records must not be shared with and should not be accessible to personnel of other laboratories.</a:t>
            </a:r>
          </a:p>
          <a:p>
            <a:pPr lvl="3"/>
            <a:r>
              <a:rPr lang="en-US" sz="1700" dirty="0">
                <a:solidFill>
                  <a:srgbClr val="5B9BD5">
                    <a:lumMod val="50000"/>
                  </a:srgbClr>
                </a:solidFill>
                <a:latin typeface="Tahoma"/>
                <a:ea typeface="Tahoma"/>
                <a:cs typeface="Tahoma"/>
              </a:rPr>
              <a:t>This includes affiliated laboratories – Wilkes, Davie, High Point, etc.</a:t>
            </a:r>
          </a:p>
          <a:p>
            <a:pPr lvl="2"/>
            <a:endParaRPr lang="en-US" sz="1900" dirty="0">
              <a:solidFill>
                <a:schemeClr val="accent5">
                  <a:lumMod val="50000"/>
                </a:schemeClr>
              </a:solidFill>
              <a:latin typeface="Tahoma"/>
              <a:ea typeface="Tahoma"/>
              <a:cs typeface="Tahoma"/>
            </a:endParaRPr>
          </a:p>
          <a:p>
            <a:pPr lvl="2"/>
            <a:r>
              <a:rPr lang="en-US" sz="1900" dirty="0" smtClean="0">
                <a:solidFill>
                  <a:schemeClr val="accent5">
                    <a:lumMod val="50000"/>
                  </a:schemeClr>
                </a:solidFill>
                <a:latin typeface="Tahoma"/>
                <a:ea typeface="Tahoma"/>
                <a:cs typeface="Tahoma"/>
              </a:rPr>
              <a:t>Laboratories that share a common computer system or personnel must have strict policies and procedures to ensure that personnel do not access proficiency testing records from other laboratories.</a:t>
            </a:r>
          </a:p>
          <a:p>
            <a:pPr lvl="3"/>
            <a:endParaRPr lang="en-US" sz="1700" dirty="0">
              <a:solidFill>
                <a:schemeClr val="accent5">
                  <a:lumMod val="50000"/>
                </a:schemeClr>
              </a:solidFill>
              <a:latin typeface="Tahoma"/>
              <a:ea typeface="Tahoma"/>
              <a:cs typeface="Tahoma"/>
            </a:endParaRPr>
          </a:p>
          <a:p>
            <a:pPr lvl="3"/>
            <a:endParaRPr lang="en-US" sz="1700" dirty="0" smtClean="0">
              <a:solidFill>
                <a:schemeClr val="accent5">
                  <a:lumMod val="50000"/>
                </a:schemeClr>
              </a:solidFill>
              <a:latin typeface="Tahoma"/>
              <a:ea typeface="Tahoma"/>
              <a:cs typeface="Tahoma"/>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1" name="Picture 20"/>
          <p:cNvPicPr>
            <a:picLocks noChangeAspect="1"/>
          </p:cNvPicPr>
          <p:nvPr/>
        </p:nvPicPr>
        <p:blipFill>
          <a:blip r:embed="rId2"/>
          <a:stretch>
            <a:fillRect/>
          </a:stretch>
        </p:blipFill>
        <p:spPr>
          <a:xfrm>
            <a:off x="8899813" y="2974511"/>
            <a:ext cx="3883489" cy="3883489"/>
          </a:xfrm>
          <a:prstGeom prst="rect">
            <a:avLst/>
          </a:prstGeom>
        </p:spPr>
      </p:pic>
    </p:spTree>
    <p:extLst>
      <p:ext uri="{BB962C8B-B14F-4D97-AF65-F5344CB8AC3E}">
        <p14:creationId xmlns:p14="http://schemas.microsoft.com/office/powerpoint/2010/main" val="946837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3" y="96966"/>
            <a:ext cx="8378529" cy="1027257"/>
          </a:xfrm>
        </p:spPr>
        <p:txBody>
          <a:bodyPr>
            <a:normAutofit fontScale="90000"/>
          </a:bodyPr>
          <a:lstStyle/>
          <a:p>
            <a:r>
              <a:rPr lang="en-US" dirty="0" smtClean="0">
                <a:solidFill>
                  <a:schemeClr val="accent5">
                    <a:lumMod val="50000"/>
                  </a:schemeClr>
                </a:solidFill>
                <a:latin typeface="Rockwell" panose="02060603020205020403" pitchFamily="18" charset="0"/>
              </a:rPr>
              <a:t>Examples of improper PT testing</a:t>
            </a:r>
            <a:endParaRPr lang="en-US" dirty="0">
              <a:solidFill>
                <a:schemeClr val="accent5">
                  <a:lumMod val="50000"/>
                </a:schemeClr>
              </a:solidFill>
              <a:latin typeface="Rockwell" panose="02060603020205020403" pitchFamily="18" charset="0"/>
            </a:endParaRPr>
          </a:p>
        </p:txBody>
      </p:sp>
      <p:sp>
        <p:nvSpPr>
          <p:cNvPr id="9" name="Rectangle: Rounded Corners 8">
            <a:extLst>
              <a:ext uri="{FF2B5EF4-FFF2-40B4-BE49-F238E27FC236}">
                <a16:creationId xmlns:a16="http://schemas.microsoft.com/office/drawing/2014/main" xmlns="" id="{5D83E472-316B-42B5-9901-2C007C5B7144}"/>
              </a:ext>
              <a:ext uri="{C183D7F6-B498-43B3-948B-1728B52AA6E4}">
                <adec:decorative xmlns:adec="http://schemas.microsoft.com/office/drawing/2017/decorative" xmlns="" val="1"/>
              </a:ext>
            </a:extLst>
          </p:cNvPr>
          <p:cNvSpPr/>
          <p:nvPr/>
        </p:nvSpPr>
        <p:spPr>
          <a:xfrm>
            <a:off x="521282" y="1837302"/>
            <a:ext cx="2268675" cy="1832578"/>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I am running Sodium linearity samples on the AU5822.  I do not feel like my results look like they should.  We have another instrument in the lab I could use to compare.</a:t>
            </a:r>
            <a:endParaRPr lang="en-US" sz="1200" dirty="0"/>
          </a:p>
        </p:txBody>
      </p:sp>
      <p:sp>
        <p:nvSpPr>
          <p:cNvPr id="13" name="TextBox 12">
            <a:extLst>
              <a:ext uri="{FF2B5EF4-FFF2-40B4-BE49-F238E27FC236}">
                <a16:creationId xmlns:a16="http://schemas.microsoft.com/office/drawing/2014/main" xmlns="" id="{7200DCA9-3B7A-4837-9C64-F0CE0D5E2B3A}"/>
              </a:ext>
            </a:extLst>
          </p:cNvPr>
          <p:cNvSpPr txBox="1"/>
          <p:nvPr/>
        </p:nvSpPr>
        <p:spPr>
          <a:xfrm>
            <a:off x="663286" y="3784291"/>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Scenario One</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15" name="Rectangle: Rounded Corners 14">
            <a:extLst>
              <a:ext uri="{FF2B5EF4-FFF2-40B4-BE49-F238E27FC236}">
                <a16:creationId xmlns:a16="http://schemas.microsoft.com/office/drawing/2014/main" xmlns="" id="{9463B806-86C1-44AC-8470-6E6761DC7613}"/>
              </a:ext>
              <a:ext uri="{C183D7F6-B498-43B3-948B-1728B52AA6E4}">
                <adec:decorative xmlns:adec="http://schemas.microsoft.com/office/drawing/2017/decorative" xmlns="" val="1"/>
              </a:ext>
            </a:extLst>
          </p:cNvPr>
          <p:cNvSpPr/>
          <p:nvPr/>
        </p:nvSpPr>
        <p:spPr>
          <a:xfrm>
            <a:off x="521282" y="4307031"/>
            <a:ext cx="2268675" cy="20158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PT samples should NEVER be run on a separate analyzer to compare.  PT samples are rotated among instruments to ensure all laboratory equipment is reporting accurate and comparable results with other laboratories.</a:t>
            </a:r>
            <a:endParaRPr lang="en-US" sz="1200" dirty="0"/>
          </a:p>
        </p:txBody>
      </p:sp>
      <p:sp>
        <p:nvSpPr>
          <p:cNvPr id="17" name="TextBox 16">
            <a:extLst>
              <a:ext uri="{FF2B5EF4-FFF2-40B4-BE49-F238E27FC236}">
                <a16:creationId xmlns:a16="http://schemas.microsoft.com/office/drawing/2014/main" xmlns="" id="{57D4552E-64C5-40E0-AE15-5B00BB70508E}"/>
              </a:ext>
            </a:extLst>
          </p:cNvPr>
          <p:cNvSpPr txBox="1"/>
          <p:nvPr/>
        </p:nvSpPr>
        <p:spPr>
          <a:xfrm>
            <a:off x="663286" y="6376554"/>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What to do.</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18" name="Rectangle: Rounded Corners 17">
            <a:extLst>
              <a:ext uri="{FF2B5EF4-FFF2-40B4-BE49-F238E27FC236}">
                <a16:creationId xmlns:a16="http://schemas.microsoft.com/office/drawing/2014/main" xmlns="" id="{1EE42B7D-A1DC-4708-8147-D9D746BA73E8}"/>
              </a:ext>
              <a:ext uri="{C183D7F6-B498-43B3-948B-1728B52AA6E4}">
                <adec:decorative xmlns:adec="http://schemas.microsoft.com/office/drawing/2017/decorative" xmlns="" val="1"/>
              </a:ext>
            </a:extLst>
          </p:cNvPr>
          <p:cNvSpPr/>
          <p:nvPr/>
        </p:nvSpPr>
        <p:spPr>
          <a:xfrm>
            <a:off x="3472300" y="1768455"/>
            <a:ext cx="2268675" cy="20158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 have an unknown survey for TSH.  The current calibration curve and daily QC are acceptable but I am not sure if my results are correct.  I decide to run the samples in duplicate to make sure results are consistent and match.</a:t>
            </a:r>
            <a:endParaRPr lang="en-US" sz="1200" dirty="0"/>
          </a:p>
        </p:txBody>
      </p:sp>
      <p:sp>
        <p:nvSpPr>
          <p:cNvPr id="20" name="TextBox 19">
            <a:extLst>
              <a:ext uri="{FF2B5EF4-FFF2-40B4-BE49-F238E27FC236}">
                <a16:creationId xmlns:a16="http://schemas.microsoft.com/office/drawing/2014/main" xmlns="" id="{F1B674D5-C064-4DDD-8FE9-D8801F4C0A04}"/>
              </a:ext>
            </a:extLst>
          </p:cNvPr>
          <p:cNvSpPr txBox="1"/>
          <p:nvPr/>
        </p:nvSpPr>
        <p:spPr>
          <a:xfrm>
            <a:off x="3614305" y="3784291"/>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Scenario Two</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22" name="Rectangle: Rounded Corners 21">
            <a:extLst>
              <a:ext uri="{FF2B5EF4-FFF2-40B4-BE49-F238E27FC236}">
                <a16:creationId xmlns:a16="http://schemas.microsoft.com/office/drawing/2014/main" xmlns="" id="{2DDD40F6-2362-4667-BF5E-80F684666948}"/>
              </a:ext>
              <a:ext uri="{C183D7F6-B498-43B3-948B-1728B52AA6E4}">
                <adec:decorative xmlns:adec="http://schemas.microsoft.com/office/drawing/2017/decorative" xmlns="" val="1"/>
              </a:ext>
            </a:extLst>
          </p:cNvPr>
          <p:cNvSpPr/>
          <p:nvPr/>
        </p:nvSpPr>
        <p:spPr>
          <a:xfrm>
            <a:off x="3472298" y="4307031"/>
            <a:ext cx="2268675" cy="201583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This is unacceptable because we do not routinely run patient samples in duplicate and there is no procedure stating to run samples in duplicate.  Samples should be run one time and results documented on the paperwork.</a:t>
            </a:r>
            <a:endParaRPr lang="en-US" sz="1200" dirty="0"/>
          </a:p>
        </p:txBody>
      </p:sp>
      <p:sp>
        <p:nvSpPr>
          <p:cNvPr id="23" name="TextBox 22">
            <a:extLst>
              <a:ext uri="{FF2B5EF4-FFF2-40B4-BE49-F238E27FC236}">
                <a16:creationId xmlns:a16="http://schemas.microsoft.com/office/drawing/2014/main" xmlns="" id="{1D0FFF75-43A7-4E33-BD4E-2A24EA207112}"/>
              </a:ext>
            </a:extLst>
          </p:cNvPr>
          <p:cNvSpPr txBox="1"/>
          <p:nvPr/>
        </p:nvSpPr>
        <p:spPr>
          <a:xfrm>
            <a:off x="3614305" y="6376554"/>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What to do.</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19" name="Rectangle: Rounded Corners 18">
            <a:extLst>
              <a:ext uri="{FF2B5EF4-FFF2-40B4-BE49-F238E27FC236}">
                <a16:creationId xmlns:a16="http://schemas.microsoft.com/office/drawing/2014/main" xmlns="" id="{86051D9B-1137-438D-A466-460D44ED3361}"/>
              </a:ext>
              <a:ext uri="{C183D7F6-B498-43B3-948B-1728B52AA6E4}">
                <adec:decorative xmlns:adec="http://schemas.microsoft.com/office/drawing/2017/decorative" xmlns="" val="1"/>
              </a:ext>
            </a:extLst>
          </p:cNvPr>
          <p:cNvSpPr/>
          <p:nvPr/>
        </p:nvSpPr>
        <p:spPr>
          <a:xfrm>
            <a:off x="6426359" y="1768455"/>
            <a:ext cx="2268675" cy="201583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 know I have a survey coming this week so to make sure I have better results I am going to calibrate all the tests I know are in the survey the day before.</a:t>
            </a:r>
            <a:endParaRPr lang="en-US" sz="1200" dirty="0"/>
          </a:p>
        </p:txBody>
      </p:sp>
      <p:sp>
        <p:nvSpPr>
          <p:cNvPr id="21" name="TextBox 20">
            <a:extLst>
              <a:ext uri="{FF2B5EF4-FFF2-40B4-BE49-F238E27FC236}">
                <a16:creationId xmlns:a16="http://schemas.microsoft.com/office/drawing/2014/main" xmlns="" id="{CAA0715F-CA2B-4594-91FD-D8C6E5E10965}"/>
              </a:ext>
            </a:extLst>
          </p:cNvPr>
          <p:cNvSpPr txBox="1"/>
          <p:nvPr/>
        </p:nvSpPr>
        <p:spPr>
          <a:xfrm>
            <a:off x="6565863" y="3810842"/>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Scenario Three</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24" name="Rectangle: Rounded Corners 23">
            <a:extLst>
              <a:ext uri="{FF2B5EF4-FFF2-40B4-BE49-F238E27FC236}">
                <a16:creationId xmlns:a16="http://schemas.microsoft.com/office/drawing/2014/main" xmlns="" id="{EE47BD82-D8BD-4FB4-9086-D3AD4D447A51}"/>
              </a:ext>
              <a:ext uri="{C183D7F6-B498-43B3-948B-1728B52AA6E4}">
                <adec:decorative xmlns:adec="http://schemas.microsoft.com/office/drawing/2017/decorative" xmlns="" val="1"/>
              </a:ext>
            </a:extLst>
          </p:cNvPr>
          <p:cNvSpPr/>
          <p:nvPr/>
        </p:nvSpPr>
        <p:spPr>
          <a:xfrm>
            <a:off x="6411867" y="4307031"/>
            <a:ext cx="2268675" cy="201583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We have calibration procedures indicating when calibrations should be done.  It does not state in the procedure that calibrations should be done before running CAP samples.  If a calibration happens to fall on or before the date we receive the PT samples or calibration is indicated by QC that is acceptable</a:t>
            </a:r>
            <a:endParaRPr lang="en-US" sz="1100" dirty="0"/>
          </a:p>
        </p:txBody>
      </p:sp>
      <p:sp>
        <p:nvSpPr>
          <p:cNvPr id="25" name="TextBox 24">
            <a:extLst>
              <a:ext uri="{FF2B5EF4-FFF2-40B4-BE49-F238E27FC236}">
                <a16:creationId xmlns:a16="http://schemas.microsoft.com/office/drawing/2014/main" xmlns="" id="{036E47C2-C29C-4EC4-A9A9-B75D7A68E935}"/>
              </a:ext>
            </a:extLst>
          </p:cNvPr>
          <p:cNvSpPr txBox="1"/>
          <p:nvPr/>
        </p:nvSpPr>
        <p:spPr>
          <a:xfrm>
            <a:off x="6556664" y="6376554"/>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What to do.</a:t>
            </a:r>
            <a:endParaRPr lang="en-US" sz="1600" dirty="0">
              <a:latin typeface="Tahoma" panose="020B0604030504040204" pitchFamily="34" charset="0"/>
              <a:ea typeface="Tahoma" panose="020B0604030504040204" pitchFamily="34" charset="0"/>
              <a:cs typeface="Tahoma" panose="020B0604030504040204" pitchFamily="34" charset="0"/>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xmlns="" id="{798EA88B-C439-4F17-9585-820972CE0BA5}"/>
              </a:ext>
              <a:ext uri="{C183D7F6-B498-43B3-948B-1728B52AA6E4}">
                <adec:decorative xmlns:adec="http://schemas.microsoft.com/office/drawing/2017/decorative" xmlns="" val="1"/>
              </a:ext>
            </a:extLst>
          </p:cNvPr>
          <p:cNvGrpSpPr/>
          <p:nvPr/>
        </p:nvGrpSpPr>
        <p:grpSpPr>
          <a:xfrm>
            <a:off x="9009186" y="0"/>
            <a:ext cx="3668917" cy="6941127"/>
            <a:chOff x="9009186" y="0"/>
            <a:chExt cx="3668917" cy="6941127"/>
          </a:xfrm>
        </p:grpSpPr>
        <p:grpSp>
          <p:nvGrpSpPr>
            <p:cNvPr id="28" name="Group 27">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30" name="Rectangle 29">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9" name="Graphic 10" descr="Clipboard">
              <a:extLst>
                <a:ext uri="{FF2B5EF4-FFF2-40B4-BE49-F238E27FC236}">
                  <a16:creationId xmlns:a16="http://schemas.microsoft.com/office/drawing/2014/main" xmlns=""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009186" y="3272210"/>
              <a:ext cx="3668917" cy="3668917"/>
            </a:xfrm>
            <a:prstGeom prst="rect">
              <a:avLst/>
            </a:prstGeom>
          </p:spPr>
        </p:pic>
      </p:grpSp>
    </p:spTree>
    <p:extLst>
      <p:ext uri="{BB962C8B-B14F-4D97-AF65-F5344CB8AC3E}">
        <p14:creationId xmlns:p14="http://schemas.microsoft.com/office/powerpoint/2010/main" val="1373599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3" y="96966"/>
            <a:ext cx="8378529" cy="1027257"/>
          </a:xfrm>
        </p:spPr>
        <p:txBody>
          <a:bodyPr>
            <a:normAutofit/>
          </a:bodyPr>
          <a:lstStyle/>
          <a:p>
            <a:pPr algn="ctr"/>
            <a:r>
              <a:rPr lang="en-US" sz="2800" dirty="0" smtClean="0">
                <a:solidFill>
                  <a:schemeClr val="accent5">
                    <a:lumMod val="50000"/>
                  </a:schemeClr>
                </a:solidFill>
                <a:latin typeface="Rockwell" panose="02060603020205020403" pitchFamily="18" charset="0"/>
              </a:rPr>
              <a:t>Examples </a:t>
            </a:r>
            <a:r>
              <a:rPr lang="en-US" sz="2800" dirty="0" smtClean="0">
                <a:solidFill>
                  <a:schemeClr val="accent5">
                    <a:lumMod val="50000"/>
                  </a:schemeClr>
                </a:solidFill>
                <a:latin typeface="Rockwell" panose="02060603020205020403" pitchFamily="18" charset="0"/>
              </a:rPr>
              <a:t>of PT Referral</a:t>
            </a:r>
            <a:endParaRPr lang="en-US" sz="2800" dirty="0">
              <a:solidFill>
                <a:schemeClr val="accent5">
                  <a:lumMod val="50000"/>
                </a:schemeClr>
              </a:solidFill>
              <a:latin typeface="Rockwell" panose="02060603020205020403" pitchFamily="18" charset="0"/>
            </a:endParaRPr>
          </a:p>
        </p:txBody>
      </p:sp>
      <p:sp>
        <p:nvSpPr>
          <p:cNvPr id="9" name="Rectangle: Rounded Corners 8">
            <a:extLst>
              <a:ext uri="{FF2B5EF4-FFF2-40B4-BE49-F238E27FC236}">
                <a16:creationId xmlns:a16="http://schemas.microsoft.com/office/drawing/2014/main" xmlns="" id="{5D83E472-316B-42B5-9901-2C007C5B7144}"/>
              </a:ext>
              <a:ext uri="{C183D7F6-B498-43B3-948B-1728B52AA6E4}">
                <adec:decorative xmlns:adec="http://schemas.microsoft.com/office/drawing/2017/decorative" xmlns="" val="1"/>
              </a:ext>
            </a:extLst>
          </p:cNvPr>
          <p:cNvSpPr/>
          <p:nvPr/>
        </p:nvSpPr>
        <p:spPr>
          <a:xfrm>
            <a:off x="521282" y="1837302"/>
            <a:ext cx="2268675" cy="1832578"/>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I am running HBA1C unknown samples.  The chromatogram of one of my samples contains a P3 peak and Variant Window that prohibits me from sending out a result.  Normal procedure would be to credit the sample, reorder for SO, and send the sample to Mayo for them to result.</a:t>
            </a:r>
            <a:endParaRPr lang="en-US" sz="1200" dirty="0"/>
          </a:p>
        </p:txBody>
      </p:sp>
      <p:sp>
        <p:nvSpPr>
          <p:cNvPr id="13" name="TextBox 12">
            <a:extLst>
              <a:ext uri="{FF2B5EF4-FFF2-40B4-BE49-F238E27FC236}">
                <a16:creationId xmlns:a16="http://schemas.microsoft.com/office/drawing/2014/main" xmlns="" id="{7200DCA9-3B7A-4837-9C64-F0CE0D5E2B3A}"/>
              </a:ext>
            </a:extLst>
          </p:cNvPr>
          <p:cNvSpPr txBox="1"/>
          <p:nvPr/>
        </p:nvSpPr>
        <p:spPr>
          <a:xfrm>
            <a:off x="663286" y="3784291"/>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Scenario One</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15" name="Rectangle: Rounded Corners 14">
            <a:extLst>
              <a:ext uri="{FF2B5EF4-FFF2-40B4-BE49-F238E27FC236}">
                <a16:creationId xmlns:a16="http://schemas.microsoft.com/office/drawing/2014/main" xmlns="" id="{9463B806-86C1-44AC-8470-6E6761DC7613}"/>
              </a:ext>
              <a:ext uri="{C183D7F6-B498-43B3-948B-1728B52AA6E4}">
                <adec:decorative xmlns:adec="http://schemas.microsoft.com/office/drawing/2017/decorative" xmlns="" val="1"/>
              </a:ext>
            </a:extLst>
          </p:cNvPr>
          <p:cNvSpPr/>
          <p:nvPr/>
        </p:nvSpPr>
        <p:spPr>
          <a:xfrm>
            <a:off x="521282" y="4307031"/>
            <a:ext cx="2268675" cy="20158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PT samples should NEVER be shared with another laboratory even though this is the procedure for how we would treat a patient sample.  Consult with a manager or laboratory specialist for how to result the sample.</a:t>
            </a:r>
            <a:endParaRPr lang="en-US" sz="1200" dirty="0"/>
          </a:p>
        </p:txBody>
      </p:sp>
      <p:sp>
        <p:nvSpPr>
          <p:cNvPr id="17" name="TextBox 16">
            <a:extLst>
              <a:ext uri="{FF2B5EF4-FFF2-40B4-BE49-F238E27FC236}">
                <a16:creationId xmlns:a16="http://schemas.microsoft.com/office/drawing/2014/main" xmlns="" id="{57D4552E-64C5-40E0-AE15-5B00BB70508E}"/>
              </a:ext>
            </a:extLst>
          </p:cNvPr>
          <p:cNvSpPr txBox="1"/>
          <p:nvPr/>
        </p:nvSpPr>
        <p:spPr>
          <a:xfrm>
            <a:off x="663286" y="6376554"/>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What to do.</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18" name="Rectangle: Rounded Corners 17">
            <a:extLst>
              <a:ext uri="{FF2B5EF4-FFF2-40B4-BE49-F238E27FC236}">
                <a16:creationId xmlns:a16="http://schemas.microsoft.com/office/drawing/2014/main" xmlns="" id="{1EE42B7D-A1DC-4708-8147-D9D746BA73E8}"/>
              </a:ext>
              <a:ext uri="{C183D7F6-B498-43B3-948B-1728B52AA6E4}">
                <adec:decorative xmlns:adec="http://schemas.microsoft.com/office/drawing/2017/decorative" xmlns="" val="1"/>
              </a:ext>
            </a:extLst>
          </p:cNvPr>
          <p:cNvSpPr/>
          <p:nvPr/>
        </p:nvSpPr>
        <p:spPr>
          <a:xfrm>
            <a:off x="3472300" y="1768455"/>
            <a:ext cx="2268675" cy="20158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We have received the Chemistry Linearity Survey for Chemistry and the Cancer Center at the same time.  To make sure results are comparable between the labs the Cancer Center has asked up to compare our results to theirs to see if anything needs to be rerun.</a:t>
            </a:r>
            <a:endParaRPr lang="en-US" sz="1200" dirty="0"/>
          </a:p>
        </p:txBody>
      </p:sp>
      <p:sp>
        <p:nvSpPr>
          <p:cNvPr id="20" name="TextBox 19">
            <a:extLst>
              <a:ext uri="{FF2B5EF4-FFF2-40B4-BE49-F238E27FC236}">
                <a16:creationId xmlns:a16="http://schemas.microsoft.com/office/drawing/2014/main" xmlns="" id="{F1B674D5-C064-4DDD-8FE9-D8801F4C0A04}"/>
              </a:ext>
            </a:extLst>
          </p:cNvPr>
          <p:cNvSpPr txBox="1"/>
          <p:nvPr/>
        </p:nvSpPr>
        <p:spPr>
          <a:xfrm>
            <a:off x="3614305" y="3784291"/>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Scenario Two</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22" name="Rectangle: Rounded Corners 21">
            <a:extLst>
              <a:ext uri="{FF2B5EF4-FFF2-40B4-BE49-F238E27FC236}">
                <a16:creationId xmlns:a16="http://schemas.microsoft.com/office/drawing/2014/main" xmlns="" id="{2DDD40F6-2362-4667-BF5E-80F684666948}"/>
              </a:ext>
              <a:ext uri="{C183D7F6-B498-43B3-948B-1728B52AA6E4}">
                <adec:decorative xmlns:adec="http://schemas.microsoft.com/office/drawing/2017/decorative" xmlns="" val="1"/>
              </a:ext>
            </a:extLst>
          </p:cNvPr>
          <p:cNvSpPr/>
          <p:nvPr/>
        </p:nvSpPr>
        <p:spPr>
          <a:xfrm>
            <a:off x="3472298" y="4307031"/>
            <a:ext cx="2268675" cy="201583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PT results should NEVER be shared with another laboratory even if they are part of the same department.  If you are asked to do this it should be reported to management.</a:t>
            </a:r>
            <a:endParaRPr lang="en-US" sz="1200" dirty="0"/>
          </a:p>
        </p:txBody>
      </p:sp>
      <p:sp>
        <p:nvSpPr>
          <p:cNvPr id="23" name="TextBox 22">
            <a:extLst>
              <a:ext uri="{FF2B5EF4-FFF2-40B4-BE49-F238E27FC236}">
                <a16:creationId xmlns:a16="http://schemas.microsoft.com/office/drawing/2014/main" xmlns="" id="{1D0FFF75-43A7-4E33-BD4E-2A24EA207112}"/>
              </a:ext>
            </a:extLst>
          </p:cNvPr>
          <p:cNvSpPr txBox="1"/>
          <p:nvPr/>
        </p:nvSpPr>
        <p:spPr>
          <a:xfrm>
            <a:off x="3614305" y="6376554"/>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What to do.</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19" name="Rectangle: Rounded Corners 18">
            <a:extLst>
              <a:ext uri="{FF2B5EF4-FFF2-40B4-BE49-F238E27FC236}">
                <a16:creationId xmlns:a16="http://schemas.microsoft.com/office/drawing/2014/main" xmlns="" id="{86051D9B-1137-438D-A466-460D44ED3361}"/>
              </a:ext>
              <a:ext uri="{C183D7F6-B498-43B3-948B-1728B52AA6E4}">
                <adec:decorative xmlns:adec="http://schemas.microsoft.com/office/drawing/2017/decorative" xmlns="" val="1"/>
              </a:ext>
            </a:extLst>
          </p:cNvPr>
          <p:cNvSpPr/>
          <p:nvPr/>
        </p:nvSpPr>
        <p:spPr>
          <a:xfrm>
            <a:off x="6426359" y="1768455"/>
            <a:ext cx="2268675" cy="201583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We receive samples from High Point that are labeled like CAP samples they would like us to run and send them back a printout of results.  </a:t>
            </a:r>
            <a:endParaRPr lang="en-US" sz="1200" dirty="0"/>
          </a:p>
        </p:txBody>
      </p:sp>
      <p:sp>
        <p:nvSpPr>
          <p:cNvPr id="21" name="TextBox 20">
            <a:extLst>
              <a:ext uri="{FF2B5EF4-FFF2-40B4-BE49-F238E27FC236}">
                <a16:creationId xmlns:a16="http://schemas.microsoft.com/office/drawing/2014/main" xmlns="" id="{CAA0715F-CA2B-4594-91FD-D8C6E5E10965}"/>
              </a:ext>
            </a:extLst>
          </p:cNvPr>
          <p:cNvSpPr txBox="1"/>
          <p:nvPr/>
        </p:nvSpPr>
        <p:spPr>
          <a:xfrm>
            <a:off x="6565863" y="3810842"/>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Scenario Three</a:t>
            </a: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24" name="Rectangle: Rounded Corners 23">
            <a:extLst>
              <a:ext uri="{FF2B5EF4-FFF2-40B4-BE49-F238E27FC236}">
                <a16:creationId xmlns:a16="http://schemas.microsoft.com/office/drawing/2014/main" xmlns="" id="{EE47BD82-D8BD-4FB4-9086-D3AD4D447A51}"/>
              </a:ext>
              <a:ext uri="{C183D7F6-B498-43B3-948B-1728B52AA6E4}">
                <adec:decorative xmlns:adec="http://schemas.microsoft.com/office/drawing/2017/decorative" xmlns="" val="1"/>
              </a:ext>
            </a:extLst>
          </p:cNvPr>
          <p:cNvSpPr/>
          <p:nvPr/>
        </p:nvSpPr>
        <p:spPr>
          <a:xfrm>
            <a:off x="6411867" y="4307031"/>
            <a:ext cx="2268675" cy="201583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If you suspect another lab has sent you CAP samples to run you should STOP and verify what you are running first.  This should also be reported to management if there is a concern another lab has sent us CAP samples</a:t>
            </a:r>
            <a:r>
              <a:rPr lang="en-US" sz="1200" dirty="0" smtClean="0"/>
              <a:t>.  DO NOT test the samples unless they are confirmed to not be PT..</a:t>
            </a:r>
            <a:endParaRPr lang="en-US" sz="1200" dirty="0"/>
          </a:p>
        </p:txBody>
      </p:sp>
      <p:sp>
        <p:nvSpPr>
          <p:cNvPr id="25" name="TextBox 24">
            <a:extLst>
              <a:ext uri="{FF2B5EF4-FFF2-40B4-BE49-F238E27FC236}">
                <a16:creationId xmlns:a16="http://schemas.microsoft.com/office/drawing/2014/main" xmlns="" id="{036E47C2-C29C-4EC4-A9A9-B75D7A68E935}"/>
              </a:ext>
            </a:extLst>
          </p:cNvPr>
          <p:cNvSpPr txBox="1"/>
          <p:nvPr/>
        </p:nvSpPr>
        <p:spPr>
          <a:xfrm>
            <a:off x="6556664" y="6376554"/>
            <a:ext cx="1984663" cy="338554"/>
          </a:xfrm>
          <a:prstGeom prst="rect">
            <a:avLst/>
          </a:prstGeom>
          <a:noFill/>
        </p:spPr>
        <p:txBody>
          <a:bodyPr wrap="square" rtlCol="0">
            <a:spAutoFit/>
          </a:bodyPr>
          <a:lstStyle/>
          <a:p>
            <a:pPr algn="ctr"/>
            <a:r>
              <a:rPr lang="en-US" sz="1600" dirty="0" smtClean="0">
                <a:latin typeface="Tahoma" panose="020B0604030504040204" pitchFamily="34" charset="0"/>
                <a:ea typeface="Tahoma" panose="020B0604030504040204" pitchFamily="34" charset="0"/>
                <a:cs typeface="Tahoma" panose="020B0604030504040204" pitchFamily="34" charset="0"/>
              </a:rPr>
              <a:t>What to do.</a:t>
            </a:r>
            <a:endParaRPr lang="en-US" sz="1600" dirty="0">
              <a:latin typeface="Tahoma" panose="020B0604030504040204" pitchFamily="34" charset="0"/>
              <a:ea typeface="Tahoma" panose="020B0604030504040204" pitchFamily="34" charset="0"/>
              <a:cs typeface="Tahoma" panose="020B0604030504040204" pitchFamily="34" charset="0"/>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7" name="Graphic 18" descr="Ruler">
            <a:extLst>
              <a:ext uri="{FF2B5EF4-FFF2-40B4-BE49-F238E27FC236}">
                <a16:creationId xmlns:a16="http://schemas.microsoft.com/office/drawing/2014/main" xmlns="" id="{39130E3C-1E93-4315-AE76-13C55147DC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rot="18889495">
            <a:off x="9346879" y="3330786"/>
            <a:ext cx="3217415" cy="3217415"/>
          </a:xfrm>
          <a:prstGeom prst="rect">
            <a:avLst/>
          </a:prstGeom>
        </p:spPr>
      </p:pic>
    </p:spTree>
    <p:extLst>
      <p:ext uri="{BB962C8B-B14F-4D97-AF65-F5344CB8AC3E}">
        <p14:creationId xmlns:p14="http://schemas.microsoft.com/office/powerpoint/2010/main" val="2228991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pPr algn="ctr"/>
            <a:r>
              <a:rPr lang="en-US" sz="3200" dirty="0" smtClean="0">
                <a:solidFill>
                  <a:schemeClr val="accent5">
                    <a:lumMod val="50000"/>
                  </a:schemeClr>
                </a:solidFill>
                <a:latin typeface="Rockwell" panose="02060603020205020403" pitchFamily="18" charset="0"/>
              </a:rPr>
              <a:t>What are the possible consequences?</a:t>
            </a:r>
            <a:endParaRPr lang="en-US" sz="32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r>
              <a:rPr lang="en-US" sz="2000" dirty="0" smtClean="0">
                <a:solidFill>
                  <a:schemeClr val="accent5">
                    <a:lumMod val="50000"/>
                  </a:schemeClr>
                </a:solidFill>
                <a:latin typeface="Tahoma"/>
                <a:ea typeface="Tahoma"/>
                <a:cs typeface="Tahoma"/>
              </a:rPr>
              <a:t>Loss, suspension, or limitation of your laboratory’s CLIA certificate</a:t>
            </a:r>
          </a:p>
          <a:p>
            <a:pPr marL="0" indent="0">
              <a:buNone/>
            </a:pPr>
            <a:endParaRPr lang="en-US" sz="2000" dirty="0" smtClean="0">
              <a:solidFill>
                <a:schemeClr val="accent5">
                  <a:lumMod val="50000"/>
                </a:schemeClr>
              </a:solidFill>
              <a:latin typeface="Tahoma"/>
              <a:ea typeface="Tahoma"/>
              <a:cs typeface="Tahoma"/>
            </a:endParaRPr>
          </a:p>
          <a:p>
            <a:r>
              <a:rPr lang="en-US" sz="2000" dirty="0" smtClean="0">
                <a:solidFill>
                  <a:schemeClr val="accent5">
                    <a:lumMod val="50000"/>
                  </a:schemeClr>
                </a:solidFill>
                <a:latin typeface="Tahoma"/>
                <a:ea typeface="Tahoma"/>
                <a:cs typeface="Tahoma"/>
              </a:rPr>
              <a:t>Your lab director unable to direct a laboratory for 2 years</a:t>
            </a:r>
          </a:p>
          <a:p>
            <a:endParaRPr lang="en-US" sz="2000" dirty="0" smtClean="0">
              <a:solidFill>
                <a:schemeClr val="accent5">
                  <a:lumMod val="50000"/>
                </a:schemeClr>
              </a:solidFill>
              <a:latin typeface="Tahoma"/>
              <a:ea typeface="Tahoma"/>
              <a:cs typeface="Tahoma"/>
            </a:endParaRPr>
          </a:p>
          <a:p>
            <a:r>
              <a:rPr lang="en-US" sz="2000" dirty="0" smtClean="0">
                <a:solidFill>
                  <a:schemeClr val="accent5">
                    <a:lumMod val="50000"/>
                  </a:schemeClr>
                </a:solidFill>
                <a:latin typeface="Tahoma"/>
                <a:ea typeface="Tahoma"/>
                <a:cs typeface="Tahoma"/>
              </a:rPr>
              <a:t>Your laboratory operator/laboratory director/owner losing the rights to own or operate a laboratory for 2 years</a:t>
            </a:r>
          </a:p>
          <a:p>
            <a:pPr marL="0" indent="0">
              <a:buNone/>
            </a:pPr>
            <a:endParaRPr lang="en-US" sz="2000" dirty="0" smtClean="0">
              <a:solidFill>
                <a:schemeClr val="accent5">
                  <a:lumMod val="50000"/>
                </a:schemeClr>
              </a:solidFill>
              <a:latin typeface="Tahoma"/>
              <a:ea typeface="Tahoma"/>
              <a:cs typeface="Tahoma"/>
            </a:endParaRPr>
          </a:p>
          <a:p>
            <a:r>
              <a:rPr lang="en-US" sz="2000" dirty="0" smtClean="0">
                <a:solidFill>
                  <a:schemeClr val="accent5">
                    <a:lumMod val="50000"/>
                  </a:schemeClr>
                </a:solidFill>
                <a:latin typeface="Tahoma"/>
                <a:ea typeface="Tahoma"/>
                <a:cs typeface="Tahoma"/>
              </a:rPr>
              <a:t>A directed Plan of Corrections and/or civil money penalty</a:t>
            </a:r>
            <a:endParaRPr lang="en-US" sz="2000" dirty="0">
              <a:solidFill>
                <a:schemeClr val="accent5">
                  <a:lumMod val="50000"/>
                </a:schemeClr>
              </a:solidFill>
              <a:latin typeface="Tahoma"/>
              <a:ea typeface="Tahoma"/>
              <a:cs typeface="Tahoma"/>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1" name="Picture 20"/>
          <p:cNvPicPr>
            <a:picLocks noChangeAspect="1"/>
          </p:cNvPicPr>
          <p:nvPr/>
        </p:nvPicPr>
        <p:blipFill>
          <a:blip r:embed="rId2"/>
          <a:stretch>
            <a:fillRect/>
          </a:stretch>
        </p:blipFill>
        <p:spPr>
          <a:xfrm>
            <a:off x="8899813" y="2974511"/>
            <a:ext cx="3883489" cy="3883489"/>
          </a:xfrm>
          <a:prstGeom prst="rect">
            <a:avLst/>
          </a:prstGeom>
        </p:spPr>
      </p:pic>
    </p:spTree>
    <p:extLst>
      <p:ext uri="{BB962C8B-B14F-4D97-AF65-F5344CB8AC3E}">
        <p14:creationId xmlns:p14="http://schemas.microsoft.com/office/powerpoint/2010/main" val="3092281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027257"/>
          </a:xfrm>
        </p:spPr>
        <p:txBody>
          <a:bodyPr/>
          <a:lstStyle/>
          <a:p>
            <a:r>
              <a:rPr lang="en-US" dirty="0" smtClean="0">
                <a:solidFill>
                  <a:schemeClr val="accent5">
                    <a:lumMod val="50000"/>
                  </a:schemeClr>
                </a:solidFill>
                <a:latin typeface="Rockwell" panose="02060603020205020403" pitchFamily="18" charset="0"/>
              </a:rPr>
              <a:t>How do I contact CAP?</a:t>
            </a:r>
            <a:endParaRPr lang="en-US"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3" y="1220932"/>
            <a:ext cx="4809252" cy="342900"/>
          </a:xfrm>
        </p:spPr>
        <p:txBody>
          <a:bodyPr>
            <a:normAutofit fontScale="85000" lnSpcReduction="10000"/>
          </a:bodyPr>
          <a:lstStyle/>
          <a:p>
            <a:pPr marL="0" indent="0">
              <a:buNone/>
            </a:pPr>
            <a:r>
              <a:rPr lang="en-US" sz="1800" dirty="0" smtClean="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you have questions or concerns who do I contact?</a:t>
            </a:r>
            <a:endParaRPr lang="en-US" sz="18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1" name="Diagram 10">
            <a:extLst>
              <a:ext uri="{FF2B5EF4-FFF2-40B4-BE49-F238E27FC236}">
                <a16:creationId xmlns:a16="http://schemas.microsoft.com/office/drawing/2014/main" xmlns="" id="{D32CE14B-3BA1-4454-827F-251611057F3E}"/>
              </a:ext>
              <a:ext uri="{C183D7F6-B498-43B3-948B-1728B52AA6E4}">
                <adec:decorative xmlns:adec="http://schemas.microsoft.com/office/drawing/2017/decorative" xmlns="" val="1"/>
              </a:ext>
            </a:extLst>
          </p:cNvPr>
          <p:cNvGraphicFramePr/>
          <p:nvPr>
            <p:extLst>
              <p:ext uri="{D42A27DB-BD31-4B8C-83A1-F6EECF244321}">
                <p14:modId xmlns:p14="http://schemas.microsoft.com/office/powerpoint/2010/main" val="1657097171"/>
              </p:ext>
            </p:extLst>
          </p:nvPr>
        </p:nvGraphicFramePr>
        <p:xfrm>
          <a:off x="537907" y="608441"/>
          <a:ext cx="7999263" cy="56411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Group 8">
            <a:extLst>
              <a:ext uri="{FF2B5EF4-FFF2-40B4-BE49-F238E27FC236}">
                <a16:creationId xmlns:a16="http://schemas.microsoft.com/office/drawing/2014/main" xmlns="" id="{AEA098C1-E19E-4D03-9A35-14569BC7C142}"/>
              </a:ext>
              <a:ext uri="{C183D7F6-B498-43B3-948B-1728B52AA6E4}">
                <adec:decorative xmlns:adec="http://schemas.microsoft.com/office/drawing/2017/decorative" xmlns="" val="1"/>
              </a:ext>
            </a:extLst>
          </p:cNvPr>
          <p:cNvGrpSpPr/>
          <p:nvPr/>
        </p:nvGrpSpPr>
        <p:grpSpPr>
          <a:xfrm>
            <a:off x="8899813" y="0"/>
            <a:ext cx="3884322" cy="6858000"/>
            <a:chOff x="8899813" y="0"/>
            <a:chExt cx="3884322" cy="6858000"/>
          </a:xfrm>
        </p:grpSpPr>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 name="Graphic 12" descr="Beaker">
              <a:extLst>
                <a:ext uri="{FF2B5EF4-FFF2-40B4-BE49-F238E27FC236}">
                  <a16:creationId xmlns:a16="http://schemas.microsoft.com/office/drawing/2014/main" xmlns="" id="{BF2CC76A-FBA9-49E0-9F1C-2C5299495F4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8899813" y="2973678"/>
              <a:ext cx="3884322" cy="3884322"/>
            </a:xfrm>
            <a:prstGeom prst="rect">
              <a:avLst/>
            </a:prstGeom>
          </p:spPr>
        </p:pic>
      </p:grpSp>
      <p:sp>
        <p:nvSpPr>
          <p:cNvPr id="12" name="TextBox 11"/>
          <p:cNvSpPr txBox="1"/>
          <p:nvPr/>
        </p:nvSpPr>
        <p:spPr>
          <a:xfrm>
            <a:off x="1005840" y="4616581"/>
            <a:ext cx="6957753" cy="1569660"/>
          </a:xfrm>
          <a:prstGeom prst="rect">
            <a:avLst/>
          </a:prstGeom>
          <a:noFill/>
        </p:spPr>
        <p:txBody>
          <a:bodyPr wrap="square" rtlCol="0">
            <a:spAutoFit/>
          </a:bodyPr>
          <a:lstStyle/>
          <a:p>
            <a:pPr algn="ctr"/>
            <a:r>
              <a:rPr lang="en-US" sz="1600" dirty="0" smtClean="0"/>
              <a:t>If you suspect inappropriate PT testing you can contact CAP directly without fear of retaliation.  Reporting can be done anonymously if you  choose.</a:t>
            </a:r>
          </a:p>
          <a:p>
            <a:pPr algn="ctr"/>
            <a:r>
              <a:rPr lang="en-US" sz="1600" dirty="0" smtClean="0"/>
              <a:t>  </a:t>
            </a:r>
          </a:p>
          <a:p>
            <a:pPr algn="ctr"/>
            <a:r>
              <a:rPr lang="en-US" sz="1600" dirty="0" smtClean="0"/>
              <a:t>If you suspect you have received samples from another laboratory you must provide the name of the other laboratory and the test(s) requested, but </a:t>
            </a:r>
            <a:r>
              <a:rPr lang="en-US" sz="1600" b="1" dirty="0" smtClean="0"/>
              <a:t>do not test </a:t>
            </a:r>
            <a:r>
              <a:rPr lang="en-US" sz="1600" dirty="0" smtClean="0"/>
              <a:t>the samples.</a:t>
            </a:r>
            <a:endParaRPr lang="en-US" sz="1600" dirty="0"/>
          </a:p>
        </p:txBody>
      </p:sp>
    </p:spTree>
    <p:extLst>
      <p:ext uri="{BB962C8B-B14F-4D97-AF65-F5344CB8AC3E}">
        <p14:creationId xmlns:p14="http://schemas.microsoft.com/office/powerpoint/2010/main" val="2797506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027257"/>
          </a:xfrm>
        </p:spPr>
        <p:txBody>
          <a:bodyPr/>
          <a:lstStyle/>
          <a:p>
            <a:r>
              <a:rPr lang="en-US" dirty="0" smtClean="0">
                <a:solidFill>
                  <a:schemeClr val="accent5">
                    <a:lumMod val="50000"/>
                  </a:schemeClr>
                </a:solidFill>
                <a:latin typeface="Rockwell" panose="02060603020205020403" pitchFamily="18" charset="0"/>
              </a:rPr>
              <a:t>Notes to remember…</a:t>
            </a:r>
            <a:endParaRPr lang="en-US"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392382"/>
            <a:ext cx="8378529" cy="4351338"/>
          </a:xfrm>
        </p:spPr>
        <p:txBody>
          <a:bodyPr/>
          <a:lstStyle/>
          <a:p>
            <a:endParaRPr lang="en-US" dirty="0" smtClean="0">
              <a:solidFill>
                <a:schemeClr val="accent5">
                  <a:lumMod val="50000"/>
                </a:schemeClr>
              </a:solidFill>
            </a:endParaRPr>
          </a:p>
          <a:p>
            <a:r>
              <a:rPr lang="en-US" dirty="0" smtClean="0">
                <a:solidFill>
                  <a:schemeClr val="accent5">
                    <a:lumMod val="50000"/>
                  </a:schemeClr>
                </a:solidFill>
              </a:rPr>
              <a:t>NEVER discuss your PT results with another laboratory and NEVER enter into a discussion with another laboratory about their PT results.</a:t>
            </a:r>
          </a:p>
          <a:p>
            <a:pPr marL="0" indent="0">
              <a:buNone/>
            </a:pPr>
            <a:endParaRPr lang="en-US" dirty="0" smtClean="0">
              <a:solidFill>
                <a:schemeClr val="accent5">
                  <a:lumMod val="50000"/>
                </a:schemeClr>
              </a:solidFill>
            </a:endParaRPr>
          </a:p>
          <a:p>
            <a:r>
              <a:rPr lang="en-US" dirty="0" smtClean="0">
                <a:solidFill>
                  <a:schemeClr val="accent5">
                    <a:lumMod val="50000"/>
                  </a:schemeClr>
                </a:solidFill>
              </a:rPr>
              <a:t>NEVER send your PT samples to another laboratory even if you send your patient samples to another laboratory.</a:t>
            </a:r>
            <a:endParaRPr lang="en-US" dirty="0">
              <a:solidFill>
                <a:schemeClr val="accent5">
                  <a:lumMod val="50000"/>
                </a:schemeClr>
              </a:solidFill>
            </a:endParaRPr>
          </a:p>
        </p:txBody>
      </p:sp>
      <p:grpSp>
        <p:nvGrpSpPr>
          <p:cNvPr id="9" name="Group 8">
            <a:extLst>
              <a:ext uri="{FF2B5EF4-FFF2-40B4-BE49-F238E27FC236}">
                <a16:creationId xmlns:a16="http://schemas.microsoft.com/office/drawing/2014/main" xmlns="" id="{5EB226A9-D9EE-4576-B6BE-BA2E94C1613A}"/>
              </a:ext>
              <a:ext uri="{C183D7F6-B498-43B3-948B-1728B52AA6E4}">
                <adec:decorative xmlns:adec="http://schemas.microsoft.com/office/drawing/2017/decorative" xmlns="" val="1"/>
              </a:ext>
            </a:extLst>
          </p:cNvPr>
          <p:cNvGrpSpPr/>
          <p:nvPr/>
        </p:nvGrpSpPr>
        <p:grpSpPr>
          <a:xfrm>
            <a:off x="8936181" y="0"/>
            <a:ext cx="3890553" cy="6904758"/>
            <a:chOff x="8936181" y="0"/>
            <a:chExt cx="3890553" cy="6904758"/>
          </a:xfrm>
        </p:grpSpPr>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Microscope">
              <a:extLst>
                <a:ext uri="{FF2B5EF4-FFF2-40B4-BE49-F238E27FC236}">
                  <a16:creationId xmlns:a16="http://schemas.microsoft.com/office/drawing/2014/main" xmlns="" id="{A9B090FE-5998-4BAC-AB8D-6F40D44C81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flipH="1">
              <a:off x="8936181" y="3014205"/>
              <a:ext cx="3890553" cy="3890553"/>
            </a:xfrm>
            <a:prstGeom prst="rect">
              <a:avLst/>
            </a:prstGeom>
          </p:spPr>
        </p:pic>
      </p:grpSp>
    </p:spTree>
    <p:extLst>
      <p:ext uri="{BB962C8B-B14F-4D97-AF65-F5344CB8AC3E}">
        <p14:creationId xmlns:p14="http://schemas.microsoft.com/office/powerpoint/2010/main" val="3937033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r>
              <a:rPr lang="en-US" sz="4000" dirty="0" smtClean="0">
                <a:solidFill>
                  <a:schemeClr val="accent5">
                    <a:lumMod val="50000"/>
                  </a:schemeClr>
                </a:solidFill>
                <a:latin typeface="Rockwell" panose="02060603020205020403" pitchFamily="18" charset="0"/>
              </a:rPr>
              <a:t>What is Proficiency Testing?</a:t>
            </a:r>
            <a:endParaRPr lang="en-US" sz="40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r>
              <a:rPr lang="en-US" sz="2000" dirty="0" smtClean="0">
                <a:solidFill>
                  <a:schemeClr val="accent5">
                    <a:lumMod val="50000"/>
                  </a:schemeClr>
                </a:solidFill>
                <a:latin typeface="Tahoma"/>
                <a:ea typeface="Tahoma"/>
                <a:cs typeface="Tahoma"/>
              </a:rPr>
              <a:t>Proficiency testing is an evaluation of laboratory performance against pre-established criteria by means of inter-laboratory comparisons.</a:t>
            </a:r>
          </a:p>
          <a:p>
            <a:endParaRPr lang="en-US" sz="2000" dirty="0">
              <a:solidFill>
                <a:schemeClr val="accent5">
                  <a:lumMod val="50000"/>
                </a:schemeClr>
              </a:solidFill>
              <a:latin typeface="Tahoma"/>
              <a:ea typeface="Tahoma"/>
              <a:cs typeface="Tahoma"/>
            </a:endParaRPr>
          </a:p>
          <a:p>
            <a:r>
              <a:rPr lang="en-US" sz="2000" dirty="0" smtClean="0">
                <a:solidFill>
                  <a:schemeClr val="accent5">
                    <a:lumMod val="50000"/>
                  </a:schemeClr>
                </a:solidFill>
                <a:latin typeface="Tahoma"/>
                <a:ea typeface="Tahoma"/>
                <a:cs typeface="Tahoma"/>
              </a:rPr>
              <a:t>CAP accredited laboratories must participate in PT for all patient tests designated by CAP.</a:t>
            </a:r>
          </a:p>
          <a:p>
            <a:endParaRPr lang="en-US" sz="2000" dirty="0">
              <a:solidFill>
                <a:schemeClr val="accent5">
                  <a:lumMod val="50000"/>
                </a:schemeClr>
              </a:solidFill>
              <a:latin typeface="Tahoma"/>
              <a:ea typeface="Tahoma"/>
              <a:cs typeface="Tahoma"/>
            </a:endParaRPr>
          </a:p>
          <a:p>
            <a:r>
              <a:rPr lang="en-US" sz="2000" dirty="0" smtClean="0">
                <a:solidFill>
                  <a:schemeClr val="accent5">
                    <a:lumMod val="50000"/>
                  </a:schemeClr>
                </a:solidFill>
                <a:latin typeface="Tahoma"/>
                <a:ea typeface="Tahoma"/>
                <a:cs typeface="Tahoma"/>
              </a:rPr>
              <a:t>CAP surveys received will either be samples of unknown values or linearity studies to verify the AMR and precision of the assay.</a:t>
            </a:r>
          </a:p>
          <a:p>
            <a:pPr lvl="1"/>
            <a:endParaRPr lang="en-US" sz="2000" dirty="0" smtClean="0">
              <a:solidFill>
                <a:schemeClr val="accent5">
                  <a:lumMod val="50000"/>
                </a:schemeClr>
              </a:solidFill>
              <a:latin typeface="Tahoma"/>
              <a:ea typeface="Tahoma"/>
              <a:cs typeface="Tahoma"/>
            </a:endParaRPr>
          </a:p>
          <a:p>
            <a:pPr lvl="1"/>
            <a:endParaRPr lang="en-US" sz="2000" dirty="0">
              <a:solidFill>
                <a:schemeClr val="accent5">
                  <a:lumMod val="50000"/>
                </a:schemeClr>
              </a:solidFill>
              <a:latin typeface="Tahoma"/>
              <a:ea typeface="Tahoma"/>
              <a:cs typeface="Tahoma"/>
            </a:endParaRPr>
          </a:p>
          <a:p>
            <a:pPr lvl="1"/>
            <a:endParaRPr lang="en-US" sz="2000" dirty="0" smtClean="0">
              <a:solidFill>
                <a:schemeClr val="accent5">
                  <a:lumMod val="50000"/>
                </a:schemeClr>
              </a:solidFill>
              <a:latin typeface="Tahoma"/>
              <a:ea typeface="Tahoma"/>
              <a:cs typeface="Tahoma"/>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Graphic 20" descr="Pencil">
            <a:extLst>
              <a:ext uri="{FF2B5EF4-FFF2-40B4-BE49-F238E27FC236}">
                <a16:creationId xmlns:a16="http://schemas.microsoft.com/office/drawing/2014/main" xmlns="" id="{FFEC1660-205F-490E-800A-0D57D250BAE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15"/>
              </a:ext>
            </a:extLst>
          </a:blip>
          <a:stretch>
            <a:fillRect/>
          </a:stretch>
        </p:blipFill>
        <p:spPr>
          <a:xfrm rot="20520790">
            <a:off x="9380642" y="3305995"/>
            <a:ext cx="3018408" cy="3018408"/>
          </a:xfrm>
          <a:prstGeom prst="rect">
            <a:avLst/>
          </a:prstGeom>
        </p:spPr>
      </p:pic>
    </p:spTree>
    <p:extLst>
      <p:ext uri="{BB962C8B-B14F-4D97-AF65-F5344CB8AC3E}">
        <p14:creationId xmlns:p14="http://schemas.microsoft.com/office/powerpoint/2010/main" val="2490499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r>
              <a:rPr lang="en-US" sz="4000" dirty="0" smtClean="0">
                <a:solidFill>
                  <a:schemeClr val="accent5">
                    <a:lumMod val="50000"/>
                  </a:schemeClr>
                </a:solidFill>
                <a:latin typeface="Rockwell" panose="02060603020205020403" pitchFamily="18" charset="0"/>
              </a:rPr>
              <a:t>Why is PT Testing important</a:t>
            </a:r>
            <a:r>
              <a:rPr lang="en-US" sz="4000" dirty="0" smtClean="0">
                <a:solidFill>
                  <a:schemeClr val="accent5">
                    <a:lumMod val="50000"/>
                  </a:schemeClr>
                </a:solidFill>
                <a:latin typeface="Rockwell" panose="02060603020205020403" pitchFamily="18" charset="0"/>
              </a:rPr>
              <a:t>?</a:t>
            </a:r>
            <a:endParaRPr lang="en-US" sz="40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r>
              <a:rPr lang="en-US" sz="2000" dirty="0" smtClean="0">
                <a:solidFill>
                  <a:schemeClr val="accent5">
                    <a:lumMod val="50000"/>
                  </a:schemeClr>
                </a:solidFill>
                <a:latin typeface="Tahoma"/>
                <a:ea typeface="Tahoma"/>
                <a:cs typeface="Tahoma"/>
              </a:rPr>
              <a:t>PT is important because it is a tool the laboratory can use to verify the accuracy and reliability of its testing.</a:t>
            </a:r>
          </a:p>
          <a:p>
            <a:endParaRPr lang="en-US" sz="2000" dirty="0">
              <a:solidFill>
                <a:schemeClr val="accent5">
                  <a:lumMod val="50000"/>
                </a:schemeClr>
              </a:solidFill>
              <a:latin typeface="Tahoma"/>
              <a:ea typeface="Tahoma"/>
              <a:cs typeface="Tahoma"/>
            </a:endParaRPr>
          </a:p>
          <a:p>
            <a:r>
              <a:rPr lang="en-US" sz="2000" dirty="0" smtClean="0">
                <a:solidFill>
                  <a:schemeClr val="accent5">
                    <a:lumMod val="50000"/>
                  </a:schemeClr>
                </a:solidFill>
                <a:latin typeface="Tahoma"/>
                <a:ea typeface="Tahoma"/>
                <a:cs typeface="Tahoma"/>
              </a:rPr>
              <a:t>It can also be used to validate the entire testing process including the competency of </a:t>
            </a:r>
            <a:r>
              <a:rPr lang="en-US" sz="2000" dirty="0" err="1" smtClean="0">
                <a:solidFill>
                  <a:schemeClr val="accent5">
                    <a:lumMod val="50000"/>
                  </a:schemeClr>
                </a:solidFill>
                <a:latin typeface="Tahoma"/>
                <a:ea typeface="Tahoma"/>
                <a:cs typeface="Tahoma"/>
              </a:rPr>
              <a:t>personell</a:t>
            </a:r>
            <a:r>
              <a:rPr lang="en-US" sz="2000" dirty="0" smtClean="0">
                <a:solidFill>
                  <a:schemeClr val="accent5">
                    <a:lumMod val="50000"/>
                  </a:schemeClr>
                </a:solidFill>
                <a:latin typeface="Tahoma"/>
                <a:ea typeface="Tahoma"/>
                <a:cs typeface="Tahoma"/>
              </a:rPr>
              <a:t>.</a:t>
            </a:r>
          </a:p>
          <a:p>
            <a:endParaRPr lang="en-US" sz="2000" dirty="0">
              <a:solidFill>
                <a:schemeClr val="accent5">
                  <a:lumMod val="50000"/>
                </a:schemeClr>
              </a:solidFill>
              <a:latin typeface="Tahoma"/>
              <a:ea typeface="Tahoma"/>
              <a:cs typeface="Tahoma"/>
            </a:endParaRPr>
          </a:p>
          <a:p>
            <a:r>
              <a:rPr lang="en-US" sz="2000" dirty="0" smtClean="0">
                <a:solidFill>
                  <a:schemeClr val="accent5">
                    <a:lumMod val="50000"/>
                  </a:schemeClr>
                </a:solidFill>
                <a:latin typeface="Tahoma"/>
                <a:ea typeface="Tahoma"/>
                <a:cs typeface="Tahoma"/>
              </a:rPr>
              <a:t>Routine reviews of PT reports by laboratory management and the laboratory director will alert them to areas of testing that are not performing as expected as well as indicate subtle shifts and trends that, over time, would affect patient results.</a:t>
            </a:r>
            <a:endParaRPr lang="en-US" sz="2000" dirty="0">
              <a:solidFill>
                <a:schemeClr val="accent5">
                  <a:lumMod val="50000"/>
                </a:schemeClr>
              </a:solidFill>
              <a:latin typeface="Tahoma"/>
              <a:ea typeface="Tahoma"/>
              <a:cs typeface="Tahoma"/>
            </a:endParaRPr>
          </a:p>
          <a:p>
            <a:endParaRPr lang="en-US" sz="2000" dirty="0">
              <a:solidFill>
                <a:schemeClr val="accent5">
                  <a:lumMod val="50000"/>
                </a:schemeClr>
              </a:solidFill>
              <a:latin typeface="Tahoma"/>
              <a:ea typeface="Tahoma"/>
              <a:cs typeface="Tahoma"/>
            </a:endParaRPr>
          </a:p>
          <a:p>
            <a:pPr lvl="1"/>
            <a:endParaRPr lang="en-US" sz="2000" dirty="0" smtClean="0">
              <a:solidFill>
                <a:schemeClr val="accent5">
                  <a:lumMod val="50000"/>
                </a:schemeClr>
              </a:solidFill>
              <a:latin typeface="Tahoma"/>
              <a:ea typeface="Tahoma"/>
              <a:cs typeface="Tahoma"/>
            </a:endParaRPr>
          </a:p>
          <a:p>
            <a:pPr lvl="1"/>
            <a:endParaRPr lang="en-US" sz="2000" dirty="0">
              <a:solidFill>
                <a:schemeClr val="accent5">
                  <a:lumMod val="50000"/>
                </a:schemeClr>
              </a:solidFill>
              <a:latin typeface="Tahoma"/>
              <a:ea typeface="Tahoma"/>
              <a:cs typeface="Tahoma"/>
            </a:endParaRPr>
          </a:p>
          <a:p>
            <a:pPr lvl="1"/>
            <a:endParaRPr lang="en-US" sz="2000" dirty="0" smtClean="0">
              <a:solidFill>
                <a:schemeClr val="accent5">
                  <a:lumMod val="50000"/>
                </a:schemeClr>
              </a:solidFill>
              <a:latin typeface="Tahoma"/>
              <a:ea typeface="Tahoma"/>
              <a:cs typeface="Tahoma"/>
            </a:endParaRPr>
          </a:p>
        </p:txBody>
      </p:sp>
      <p:grpSp>
        <p:nvGrpSpPr>
          <p:cNvPr id="9" name="Group 8">
            <a:extLst>
              <a:ext uri="{FF2B5EF4-FFF2-40B4-BE49-F238E27FC236}">
                <a16:creationId xmlns:a16="http://schemas.microsoft.com/office/drawing/2014/main" xmlns="" id="{798EA88B-C439-4F17-9585-820972CE0BA5}"/>
              </a:ext>
              <a:ext uri="{C183D7F6-B498-43B3-948B-1728B52AA6E4}">
                <adec:decorative xmlns:adec="http://schemas.microsoft.com/office/drawing/2017/decorative" xmlns="" val="1"/>
              </a:ext>
            </a:extLst>
          </p:cNvPr>
          <p:cNvGrpSpPr/>
          <p:nvPr/>
        </p:nvGrpSpPr>
        <p:grpSpPr>
          <a:xfrm>
            <a:off x="9009186" y="0"/>
            <a:ext cx="3668917" cy="6941127"/>
            <a:chOff x="9009186" y="0"/>
            <a:chExt cx="3668917" cy="6941127"/>
          </a:xfrm>
        </p:grpSpPr>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Clipboard">
              <a:extLst>
                <a:ext uri="{FF2B5EF4-FFF2-40B4-BE49-F238E27FC236}">
                  <a16:creationId xmlns:a16="http://schemas.microsoft.com/office/drawing/2014/main" xmlns=""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009186" y="3272210"/>
              <a:ext cx="3668917" cy="3668917"/>
            </a:xfrm>
            <a:prstGeom prst="rect">
              <a:avLst/>
            </a:prstGeom>
          </p:spPr>
        </p:pic>
      </p:grpSp>
    </p:spTree>
    <p:extLst>
      <p:ext uri="{BB962C8B-B14F-4D97-AF65-F5344CB8AC3E}">
        <p14:creationId xmlns:p14="http://schemas.microsoft.com/office/powerpoint/2010/main" val="493575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r>
              <a:rPr lang="en-US" sz="4000" dirty="0" smtClean="0">
                <a:solidFill>
                  <a:schemeClr val="accent5">
                    <a:lumMod val="50000"/>
                  </a:schemeClr>
                </a:solidFill>
                <a:latin typeface="Rockwell" panose="02060603020205020403" pitchFamily="18" charset="0"/>
              </a:rPr>
              <a:t>When will we receive PT samples?</a:t>
            </a:r>
            <a:endParaRPr lang="en-US" sz="40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pPr lvl="1"/>
            <a:r>
              <a:rPr lang="en-US" sz="2000" dirty="0" smtClean="0">
                <a:solidFill>
                  <a:schemeClr val="accent5">
                    <a:lumMod val="50000"/>
                  </a:schemeClr>
                </a:solidFill>
                <a:latin typeface="Tahoma"/>
                <a:ea typeface="Tahoma"/>
                <a:cs typeface="Tahoma"/>
              </a:rPr>
              <a:t>PT samples are received throughout the year. </a:t>
            </a:r>
          </a:p>
          <a:p>
            <a:pPr marL="457200" lvl="1" indent="0">
              <a:buNone/>
            </a:pPr>
            <a:endParaRPr lang="en-US" sz="20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Surveys will be designated with an A, B, or C.</a:t>
            </a:r>
          </a:p>
          <a:p>
            <a:pPr lvl="2"/>
            <a:r>
              <a:rPr lang="en-US" sz="1600" dirty="0">
                <a:solidFill>
                  <a:schemeClr val="accent5">
                    <a:lumMod val="50000"/>
                  </a:schemeClr>
                </a:solidFill>
                <a:latin typeface="Tahoma"/>
                <a:ea typeface="Tahoma"/>
                <a:cs typeface="Tahoma"/>
              </a:rPr>
              <a:t>A surveys are primarily received at the beginning of the year.</a:t>
            </a:r>
          </a:p>
          <a:p>
            <a:pPr lvl="2"/>
            <a:r>
              <a:rPr lang="en-US" sz="1600" dirty="0">
                <a:solidFill>
                  <a:schemeClr val="accent5">
                    <a:lumMod val="50000"/>
                  </a:schemeClr>
                </a:solidFill>
                <a:latin typeface="Tahoma"/>
                <a:ea typeface="Tahoma"/>
                <a:cs typeface="Tahoma"/>
              </a:rPr>
              <a:t>B surveys starting around the middle of the year.</a:t>
            </a:r>
          </a:p>
          <a:p>
            <a:pPr lvl="2"/>
            <a:r>
              <a:rPr lang="en-US" sz="1600" dirty="0">
                <a:solidFill>
                  <a:schemeClr val="accent5">
                    <a:lumMod val="50000"/>
                  </a:schemeClr>
                </a:solidFill>
                <a:latin typeface="Tahoma"/>
                <a:ea typeface="Tahoma"/>
                <a:cs typeface="Tahoma"/>
              </a:rPr>
              <a:t>C surveys are received starting in the Fall.</a:t>
            </a:r>
          </a:p>
          <a:p>
            <a:pPr marL="457200" lvl="1" indent="0">
              <a:buNone/>
            </a:pPr>
            <a:endParaRPr lang="en-US" sz="20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Each designation is assigned to a certain shift to make sure everyone participates in completing a survey throughout the year.</a:t>
            </a:r>
          </a:p>
          <a:p>
            <a:pPr lvl="2"/>
            <a:r>
              <a:rPr lang="en-US" sz="1600" dirty="0" smtClean="0">
                <a:solidFill>
                  <a:schemeClr val="accent5">
                    <a:lumMod val="50000"/>
                  </a:schemeClr>
                </a:solidFill>
                <a:latin typeface="Tahoma"/>
                <a:ea typeface="Tahoma"/>
                <a:cs typeface="Tahoma"/>
              </a:rPr>
              <a:t>A – 1</a:t>
            </a:r>
            <a:r>
              <a:rPr lang="en-US" sz="1600" baseline="30000" dirty="0" smtClean="0">
                <a:solidFill>
                  <a:schemeClr val="accent5">
                    <a:lumMod val="50000"/>
                  </a:schemeClr>
                </a:solidFill>
                <a:latin typeface="Tahoma"/>
                <a:ea typeface="Tahoma"/>
                <a:cs typeface="Tahoma"/>
              </a:rPr>
              <a:t>ST</a:t>
            </a:r>
            <a:r>
              <a:rPr lang="en-US" sz="1600" dirty="0" smtClean="0">
                <a:solidFill>
                  <a:schemeClr val="accent5">
                    <a:lumMod val="50000"/>
                  </a:schemeClr>
                </a:solidFill>
                <a:latin typeface="Tahoma"/>
                <a:ea typeface="Tahoma"/>
                <a:cs typeface="Tahoma"/>
              </a:rPr>
              <a:t> shift</a:t>
            </a:r>
          </a:p>
          <a:p>
            <a:pPr lvl="2"/>
            <a:r>
              <a:rPr lang="en-US" sz="1600" dirty="0" smtClean="0">
                <a:solidFill>
                  <a:schemeClr val="accent5">
                    <a:lumMod val="50000"/>
                  </a:schemeClr>
                </a:solidFill>
                <a:latin typeface="Tahoma"/>
                <a:ea typeface="Tahoma"/>
                <a:cs typeface="Tahoma"/>
              </a:rPr>
              <a:t>B – 2</a:t>
            </a:r>
            <a:r>
              <a:rPr lang="en-US" sz="1600" baseline="30000" dirty="0" smtClean="0">
                <a:solidFill>
                  <a:schemeClr val="accent5">
                    <a:lumMod val="50000"/>
                  </a:schemeClr>
                </a:solidFill>
                <a:latin typeface="Tahoma"/>
                <a:ea typeface="Tahoma"/>
                <a:cs typeface="Tahoma"/>
              </a:rPr>
              <a:t>ND</a:t>
            </a:r>
            <a:r>
              <a:rPr lang="en-US" sz="1600" dirty="0" smtClean="0">
                <a:solidFill>
                  <a:schemeClr val="accent5">
                    <a:lumMod val="50000"/>
                  </a:schemeClr>
                </a:solidFill>
                <a:latin typeface="Tahoma"/>
                <a:ea typeface="Tahoma"/>
                <a:cs typeface="Tahoma"/>
              </a:rPr>
              <a:t> shift</a:t>
            </a:r>
          </a:p>
          <a:p>
            <a:pPr lvl="2"/>
            <a:r>
              <a:rPr lang="en-US" sz="1600" dirty="0" smtClean="0">
                <a:solidFill>
                  <a:schemeClr val="accent5">
                    <a:lumMod val="50000"/>
                  </a:schemeClr>
                </a:solidFill>
                <a:latin typeface="Tahoma"/>
                <a:ea typeface="Tahoma"/>
                <a:cs typeface="Tahoma"/>
              </a:rPr>
              <a:t>C – 3</a:t>
            </a:r>
            <a:r>
              <a:rPr lang="en-US" sz="1600" baseline="30000" dirty="0" smtClean="0">
                <a:solidFill>
                  <a:schemeClr val="accent5">
                    <a:lumMod val="50000"/>
                  </a:schemeClr>
                </a:solidFill>
                <a:latin typeface="Tahoma"/>
                <a:ea typeface="Tahoma"/>
                <a:cs typeface="Tahoma"/>
              </a:rPr>
              <a:t>RD</a:t>
            </a:r>
            <a:r>
              <a:rPr lang="en-US" sz="1600" dirty="0" smtClean="0">
                <a:solidFill>
                  <a:schemeClr val="accent5">
                    <a:lumMod val="50000"/>
                  </a:schemeClr>
                </a:solidFill>
                <a:latin typeface="Tahoma"/>
                <a:ea typeface="Tahoma"/>
                <a:cs typeface="Tahoma"/>
              </a:rPr>
              <a:t> shift</a:t>
            </a:r>
          </a:p>
          <a:p>
            <a:pPr lvl="1"/>
            <a:endParaRPr lang="en-US" sz="2000" dirty="0" smtClean="0">
              <a:solidFill>
                <a:schemeClr val="accent5">
                  <a:lumMod val="50000"/>
                </a:schemeClr>
              </a:solidFill>
              <a:latin typeface="Tahoma"/>
              <a:ea typeface="Tahoma"/>
              <a:cs typeface="Tahoma"/>
            </a:endParaRPr>
          </a:p>
          <a:p>
            <a:pPr marL="914400" lvl="2" indent="0">
              <a:buNone/>
            </a:pPr>
            <a:endParaRPr lang="en-US" sz="1600" dirty="0" smtClean="0">
              <a:solidFill>
                <a:schemeClr val="accent5">
                  <a:lumMod val="50000"/>
                </a:schemeClr>
              </a:solidFill>
              <a:latin typeface="Tahoma"/>
              <a:ea typeface="Tahoma"/>
              <a:cs typeface="Tahoma"/>
            </a:endParaRPr>
          </a:p>
          <a:p>
            <a:pPr lvl="1"/>
            <a:endParaRPr lang="en-US" sz="2000" dirty="0">
              <a:solidFill>
                <a:schemeClr val="accent5">
                  <a:lumMod val="50000"/>
                </a:schemeClr>
              </a:solidFill>
              <a:latin typeface="Tahoma"/>
              <a:ea typeface="Tahoma"/>
              <a:cs typeface="Tahoma"/>
            </a:endParaRPr>
          </a:p>
          <a:p>
            <a:pPr lvl="1"/>
            <a:endParaRPr lang="en-US" sz="2000" dirty="0" smtClean="0">
              <a:solidFill>
                <a:schemeClr val="accent5">
                  <a:lumMod val="50000"/>
                </a:schemeClr>
              </a:solidFill>
              <a:latin typeface="Tahoma"/>
              <a:ea typeface="Tahoma"/>
              <a:cs typeface="Tahoma"/>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Picture 11"/>
          <p:cNvPicPr>
            <a:picLocks noChangeAspect="1"/>
          </p:cNvPicPr>
          <p:nvPr/>
        </p:nvPicPr>
        <p:blipFill>
          <a:blip r:embed="rId2"/>
          <a:stretch>
            <a:fillRect/>
          </a:stretch>
        </p:blipFill>
        <p:spPr>
          <a:xfrm>
            <a:off x="8899813" y="2974511"/>
            <a:ext cx="3883489" cy="3883489"/>
          </a:xfrm>
          <a:prstGeom prst="rect">
            <a:avLst/>
          </a:prstGeom>
        </p:spPr>
      </p:pic>
    </p:spTree>
    <p:extLst>
      <p:ext uri="{BB962C8B-B14F-4D97-AF65-F5344CB8AC3E}">
        <p14:creationId xmlns:p14="http://schemas.microsoft.com/office/powerpoint/2010/main" val="4206097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r>
              <a:rPr lang="en-US" sz="4000" dirty="0" smtClean="0">
                <a:solidFill>
                  <a:schemeClr val="accent5">
                    <a:lumMod val="50000"/>
                  </a:schemeClr>
                </a:solidFill>
                <a:latin typeface="Rockwell" panose="02060603020205020403" pitchFamily="18" charset="0"/>
              </a:rPr>
              <a:t>How are PT samples run?</a:t>
            </a:r>
            <a:endParaRPr lang="en-US" sz="40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lnSpcReduction="10000"/>
          </a:bodyPr>
          <a:lstStyle/>
          <a:p>
            <a:pPr lvl="1"/>
            <a:r>
              <a:rPr lang="en-US" sz="2000" dirty="0" smtClean="0">
                <a:solidFill>
                  <a:schemeClr val="accent5">
                    <a:lumMod val="50000"/>
                  </a:schemeClr>
                </a:solidFill>
                <a:latin typeface="Tahoma"/>
                <a:ea typeface="Tahoma"/>
                <a:cs typeface="Tahoma"/>
              </a:rPr>
              <a:t>PT samples should be integrated within the routine laboratory workload.</a:t>
            </a:r>
          </a:p>
          <a:p>
            <a:pPr marL="457200" lvl="1" indent="0">
              <a:buNone/>
            </a:pPr>
            <a:endParaRPr lang="en-US" sz="20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Samples should be analyzed by personnel who routinely test patient samples.</a:t>
            </a:r>
          </a:p>
          <a:p>
            <a:pPr marL="457200" lvl="1" indent="0">
              <a:buNone/>
            </a:pPr>
            <a:endParaRPr lang="en-US" sz="20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If the laboratory uses multiple instruments for an </a:t>
            </a:r>
            <a:r>
              <a:rPr lang="en-US" sz="2000" dirty="0" err="1" smtClean="0">
                <a:solidFill>
                  <a:schemeClr val="accent5">
                    <a:lumMod val="50000"/>
                  </a:schemeClr>
                </a:solidFill>
                <a:latin typeface="Tahoma"/>
                <a:ea typeface="Tahoma"/>
                <a:cs typeface="Tahoma"/>
              </a:rPr>
              <a:t>analyte</a:t>
            </a:r>
            <a:r>
              <a:rPr lang="en-US" sz="2000" dirty="0" smtClean="0">
                <a:solidFill>
                  <a:schemeClr val="accent5">
                    <a:lumMod val="50000"/>
                  </a:schemeClr>
                </a:solidFill>
                <a:latin typeface="Tahoma"/>
                <a:ea typeface="Tahoma"/>
                <a:cs typeface="Tahoma"/>
              </a:rPr>
              <a:t>, PT samples should be rotated among instruments each shipment.</a:t>
            </a:r>
          </a:p>
          <a:p>
            <a:pPr lvl="1"/>
            <a:endParaRPr lang="en-US" sz="2000" dirty="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Read processing instructions provided with each survey to ensure samples are processed properly.</a:t>
            </a:r>
          </a:p>
          <a:p>
            <a:pPr lvl="2"/>
            <a:r>
              <a:rPr lang="en-US" sz="1600" dirty="0" smtClean="0">
                <a:solidFill>
                  <a:schemeClr val="accent5">
                    <a:lumMod val="50000"/>
                  </a:schemeClr>
                </a:solidFill>
                <a:latin typeface="Tahoma"/>
                <a:ea typeface="Tahoma"/>
                <a:cs typeface="Tahoma"/>
              </a:rPr>
              <a:t>Examples:</a:t>
            </a:r>
          </a:p>
          <a:p>
            <a:pPr lvl="3"/>
            <a:r>
              <a:rPr lang="en-US" sz="1400" dirty="0" smtClean="0">
                <a:solidFill>
                  <a:schemeClr val="accent5">
                    <a:lumMod val="50000"/>
                  </a:schemeClr>
                </a:solidFill>
                <a:latin typeface="Tahoma"/>
                <a:ea typeface="Tahoma"/>
                <a:cs typeface="Tahoma"/>
              </a:rPr>
              <a:t>Samples must be brought to room temperature before processing</a:t>
            </a:r>
          </a:p>
          <a:p>
            <a:pPr lvl="3"/>
            <a:r>
              <a:rPr lang="en-US" sz="1400" dirty="0" smtClean="0">
                <a:solidFill>
                  <a:schemeClr val="accent5">
                    <a:lumMod val="50000"/>
                  </a:schemeClr>
                </a:solidFill>
                <a:latin typeface="Tahoma"/>
                <a:ea typeface="Tahoma"/>
                <a:cs typeface="Tahoma"/>
              </a:rPr>
              <a:t>Samples must be reconstituted</a:t>
            </a:r>
          </a:p>
          <a:p>
            <a:pPr lvl="3"/>
            <a:r>
              <a:rPr lang="en-US" sz="1400" dirty="0" smtClean="0">
                <a:solidFill>
                  <a:schemeClr val="accent5">
                    <a:lumMod val="50000"/>
                  </a:schemeClr>
                </a:solidFill>
                <a:latin typeface="Tahoma"/>
                <a:ea typeface="Tahoma"/>
                <a:cs typeface="Tahoma"/>
              </a:rPr>
              <a:t>Samples must be thawed at 2-8⁰C</a:t>
            </a:r>
          </a:p>
          <a:p>
            <a:pPr marL="914400" lvl="2" indent="0">
              <a:buNone/>
            </a:pPr>
            <a:endParaRPr lang="en-US" sz="1600" dirty="0" smtClean="0">
              <a:solidFill>
                <a:schemeClr val="accent5">
                  <a:lumMod val="50000"/>
                </a:schemeClr>
              </a:solidFill>
              <a:latin typeface="Tahoma"/>
              <a:ea typeface="Tahoma"/>
              <a:cs typeface="Tahoma"/>
            </a:endParaRPr>
          </a:p>
          <a:p>
            <a:pPr lvl="1"/>
            <a:endParaRPr lang="en-US" sz="2000" dirty="0">
              <a:solidFill>
                <a:schemeClr val="accent5">
                  <a:lumMod val="50000"/>
                </a:schemeClr>
              </a:solidFill>
              <a:latin typeface="Tahoma"/>
              <a:ea typeface="Tahoma"/>
              <a:cs typeface="Tahoma"/>
            </a:endParaRPr>
          </a:p>
          <a:p>
            <a:pPr lvl="1"/>
            <a:endParaRPr lang="en-US" sz="2000" dirty="0" smtClean="0">
              <a:solidFill>
                <a:schemeClr val="accent5">
                  <a:lumMod val="50000"/>
                </a:schemeClr>
              </a:solidFill>
              <a:latin typeface="Tahoma"/>
              <a:ea typeface="Tahoma"/>
              <a:cs typeface="Tahoma"/>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9" name="Picture 8"/>
          <p:cNvPicPr>
            <a:picLocks noChangeAspect="1"/>
          </p:cNvPicPr>
          <p:nvPr/>
        </p:nvPicPr>
        <p:blipFill>
          <a:blip r:embed="rId2"/>
          <a:stretch>
            <a:fillRect/>
          </a:stretch>
        </p:blipFill>
        <p:spPr>
          <a:xfrm>
            <a:off x="8737415" y="0"/>
            <a:ext cx="4267570" cy="6858594"/>
          </a:xfrm>
          <a:prstGeom prst="rect">
            <a:avLst/>
          </a:prstGeom>
        </p:spPr>
      </p:pic>
    </p:spTree>
    <p:extLst>
      <p:ext uri="{BB962C8B-B14F-4D97-AF65-F5344CB8AC3E}">
        <p14:creationId xmlns:p14="http://schemas.microsoft.com/office/powerpoint/2010/main" val="2183542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r>
              <a:rPr lang="en-US" sz="4000" dirty="0" smtClean="0">
                <a:solidFill>
                  <a:schemeClr val="accent5">
                    <a:lumMod val="50000"/>
                  </a:schemeClr>
                </a:solidFill>
                <a:latin typeface="Rockwell" panose="02060603020205020403" pitchFamily="18" charset="0"/>
              </a:rPr>
              <a:t>PT sample processing DON’Ts:</a:t>
            </a:r>
            <a:endParaRPr lang="en-US" sz="40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pPr marL="914400" lvl="2" indent="0">
              <a:buNone/>
            </a:pPr>
            <a:endParaRPr lang="en-US" sz="16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Repetitive analysis of any PT sample by one or more individuals is only acceptable if that is how specimens are routinely analyzed.</a:t>
            </a:r>
          </a:p>
          <a:p>
            <a:pPr lvl="1"/>
            <a:endParaRPr lang="en-US" sz="20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Laboratories are not permitted to test the same </a:t>
            </a:r>
            <a:r>
              <a:rPr lang="en-US" sz="2000" dirty="0" err="1" smtClean="0">
                <a:solidFill>
                  <a:schemeClr val="accent5">
                    <a:lumMod val="50000"/>
                  </a:schemeClr>
                </a:solidFill>
                <a:latin typeface="Tahoma"/>
                <a:ea typeface="Tahoma"/>
                <a:cs typeface="Tahoma"/>
              </a:rPr>
              <a:t>analyte</a:t>
            </a:r>
            <a:r>
              <a:rPr lang="en-US" sz="2000" dirty="0" smtClean="0">
                <a:solidFill>
                  <a:schemeClr val="accent5">
                    <a:lumMod val="50000"/>
                  </a:schemeClr>
                </a:solidFill>
                <a:latin typeface="Tahoma"/>
                <a:ea typeface="Tahoma"/>
                <a:cs typeface="Tahoma"/>
              </a:rPr>
              <a:t> from the same PT product on more than one instrument unless that is how the laboratory tests patient samples and there is a written procedure to reflect that process</a:t>
            </a:r>
          </a:p>
          <a:p>
            <a:pPr lvl="1"/>
            <a:endParaRPr lang="en-US" sz="2000" dirty="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Laboratories may order multiple PT kits on the same </a:t>
            </a:r>
            <a:r>
              <a:rPr lang="en-US" sz="2000" dirty="0" err="1" smtClean="0">
                <a:solidFill>
                  <a:schemeClr val="accent5">
                    <a:lumMod val="50000"/>
                  </a:schemeClr>
                </a:solidFill>
                <a:latin typeface="Tahoma"/>
                <a:ea typeface="Tahoma"/>
                <a:cs typeface="Tahoma"/>
              </a:rPr>
              <a:t>analyte</a:t>
            </a:r>
            <a:r>
              <a:rPr lang="en-US" sz="2000" dirty="0" smtClean="0">
                <a:solidFill>
                  <a:schemeClr val="accent5">
                    <a:lumMod val="50000"/>
                  </a:schemeClr>
                </a:solidFill>
                <a:latin typeface="Tahoma"/>
                <a:ea typeface="Tahoma"/>
                <a:cs typeface="Tahoma"/>
              </a:rPr>
              <a:t> – however, laboratories may not compare results from multiple kits until after the deadline for submission of results to the provider.</a:t>
            </a:r>
          </a:p>
          <a:p>
            <a:pPr lvl="2"/>
            <a:r>
              <a:rPr lang="en-US" sz="1600" dirty="0" smtClean="0">
                <a:solidFill>
                  <a:schemeClr val="accent5">
                    <a:lumMod val="50000"/>
                  </a:schemeClr>
                </a:solidFill>
                <a:latin typeface="Tahoma"/>
                <a:ea typeface="Tahoma"/>
                <a:cs typeface="Tahoma"/>
              </a:rPr>
              <a:t>Example: main lab vs. cancer center lab</a:t>
            </a:r>
            <a:endParaRPr lang="en-US" sz="1600" dirty="0">
              <a:solidFill>
                <a:schemeClr val="accent5">
                  <a:lumMod val="50000"/>
                </a:schemeClr>
              </a:solidFill>
              <a:latin typeface="Tahoma"/>
              <a:ea typeface="Tahoma"/>
              <a:cs typeface="Tahoma"/>
            </a:endParaRPr>
          </a:p>
          <a:p>
            <a:pPr lvl="1"/>
            <a:endParaRPr lang="en-US" sz="2000" dirty="0" smtClean="0">
              <a:solidFill>
                <a:schemeClr val="accent5">
                  <a:lumMod val="50000"/>
                </a:schemeClr>
              </a:solidFill>
              <a:latin typeface="Tahoma"/>
              <a:ea typeface="Tahoma"/>
              <a:cs typeface="Tahoma"/>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Picture 10"/>
          <p:cNvPicPr>
            <a:picLocks noChangeAspect="1"/>
          </p:cNvPicPr>
          <p:nvPr/>
        </p:nvPicPr>
        <p:blipFill>
          <a:blip r:embed="rId2"/>
          <a:stretch>
            <a:fillRect/>
          </a:stretch>
        </p:blipFill>
        <p:spPr>
          <a:xfrm>
            <a:off x="9055676" y="0"/>
            <a:ext cx="3188484" cy="6956139"/>
          </a:xfrm>
          <a:prstGeom prst="rect">
            <a:avLst/>
          </a:prstGeom>
        </p:spPr>
      </p:pic>
    </p:spTree>
    <p:extLst>
      <p:ext uri="{BB962C8B-B14F-4D97-AF65-F5344CB8AC3E}">
        <p14:creationId xmlns:p14="http://schemas.microsoft.com/office/powerpoint/2010/main" val="305055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r>
              <a:rPr lang="en-US" sz="4000" dirty="0" smtClean="0">
                <a:solidFill>
                  <a:schemeClr val="accent5">
                    <a:lumMod val="50000"/>
                  </a:schemeClr>
                </a:solidFill>
                <a:latin typeface="Rockwell" panose="02060603020205020403" pitchFamily="18" charset="0"/>
              </a:rPr>
              <a:t>Reporting PT results:</a:t>
            </a:r>
            <a:endParaRPr lang="en-US" sz="40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fontScale="92500" lnSpcReduction="10000"/>
          </a:bodyPr>
          <a:lstStyle/>
          <a:p>
            <a:pPr marL="914400" lvl="2" indent="0">
              <a:buNone/>
            </a:pPr>
            <a:endParaRPr lang="en-US" sz="16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Results are recorded as directed per kit instructions using the PT testing forms provided.</a:t>
            </a:r>
          </a:p>
          <a:p>
            <a:pPr lvl="2"/>
            <a:r>
              <a:rPr lang="en-US" sz="1600" dirty="0" smtClean="0">
                <a:solidFill>
                  <a:schemeClr val="accent5">
                    <a:lumMod val="50000"/>
                  </a:schemeClr>
                </a:solidFill>
                <a:latin typeface="Tahoma"/>
                <a:ea typeface="Tahoma"/>
                <a:cs typeface="Tahoma"/>
              </a:rPr>
              <a:t>Printouts from the instrument, </a:t>
            </a:r>
            <a:r>
              <a:rPr lang="en-US" sz="1600" dirty="0" err="1" smtClean="0">
                <a:solidFill>
                  <a:schemeClr val="accent5">
                    <a:lumMod val="50000"/>
                  </a:schemeClr>
                </a:solidFill>
                <a:latin typeface="Tahoma"/>
                <a:ea typeface="Tahoma"/>
                <a:cs typeface="Tahoma"/>
              </a:rPr>
              <a:t>Remisol</a:t>
            </a:r>
            <a:r>
              <a:rPr lang="en-US" sz="1600" dirty="0" smtClean="0">
                <a:solidFill>
                  <a:schemeClr val="accent5">
                    <a:lumMod val="50000"/>
                  </a:schemeClr>
                </a:solidFill>
                <a:latin typeface="Tahoma"/>
                <a:ea typeface="Tahoma"/>
                <a:cs typeface="Tahoma"/>
              </a:rPr>
              <a:t>, or Beaker must be provided as well.</a:t>
            </a:r>
          </a:p>
          <a:p>
            <a:pPr marL="457200" lvl="1" indent="0">
              <a:buNone/>
            </a:pPr>
            <a:endParaRPr lang="en-US" sz="20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The sheet must be signed by the analyst and the laboratory director and/or designee.</a:t>
            </a:r>
          </a:p>
          <a:p>
            <a:pPr marL="457200" lvl="1" indent="0">
              <a:buNone/>
            </a:pPr>
            <a:endParaRPr lang="en-US" sz="20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Recorded information is checked for accuracy and completeness by the manager or designee prior to submission.</a:t>
            </a:r>
          </a:p>
          <a:p>
            <a:pPr marL="457200" lvl="1" indent="0">
              <a:buNone/>
            </a:pPr>
            <a:endParaRPr lang="en-US" sz="2000" dirty="0" smtClean="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Results are submitted prior to submission date by the manager or laboratory specialist electronically.</a:t>
            </a:r>
          </a:p>
          <a:p>
            <a:pPr lvl="1"/>
            <a:endParaRPr lang="en-US" sz="2000" dirty="0">
              <a:solidFill>
                <a:schemeClr val="accent5">
                  <a:lumMod val="50000"/>
                </a:schemeClr>
              </a:solidFill>
              <a:latin typeface="Tahoma"/>
              <a:ea typeface="Tahoma"/>
              <a:cs typeface="Tahoma"/>
            </a:endParaRPr>
          </a:p>
          <a:p>
            <a:pPr lvl="1"/>
            <a:r>
              <a:rPr lang="en-US" sz="2000" dirty="0" smtClean="0">
                <a:solidFill>
                  <a:schemeClr val="accent5">
                    <a:lumMod val="50000"/>
                  </a:schemeClr>
                </a:solidFill>
                <a:latin typeface="Tahoma"/>
                <a:ea typeface="Tahoma"/>
                <a:cs typeface="Tahoma"/>
              </a:rPr>
              <a:t>The completed PT testing forms and result printouts will be filed and maintained for 2 years.</a:t>
            </a: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xmlns="" id="{5EB226A9-D9EE-4576-B6BE-BA2E94C1613A}"/>
              </a:ext>
              <a:ext uri="{C183D7F6-B498-43B3-948B-1728B52AA6E4}">
                <adec:decorative xmlns:adec="http://schemas.microsoft.com/office/drawing/2017/decorative" xmlns="" val="1"/>
              </a:ext>
            </a:extLst>
          </p:cNvPr>
          <p:cNvGrpSpPr/>
          <p:nvPr/>
        </p:nvGrpSpPr>
        <p:grpSpPr>
          <a:xfrm>
            <a:off x="8936181" y="0"/>
            <a:ext cx="3890553" cy="6904758"/>
            <a:chOff x="8936181" y="0"/>
            <a:chExt cx="3890553" cy="6904758"/>
          </a:xfrm>
        </p:grpSpPr>
        <p:grpSp>
          <p:nvGrpSpPr>
            <p:cNvPr id="14" name="Group 13">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16" name="Rectangle 15">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Graphic 10" descr="Microscope">
              <a:extLst>
                <a:ext uri="{FF2B5EF4-FFF2-40B4-BE49-F238E27FC236}">
                  <a16:creationId xmlns:a16="http://schemas.microsoft.com/office/drawing/2014/main" xmlns="" id="{A9B090FE-5998-4BAC-AB8D-6F40D44C81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flipH="1">
              <a:off x="8936181" y="3014205"/>
              <a:ext cx="3890553" cy="3890553"/>
            </a:xfrm>
            <a:prstGeom prst="rect">
              <a:avLst/>
            </a:prstGeom>
          </p:spPr>
        </p:pic>
      </p:grpSp>
    </p:spTree>
    <p:extLst>
      <p:ext uri="{BB962C8B-B14F-4D97-AF65-F5344CB8AC3E}">
        <p14:creationId xmlns:p14="http://schemas.microsoft.com/office/powerpoint/2010/main" val="1629789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pPr algn="ctr"/>
            <a:r>
              <a:rPr lang="en-US" sz="3200" dirty="0" smtClean="0">
                <a:solidFill>
                  <a:schemeClr val="accent5">
                    <a:lumMod val="50000"/>
                  </a:schemeClr>
                </a:solidFill>
                <a:latin typeface="Rockwell" panose="02060603020205020403" pitchFamily="18" charset="0"/>
              </a:rPr>
              <a:t>What is PT referral?</a:t>
            </a:r>
            <a:endParaRPr lang="en-US" sz="32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r>
              <a:rPr lang="en-US" sz="1800" dirty="0" smtClean="0">
                <a:solidFill>
                  <a:schemeClr val="accent5">
                    <a:lumMod val="50000"/>
                  </a:schemeClr>
                </a:solidFill>
                <a:latin typeface="Tahoma"/>
                <a:ea typeface="Tahoma"/>
                <a:cs typeface="Tahoma"/>
              </a:rPr>
              <a:t>Simply put, PT referral is when one laboratory sends its PT samples to another laboratory or multiple laboratories for any reason.</a:t>
            </a:r>
          </a:p>
          <a:p>
            <a:pPr marL="0" indent="0">
              <a:buNone/>
            </a:pPr>
            <a:endParaRPr lang="en-US" sz="1800" dirty="0" smtClean="0">
              <a:solidFill>
                <a:schemeClr val="accent5">
                  <a:lumMod val="50000"/>
                </a:schemeClr>
              </a:solidFill>
              <a:latin typeface="Tahoma"/>
              <a:ea typeface="Tahoma"/>
              <a:cs typeface="Tahoma"/>
            </a:endParaRPr>
          </a:p>
          <a:p>
            <a:r>
              <a:rPr lang="en-US" sz="1800" dirty="0" smtClean="0">
                <a:solidFill>
                  <a:schemeClr val="accent5">
                    <a:lumMod val="50000"/>
                  </a:schemeClr>
                </a:solidFill>
                <a:latin typeface="Tahoma"/>
                <a:ea typeface="Tahoma"/>
                <a:cs typeface="Tahoma"/>
              </a:rPr>
              <a:t>Whether or not acts are authorized or even unknown by the laboratory’s management, a laboratory is ultimately responsible for the actions of its employees.</a:t>
            </a:r>
          </a:p>
          <a:p>
            <a:pPr marL="0" indent="0">
              <a:buNone/>
            </a:pPr>
            <a:endParaRPr lang="en-US" sz="1800" dirty="0" smtClean="0">
              <a:solidFill>
                <a:schemeClr val="accent5">
                  <a:lumMod val="50000"/>
                </a:schemeClr>
              </a:solidFill>
              <a:latin typeface="Tahoma"/>
              <a:ea typeface="Tahoma"/>
              <a:cs typeface="Tahoma"/>
            </a:endParaRPr>
          </a:p>
          <a:p>
            <a:r>
              <a:rPr lang="en-US" sz="1800" dirty="0" smtClean="0">
                <a:solidFill>
                  <a:schemeClr val="accent5">
                    <a:lumMod val="50000"/>
                  </a:schemeClr>
                </a:solidFill>
                <a:latin typeface="Tahoma"/>
                <a:ea typeface="Tahoma"/>
                <a:cs typeface="Tahoma"/>
              </a:rPr>
              <a:t>Generally PT referral is considered to be intentional regardless of motivation.</a:t>
            </a:r>
          </a:p>
          <a:p>
            <a:endParaRPr lang="en-US" sz="1800" dirty="0" smtClean="0">
              <a:solidFill>
                <a:schemeClr val="accent5">
                  <a:lumMod val="50000"/>
                </a:schemeClr>
              </a:solidFill>
              <a:latin typeface="Tahoma"/>
              <a:ea typeface="Tahoma"/>
              <a:cs typeface="Tahoma"/>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Picture 10"/>
          <p:cNvPicPr>
            <a:picLocks noChangeAspect="1"/>
          </p:cNvPicPr>
          <p:nvPr/>
        </p:nvPicPr>
        <p:blipFill>
          <a:blip r:embed="rId2"/>
          <a:stretch>
            <a:fillRect/>
          </a:stretch>
        </p:blipFill>
        <p:spPr>
          <a:xfrm>
            <a:off x="8737415" y="0"/>
            <a:ext cx="4267570" cy="6858594"/>
          </a:xfrm>
          <a:prstGeom prst="rect">
            <a:avLst/>
          </a:prstGeom>
        </p:spPr>
      </p:pic>
    </p:spTree>
    <p:extLst>
      <p:ext uri="{BB962C8B-B14F-4D97-AF65-F5344CB8AC3E}">
        <p14:creationId xmlns:p14="http://schemas.microsoft.com/office/powerpoint/2010/main" val="2320248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521284" y="365125"/>
            <a:ext cx="8378529" cy="1325563"/>
          </a:xfrm>
        </p:spPr>
        <p:txBody>
          <a:bodyPr>
            <a:normAutofit/>
          </a:bodyPr>
          <a:lstStyle/>
          <a:p>
            <a:pPr algn="ctr"/>
            <a:r>
              <a:rPr lang="en-US" sz="3200" dirty="0" smtClean="0">
                <a:solidFill>
                  <a:schemeClr val="accent5">
                    <a:lumMod val="50000"/>
                  </a:schemeClr>
                </a:solidFill>
                <a:latin typeface="Rockwell" panose="02060603020205020403" pitchFamily="18" charset="0"/>
              </a:rPr>
              <a:t>Can samples be shared with other labs?</a:t>
            </a:r>
            <a:endParaRPr lang="en-US" sz="32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xmlns=""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pPr lvl="2"/>
            <a:r>
              <a:rPr lang="en-US" sz="2400" dirty="0" smtClean="0">
                <a:solidFill>
                  <a:schemeClr val="accent5">
                    <a:lumMod val="50000"/>
                  </a:schemeClr>
                </a:solidFill>
                <a:latin typeface="Tahoma"/>
                <a:ea typeface="Tahoma"/>
                <a:cs typeface="Tahoma"/>
              </a:rPr>
              <a:t>NO!!!!!</a:t>
            </a:r>
          </a:p>
          <a:p>
            <a:pPr lvl="2"/>
            <a:endParaRPr lang="en-US" sz="2400" dirty="0">
              <a:solidFill>
                <a:schemeClr val="accent5">
                  <a:lumMod val="50000"/>
                </a:schemeClr>
              </a:solidFill>
              <a:latin typeface="Tahoma"/>
              <a:ea typeface="Tahoma"/>
              <a:cs typeface="Tahoma"/>
            </a:endParaRPr>
          </a:p>
          <a:p>
            <a:pPr lvl="2"/>
            <a:r>
              <a:rPr lang="en-US" sz="1900" dirty="0" smtClean="0">
                <a:solidFill>
                  <a:schemeClr val="accent5">
                    <a:lumMod val="50000"/>
                  </a:schemeClr>
                </a:solidFill>
                <a:latin typeface="Tahoma"/>
                <a:ea typeface="Tahoma"/>
                <a:cs typeface="Tahoma"/>
              </a:rPr>
              <a:t>PT samples are not referred to other laboratories and are not accepted from other laboratories for analysis.</a:t>
            </a:r>
          </a:p>
          <a:p>
            <a:pPr lvl="2"/>
            <a:endParaRPr lang="en-US" sz="1900" dirty="0">
              <a:solidFill>
                <a:schemeClr val="accent5">
                  <a:lumMod val="50000"/>
                </a:schemeClr>
              </a:solidFill>
              <a:latin typeface="Tahoma"/>
              <a:ea typeface="Tahoma"/>
              <a:cs typeface="Tahoma"/>
            </a:endParaRPr>
          </a:p>
          <a:p>
            <a:pPr lvl="2"/>
            <a:r>
              <a:rPr lang="en-US" sz="1900" dirty="0" smtClean="0">
                <a:solidFill>
                  <a:schemeClr val="accent5">
                    <a:lumMod val="50000"/>
                  </a:schemeClr>
                </a:solidFill>
                <a:latin typeface="Tahoma"/>
                <a:ea typeface="Tahoma"/>
                <a:cs typeface="Tahoma"/>
              </a:rPr>
              <a:t>A laboratory may not accept a specimen for testing from another laboratory if the specimen appears to be a PT sample.</a:t>
            </a:r>
          </a:p>
          <a:p>
            <a:pPr lvl="2"/>
            <a:endParaRPr lang="en-US" sz="1900" dirty="0">
              <a:solidFill>
                <a:schemeClr val="accent5">
                  <a:lumMod val="50000"/>
                </a:schemeClr>
              </a:solidFill>
              <a:latin typeface="Tahoma"/>
              <a:ea typeface="Tahoma"/>
              <a:cs typeface="Tahoma"/>
            </a:endParaRPr>
          </a:p>
          <a:p>
            <a:pPr lvl="2"/>
            <a:r>
              <a:rPr lang="en-US" sz="1900" dirty="0" smtClean="0">
                <a:solidFill>
                  <a:schemeClr val="accent5">
                    <a:lumMod val="50000"/>
                  </a:schemeClr>
                </a:solidFill>
                <a:latin typeface="Tahoma"/>
                <a:ea typeface="Tahoma"/>
                <a:cs typeface="Tahoma"/>
              </a:rPr>
              <a:t>The receiving laboratory must notify CMS and CAP if it receives an improperly referred PT specimen.</a:t>
            </a:r>
            <a:endParaRPr lang="en-US" sz="1900" dirty="0">
              <a:solidFill>
                <a:schemeClr val="accent5">
                  <a:lumMod val="50000"/>
                </a:schemeClr>
              </a:solidFill>
              <a:latin typeface="Tahoma"/>
              <a:ea typeface="Tahoma"/>
              <a:cs typeface="Tahoma"/>
            </a:endParaRPr>
          </a:p>
          <a:p>
            <a:pPr lvl="3"/>
            <a:endParaRPr lang="en-US" sz="1700" dirty="0" smtClean="0">
              <a:solidFill>
                <a:schemeClr val="accent5">
                  <a:lumMod val="50000"/>
                </a:schemeClr>
              </a:solidFill>
              <a:latin typeface="Tahoma"/>
              <a:ea typeface="Tahoma"/>
              <a:cs typeface="Tahoma"/>
            </a:endParaRPr>
          </a:p>
        </p:txBody>
      </p:sp>
      <p:grpSp>
        <p:nvGrpSpPr>
          <p:cNvPr id="10" name="Group 9">
            <a:extLst>
              <a:ext uri="{FF2B5EF4-FFF2-40B4-BE49-F238E27FC236}">
                <a16:creationId xmlns:a16="http://schemas.microsoft.com/office/drawing/2014/main" xmlns=""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Picture 10"/>
          <p:cNvPicPr>
            <a:picLocks noChangeAspect="1"/>
          </p:cNvPicPr>
          <p:nvPr/>
        </p:nvPicPr>
        <p:blipFill>
          <a:blip r:embed="rId2"/>
          <a:stretch>
            <a:fillRect/>
          </a:stretch>
        </p:blipFill>
        <p:spPr>
          <a:xfrm>
            <a:off x="8737415" y="0"/>
            <a:ext cx="4267570" cy="6858594"/>
          </a:xfrm>
          <a:prstGeom prst="rect">
            <a:avLst/>
          </a:prstGeom>
        </p:spPr>
      </p:pic>
    </p:spTree>
    <p:extLst>
      <p:ext uri="{BB962C8B-B14F-4D97-AF65-F5344CB8AC3E}">
        <p14:creationId xmlns:p14="http://schemas.microsoft.com/office/powerpoint/2010/main" val="758971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096A91-93C8-4C7A-BF68-944591874A6D}">
  <ds:schemaRef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http://purl.org/dc/elements/1.1/"/>
    <ds:schemaRef ds:uri="http://schemas.microsoft.com/office/2006/metadata/properties"/>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604BA817-A03C-4EA3-86C4-6E42BD37F5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Lab safety</Template>
  <TotalTime>0</TotalTime>
  <Words>1509</Words>
  <Application>Microsoft Office PowerPoint</Application>
  <PresentationFormat>Custom</PresentationFormat>
  <Paragraphs>137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PROFICIENCY TESTING  101</vt:lpstr>
      <vt:lpstr>What is Proficiency Testing?</vt:lpstr>
      <vt:lpstr>Why is PT Testing important?</vt:lpstr>
      <vt:lpstr>When will we receive PT samples?</vt:lpstr>
      <vt:lpstr>How are PT samples run?</vt:lpstr>
      <vt:lpstr>PT sample processing DON’Ts:</vt:lpstr>
      <vt:lpstr>Reporting PT results:</vt:lpstr>
      <vt:lpstr>What is PT referral?</vt:lpstr>
      <vt:lpstr>Can samples be shared with other labs?</vt:lpstr>
      <vt:lpstr>Can PT samples be discussed among labs?</vt:lpstr>
      <vt:lpstr>Examples of improper PT testing</vt:lpstr>
      <vt:lpstr>Examples of PT Referral</vt:lpstr>
      <vt:lpstr>What are the possible consequences?</vt:lpstr>
      <vt:lpstr>How do I contact CAP?</vt:lpstr>
      <vt:lpstr>Notes to remember…</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2020-01-01T00:21:12Z</dcterms:created>
  <dcterms:modified xsi:type="dcterms:W3CDTF">2020-01-16T01:17:44Z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