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8" r:id="rId3"/>
    <p:sldId id="267" r:id="rId4"/>
    <p:sldId id="293" r:id="rId5"/>
    <p:sldId id="268" r:id="rId6"/>
    <p:sldId id="259"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64" r:id="rId31"/>
    <p:sldId id="29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2160" autoAdjust="0"/>
  </p:normalViewPr>
  <p:slideViewPr>
    <p:cSldViewPr snapToGrid="0">
      <p:cViewPr varScale="1">
        <p:scale>
          <a:sx n="115" d="100"/>
          <a:sy n="115" d="100"/>
        </p:scale>
        <p:origin x="372" y="108"/>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Missed Critical Values</c:v>
                </c:pt>
              </c:strCache>
            </c:strRef>
          </c:tx>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mmm\-yy</c:formatCode>
                <c:ptCount val="4"/>
                <c:pt idx="0">
                  <c:v>43770</c:v>
                </c:pt>
                <c:pt idx="1">
                  <c:v>43800</c:v>
                </c:pt>
                <c:pt idx="2">
                  <c:v>43831</c:v>
                </c:pt>
                <c:pt idx="3">
                  <c:v>43862</c:v>
                </c:pt>
              </c:numCache>
            </c:numRef>
          </c:cat>
          <c:val>
            <c:numRef>
              <c:f>Sheet1!$B$2:$B$5</c:f>
              <c:numCache>
                <c:formatCode>General</c:formatCode>
                <c:ptCount val="4"/>
                <c:pt idx="0">
                  <c:v>1</c:v>
                </c:pt>
                <c:pt idx="1">
                  <c:v>4</c:v>
                </c:pt>
                <c:pt idx="2">
                  <c:v>5</c:v>
                </c:pt>
                <c:pt idx="3">
                  <c:v>3</c:v>
                </c:pt>
              </c:numCache>
            </c:numRef>
          </c:val>
          <c:extLst>
            <c:ext xmlns:c16="http://schemas.microsoft.com/office/drawing/2014/chart" uri="{C3380CC4-5D6E-409C-BE32-E72D297353CC}">
              <c16:uniqueId val="{00000000-9A68-4F35-B2E9-F60DB200EE2F}"/>
            </c:ext>
          </c:extLst>
        </c:ser>
        <c:ser>
          <c:idx val="1"/>
          <c:order val="1"/>
          <c:tx>
            <c:strRef>
              <c:f>Sheet1!$C$1</c:f>
              <c:strCache>
                <c:ptCount val="1"/>
                <c:pt idx="0">
                  <c:v>Corrected Values</c:v>
                </c:pt>
              </c:strCache>
            </c:strRef>
          </c:tx>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mmm\-yy</c:formatCode>
                <c:ptCount val="4"/>
                <c:pt idx="0">
                  <c:v>43770</c:v>
                </c:pt>
                <c:pt idx="1">
                  <c:v>43800</c:v>
                </c:pt>
                <c:pt idx="2">
                  <c:v>43831</c:v>
                </c:pt>
                <c:pt idx="3">
                  <c:v>43862</c:v>
                </c:pt>
              </c:numCache>
            </c:numRef>
          </c:cat>
          <c:val>
            <c:numRef>
              <c:f>Sheet1!$C$2:$C$5</c:f>
              <c:numCache>
                <c:formatCode>General</c:formatCode>
                <c:ptCount val="4"/>
                <c:pt idx="0">
                  <c:v>6</c:v>
                </c:pt>
                <c:pt idx="1">
                  <c:v>17</c:v>
                </c:pt>
                <c:pt idx="2">
                  <c:v>8</c:v>
                </c:pt>
                <c:pt idx="3">
                  <c:v>10</c:v>
                </c:pt>
              </c:numCache>
            </c:numRef>
          </c:val>
          <c:extLst>
            <c:ext xmlns:c16="http://schemas.microsoft.com/office/drawing/2014/chart" uri="{C3380CC4-5D6E-409C-BE32-E72D297353CC}">
              <c16:uniqueId val="{00000001-9A68-4F35-B2E9-F60DB200EE2F}"/>
            </c:ext>
          </c:extLst>
        </c:ser>
        <c:dLbls>
          <c:showLegendKey val="0"/>
          <c:showVal val="0"/>
          <c:showCatName val="0"/>
          <c:showSerName val="0"/>
          <c:showPercent val="0"/>
          <c:showBubbleSize val="0"/>
        </c:dLbls>
        <c:gapWidth val="100"/>
        <c:overlap val="-24"/>
        <c:axId val="623407088"/>
        <c:axId val="384343064"/>
      </c:barChart>
      <c:dateAx>
        <c:axId val="623407088"/>
        <c:scaling>
          <c:orientation val="minMax"/>
        </c:scaling>
        <c:delete val="0"/>
        <c:axPos val="b"/>
        <c:numFmt formatCode="mmm\-yy"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4343064"/>
        <c:crosses val="autoZero"/>
        <c:auto val="1"/>
        <c:lblOffset val="100"/>
        <c:baseTimeUnit val="months"/>
      </c:dateAx>
      <c:valAx>
        <c:axId val="384343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3407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DE50C9-6A62-45AC-AF42-A90DC46A3209}" type="doc">
      <dgm:prSet loTypeId="urn:microsoft.com/office/officeart/2005/8/layout/process3" loCatId="process" qsTypeId="urn:microsoft.com/office/officeart/2005/8/quickstyle/simple4" qsCatId="simple" csTypeId="urn:microsoft.com/office/officeart/2005/8/colors/accent0_3" csCatId="mainScheme" phldr="1"/>
      <dgm:spPr/>
      <dgm:t>
        <a:bodyPr/>
        <a:lstStyle/>
        <a:p>
          <a:endParaRPr lang="en-US"/>
        </a:p>
      </dgm:t>
    </dgm:pt>
    <dgm:pt modelId="{5F712884-449D-4DB5-9953-28B7C76B95EA}">
      <dgm:prSet phldrT="[Text]"/>
      <dgm:spPr/>
      <dgm:t>
        <a:bodyPr/>
        <a:lstStyle/>
        <a:p>
          <a:r>
            <a:rPr lang="en-US" dirty="0"/>
            <a:t>Step 1</a:t>
          </a:r>
        </a:p>
      </dgm:t>
    </dgm:pt>
    <dgm:pt modelId="{959B81DB-0329-4043-A334-D05EB5160B66}" type="parTrans" cxnId="{5BBBD0A9-97DA-480E-AD44-1947C76CE5E6}">
      <dgm:prSet/>
      <dgm:spPr/>
      <dgm:t>
        <a:bodyPr/>
        <a:lstStyle/>
        <a:p>
          <a:endParaRPr lang="en-US"/>
        </a:p>
      </dgm:t>
    </dgm:pt>
    <dgm:pt modelId="{EB5FE175-6B6D-4195-A86F-6DFA96778160}" type="sibTrans" cxnId="{5BBBD0A9-97DA-480E-AD44-1947C76CE5E6}">
      <dgm:prSet/>
      <dgm:spPr/>
      <dgm:t>
        <a:bodyPr/>
        <a:lstStyle/>
        <a:p>
          <a:endParaRPr lang="en-US"/>
        </a:p>
      </dgm:t>
    </dgm:pt>
    <dgm:pt modelId="{3C06DC45-D510-48CC-B9DC-C19564791119}">
      <dgm:prSet phldrT="[Text]"/>
      <dgm:spPr/>
      <dgm:t>
        <a:bodyPr/>
        <a:lstStyle/>
        <a:p>
          <a:r>
            <a:rPr lang="en-US" dirty="0" smtClean="0"/>
            <a:t>Critical value appears in either </a:t>
          </a:r>
          <a:r>
            <a:rPr lang="en-US" dirty="0" err="1" smtClean="0"/>
            <a:t>Remisol</a:t>
          </a:r>
          <a:r>
            <a:rPr lang="en-US" dirty="0" smtClean="0"/>
            <a:t> or Beaker </a:t>
          </a:r>
          <a:endParaRPr lang="en-US" dirty="0"/>
        </a:p>
      </dgm:t>
    </dgm:pt>
    <dgm:pt modelId="{65F5C7C6-EB25-442A-AB0B-B47F97609474}" type="parTrans" cxnId="{55246683-0A80-455D-B6B5-2B2736293CF2}">
      <dgm:prSet/>
      <dgm:spPr/>
      <dgm:t>
        <a:bodyPr/>
        <a:lstStyle/>
        <a:p>
          <a:endParaRPr lang="en-US"/>
        </a:p>
      </dgm:t>
    </dgm:pt>
    <dgm:pt modelId="{D1AB7263-DC38-4830-9C45-C1403EA8E20B}" type="sibTrans" cxnId="{55246683-0A80-455D-B6B5-2B2736293CF2}">
      <dgm:prSet/>
      <dgm:spPr/>
      <dgm:t>
        <a:bodyPr/>
        <a:lstStyle/>
        <a:p>
          <a:endParaRPr lang="en-US"/>
        </a:p>
      </dgm:t>
    </dgm:pt>
    <dgm:pt modelId="{981C2CD8-7E8A-4682-8B5A-A510268B34AC}">
      <dgm:prSet phldrT="[Text]"/>
      <dgm:spPr/>
      <dgm:t>
        <a:bodyPr/>
        <a:lstStyle/>
        <a:p>
          <a:r>
            <a:rPr lang="en-US" dirty="0"/>
            <a:t>Step 2</a:t>
          </a:r>
        </a:p>
      </dgm:t>
    </dgm:pt>
    <dgm:pt modelId="{1185AE54-EDEE-4D55-93F6-F7D354ED7C11}" type="parTrans" cxnId="{D95BF8C4-EEA0-4AAE-8693-AFAC7500B286}">
      <dgm:prSet/>
      <dgm:spPr/>
      <dgm:t>
        <a:bodyPr/>
        <a:lstStyle/>
        <a:p>
          <a:endParaRPr lang="en-US"/>
        </a:p>
      </dgm:t>
    </dgm:pt>
    <dgm:pt modelId="{D7467A3A-2B78-4CDD-91C9-D96452997227}" type="sibTrans" cxnId="{D95BF8C4-EEA0-4AAE-8693-AFAC7500B286}">
      <dgm:prSet/>
      <dgm:spPr/>
      <dgm:t>
        <a:bodyPr/>
        <a:lstStyle/>
        <a:p>
          <a:endParaRPr lang="en-US"/>
        </a:p>
      </dgm:t>
    </dgm:pt>
    <dgm:pt modelId="{CF1FE966-0BB0-47ED-84B3-EC7AB055925F}">
      <dgm:prSet phldrT="[Text]" custT="1"/>
      <dgm:spPr/>
      <dgm:t>
        <a:bodyPr/>
        <a:lstStyle/>
        <a:p>
          <a:r>
            <a:rPr lang="en-US" sz="1400" dirty="0" smtClean="0"/>
            <a:t>Verify the person you are speaking with about the value is either a physician or nurse responsible for the patient and provide them with patient name, medical record number, and critical value</a:t>
          </a:r>
          <a:endParaRPr lang="en-US" sz="1500" dirty="0"/>
        </a:p>
      </dgm:t>
    </dgm:pt>
    <dgm:pt modelId="{FB956851-3BB2-4FF1-A9D6-4692FA0EFDCA}" type="parTrans" cxnId="{7A81218D-5146-40F9-9731-5BD21503537E}">
      <dgm:prSet/>
      <dgm:spPr/>
      <dgm:t>
        <a:bodyPr/>
        <a:lstStyle/>
        <a:p>
          <a:endParaRPr lang="en-US"/>
        </a:p>
      </dgm:t>
    </dgm:pt>
    <dgm:pt modelId="{831C3CE2-0F23-433C-85CA-9D194AAC5E20}" type="sibTrans" cxnId="{7A81218D-5146-40F9-9731-5BD21503537E}">
      <dgm:prSet/>
      <dgm:spPr/>
      <dgm:t>
        <a:bodyPr/>
        <a:lstStyle/>
        <a:p>
          <a:endParaRPr lang="en-US"/>
        </a:p>
      </dgm:t>
    </dgm:pt>
    <dgm:pt modelId="{DC2DF88C-35A0-4E30-A3E4-E002DC34F521}">
      <dgm:prSet phldrT="[Text]"/>
      <dgm:spPr/>
      <dgm:t>
        <a:bodyPr/>
        <a:lstStyle/>
        <a:p>
          <a:r>
            <a:rPr lang="en-US" dirty="0"/>
            <a:t>Step 3</a:t>
          </a:r>
        </a:p>
      </dgm:t>
    </dgm:pt>
    <dgm:pt modelId="{9BB88C43-2261-4EC7-A70D-463964685938}" type="parTrans" cxnId="{63D5015B-3865-4A4B-AEB1-FBEF0DE71B9A}">
      <dgm:prSet/>
      <dgm:spPr/>
      <dgm:t>
        <a:bodyPr/>
        <a:lstStyle/>
        <a:p>
          <a:endParaRPr lang="en-US"/>
        </a:p>
      </dgm:t>
    </dgm:pt>
    <dgm:pt modelId="{4DFC88DE-E0F0-4976-9B83-58EADA7CE300}" type="sibTrans" cxnId="{63D5015B-3865-4A4B-AEB1-FBEF0DE71B9A}">
      <dgm:prSet/>
      <dgm:spPr/>
      <dgm:t>
        <a:bodyPr/>
        <a:lstStyle/>
        <a:p>
          <a:endParaRPr lang="en-US"/>
        </a:p>
      </dgm:t>
    </dgm:pt>
    <dgm:pt modelId="{DF9FD532-8B13-446E-B6A3-59BDF574BCA8}">
      <dgm:prSet phldrT="[Text]" custT="1"/>
      <dgm:spPr/>
      <dgm:t>
        <a:bodyPr/>
        <a:lstStyle/>
        <a:p>
          <a:r>
            <a:rPr lang="en-US" sz="1400" dirty="0" smtClean="0"/>
            <a:t>Make sure the person taking the value reads the value back to you along with the provided patient information and verify the information by saying “correct” or correcting information that was wrong and having them read it back again</a:t>
          </a:r>
          <a:endParaRPr lang="en-US" sz="1400" dirty="0"/>
        </a:p>
      </dgm:t>
    </dgm:pt>
    <dgm:pt modelId="{3A79FA23-5F3F-4F7D-B4AC-A9C282166E18}" type="parTrans" cxnId="{D998B319-C072-4BF0-B5CB-2075DB30B691}">
      <dgm:prSet/>
      <dgm:spPr/>
      <dgm:t>
        <a:bodyPr/>
        <a:lstStyle/>
        <a:p>
          <a:endParaRPr lang="en-US"/>
        </a:p>
      </dgm:t>
    </dgm:pt>
    <dgm:pt modelId="{31B32A6E-6E91-4EAA-96F6-92A0035B120A}" type="sibTrans" cxnId="{D998B319-C072-4BF0-B5CB-2075DB30B691}">
      <dgm:prSet/>
      <dgm:spPr/>
      <dgm:t>
        <a:bodyPr/>
        <a:lstStyle/>
        <a:p>
          <a:endParaRPr lang="en-US"/>
        </a:p>
      </dgm:t>
    </dgm:pt>
    <dgm:pt modelId="{F5961DD5-682B-4D21-A827-30C64679BB5F}">
      <dgm:prSet phldrT="[Text]"/>
      <dgm:spPr/>
      <dgm:t>
        <a:bodyPr/>
        <a:lstStyle/>
        <a:p>
          <a:r>
            <a:rPr lang="en-US" dirty="0"/>
            <a:t>Step 4</a:t>
          </a:r>
        </a:p>
      </dgm:t>
    </dgm:pt>
    <dgm:pt modelId="{75D73089-01C8-4BC0-90ED-CA9D1B8E3ADF}" type="parTrans" cxnId="{73708078-FDBA-43F4-96AB-FB14C4C2602F}">
      <dgm:prSet/>
      <dgm:spPr/>
      <dgm:t>
        <a:bodyPr/>
        <a:lstStyle/>
        <a:p>
          <a:endParaRPr lang="en-US"/>
        </a:p>
      </dgm:t>
    </dgm:pt>
    <dgm:pt modelId="{CA7ED3B0-10D1-4E2F-8BA0-8D58C22A94D0}" type="sibTrans" cxnId="{73708078-FDBA-43F4-96AB-FB14C4C2602F}">
      <dgm:prSet/>
      <dgm:spPr/>
      <dgm:t>
        <a:bodyPr/>
        <a:lstStyle/>
        <a:p>
          <a:endParaRPr lang="en-US"/>
        </a:p>
      </dgm:t>
    </dgm:pt>
    <dgm:pt modelId="{72DB7378-4256-4528-8672-DEEF82828E57}">
      <dgm:prSet phldrT="[Text]"/>
      <dgm:spPr/>
      <dgm:t>
        <a:bodyPr/>
        <a:lstStyle/>
        <a:p>
          <a:r>
            <a:rPr lang="en-US" dirty="0" smtClean="0"/>
            <a:t>Document this call in either </a:t>
          </a:r>
          <a:r>
            <a:rPr lang="en-US" dirty="0" err="1" smtClean="0"/>
            <a:t>Remisol</a:t>
          </a:r>
          <a:r>
            <a:rPr lang="en-US" dirty="0" smtClean="0"/>
            <a:t> or Beaker using the preset “Called to read back” smart phrases including the person spoken to, time, date, and your initials</a:t>
          </a:r>
          <a:endParaRPr lang="en-US" dirty="0"/>
        </a:p>
      </dgm:t>
    </dgm:pt>
    <dgm:pt modelId="{97CEFC59-E261-4652-BC13-D71B45B5EC50}" type="parTrans" cxnId="{2A4D48E1-6639-4AC8-ABBF-C8A0D045AFB7}">
      <dgm:prSet/>
      <dgm:spPr/>
      <dgm:t>
        <a:bodyPr/>
        <a:lstStyle/>
        <a:p>
          <a:endParaRPr lang="en-US"/>
        </a:p>
      </dgm:t>
    </dgm:pt>
    <dgm:pt modelId="{D0054105-F7A3-4CAE-89E2-0979360A932C}" type="sibTrans" cxnId="{2A4D48E1-6639-4AC8-ABBF-C8A0D045AFB7}">
      <dgm:prSet/>
      <dgm:spPr/>
      <dgm:t>
        <a:bodyPr/>
        <a:lstStyle/>
        <a:p>
          <a:endParaRPr lang="en-US"/>
        </a:p>
      </dgm:t>
    </dgm:pt>
    <dgm:pt modelId="{EB00EDBF-E095-4D34-8D6D-09AEED2F0AD0}">
      <dgm:prSet/>
      <dgm:spPr/>
      <dgm:t>
        <a:bodyPr/>
        <a:lstStyle/>
        <a:p>
          <a:r>
            <a:rPr lang="en-US" smtClean="0"/>
            <a:t>Identify ordering location and call using any of the provided phone lists or phone number information in Beaker</a:t>
          </a:r>
          <a:endParaRPr lang="en-US" dirty="0"/>
        </a:p>
      </dgm:t>
    </dgm:pt>
    <dgm:pt modelId="{19DC31A0-3854-48E0-8F6D-D77F266EAE6D}" type="parTrans" cxnId="{200992F4-27B4-4AEA-A1DA-EDC37534C260}">
      <dgm:prSet/>
      <dgm:spPr/>
      <dgm:t>
        <a:bodyPr/>
        <a:lstStyle/>
        <a:p>
          <a:endParaRPr lang="en-US"/>
        </a:p>
      </dgm:t>
    </dgm:pt>
    <dgm:pt modelId="{FF5CAAA6-3391-470E-91C6-4D4EBA08EA05}" type="sibTrans" cxnId="{200992F4-27B4-4AEA-A1DA-EDC37534C260}">
      <dgm:prSet/>
      <dgm:spPr/>
      <dgm:t>
        <a:bodyPr/>
        <a:lstStyle/>
        <a:p>
          <a:endParaRPr lang="en-US"/>
        </a:p>
      </dgm:t>
    </dgm:pt>
    <dgm:pt modelId="{FDB6D5C0-0ED5-4B9D-9E48-126ED2C433C3}" type="pres">
      <dgm:prSet presAssocID="{CADE50C9-6A62-45AC-AF42-A90DC46A3209}" presName="linearFlow" presStyleCnt="0">
        <dgm:presLayoutVars>
          <dgm:dir/>
          <dgm:animLvl val="lvl"/>
          <dgm:resizeHandles val="exact"/>
        </dgm:presLayoutVars>
      </dgm:prSet>
      <dgm:spPr/>
      <dgm:t>
        <a:bodyPr/>
        <a:lstStyle/>
        <a:p>
          <a:endParaRPr lang="en-US"/>
        </a:p>
      </dgm:t>
    </dgm:pt>
    <dgm:pt modelId="{CFDB6B04-AAD5-42A2-8A40-C0EC4077F01E}" type="pres">
      <dgm:prSet presAssocID="{5F712884-449D-4DB5-9953-28B7C76B95EA}" presName="composite" presStyleCnt="0"/>
      <dgm:spPr/>
    </dgm:pt>
    <dgm:pt modelId="{EF3A946E-96B3-4628-91EB-8B0A2A37DDB1}" type="pres">
      <dgm:prSet presAssocID="{5F712884-449D-4DB5-9953-28B7C76B95EA}" presName="parTx" presStyleLbl="node1" presStyleIdx="0" presStyleCnt="4">
        <dgm:presLayoutVars>
          <dgm:chMax val="0"/>
          <dgm:chPref val="0"/>
          <dgm:bulletEnabled val="1"/>
        </dgm:presLayoutVars>
      </dgm:prSet>
      <dgm:spPr/>
      <dgm:t>
        <a:bodyPr/>
        <a:lstStyle/>
        <a:p>
          <a:endParaRPr lang="en-US"/>
        </a:p>
      </dgm:t>
    </dgm:pt>
    <dgm:pt modelId="{E252839F-D941-4E3B-BA68-AC653DAEAE4C}" type="pres">
      <dgm:prSet presAssocID="{5F712884-449D-4DB5-9953-28B7C76B95EA}" presName="parSh" presStyleLbl="node1" presStyleIdx="0" presStyleCnt="4"/>
      <dgm:spPr/>
      <dgm:t>
        <a:bodyPr/>
        <a:lstStyle/>
        <a:p>
          <a:endParaRPr lang="en-US"/>
        </a:p>
      </dgm:t>
    </dgm:pt>
    <dgm:pt modelId="{9AFA4903-C1AC-4872-B8FC-33B461DA35FC}" type="pres">
      <dgm:prSet presAssocID="{5F712884-449D-4DB5-9953-28B7C76B95EA}" presName="desTx" presStyleLbl="fgAcc1" presStyleIdx="0" presStyleCnt="4" custScaleX="105544" custScaleY="100630">
        <dgm:presLayoutVars>
          <dgm:bulletEnabled val="1"/>
        </dgm:presLayoutVars>
      </dgm:prSet>
      <dgm:spPr/>
      <dgm:t>
        <a:bodyPr/>
        <a:lstStyle/>
        <a:p>
          <a:endParaRPr lang="en-US"/>
        </a:p>
      </dgm:t>
    </dgm:pt>
    <dgm:pt modelId="{B4B2D37A-6F50-4E0F-B305-9EB4D512D773}" type="pres">
      <dgm:prSet presAssocID="{EB5FE175-6B6D-4195-A86F-6DFA96778160}" presName="sibTrans" presStyleLbl="sibTrans2D1" presStyleIdx="0" presStyleCnt="3"/>
      <dgm:spPr/>
      <dgm:t>
        <a:bodyPr/>
        <a:lstStyle/>
        <a:p>
          <a:endParaRPr lang="en-US"/>
        </a:p>
      </dgm:t>
    </dgm:pt>
    <dgm:pt modelId="{ADE18D45-E3E4-4C40-8D6C-3AC62ACE8299}" type="pres">
      <dgm:prSet presAssocID="{EB5FE175-6B6D-4195-A86F-6DFA96778160}" presName="connTx" presStyleLbl="sibTrans2D1" presStyleIdx="0" presStyleCnt="3"/>
      <dgm:spPr/>
      <dgm:t>
        <a:bodyPr/>
        <a:lstStyle/>
        <a:p>
          <a:endParaRPr lang="en-US"/>
        </a:p>
      </dgm:t>
    </dgm:pt>
    <dgm:pt modelId="{4D30E82E-B1D1-4836-AA5D-2AD3F6A52082}" type="pres">
      <dgm:prSet presAssocID="{981C2CD8-7E8A-4682-8B5A-A510268B34AC}" presName="composite" presStyleCnt="0"/>
      <dgm:spPr/>
    </dgm:pt>
    <dgm:pt modelId="{C084451C-3DBC-48CF-A871-B521FE90830A}" type="pres">
      <dgm:prSet presAssocID="{981C2CD8-7E8A-4682-8B5A-A510268B34AC}" presName="parTx" presStyleLbl="node1" presStyleIdx="0" presStyleCnt="4">
        <dgm:presLayoutVars>
          <dgm:chMax val="0"/>
          <dgm:chPref val="0"/>
          <dgm:bulletEnabled val="1"/>
        </dgm:presLayoutVars>
      </dgm:prSet>
      <dgm:spPr/>
      <dgm:t>
        <a:bodyPr/>
        <a:lstStyle/>
        <a:p>
          <a:endParaRPr lang="en-US"/>
        </a:p>
      </dgm:t>
    </dgm:pt>
    <dgm:pt modelId="{B29D4F23-83F6-4C7C-9B29-72BF90EFE2CC}" type="pres">
      <dgm:prSet presAssocID="{981C2CD8-7E8A-4682-8B5A-A510268B34AC}" presName="parSh" presStyleLbl="node1" presStyleIdx="1" presStyleCnt="4"/>
      <dgm:spPr/>
      <dgm:t>
        <a:bodyPr/>
        <a:lstStyle/>
        <a:p>
          <a:endParaRPr lang="en-US"/>
        </a:p>
      </dgm:t>
    </dgm:pt>
    <dgm:pt modelId="{032BAEB6-0FB1-4780-AF60-2EFB8C965C77}" type="pres">
      <dgm:prSet presAssocID="{981C2CD8-7E8A-4682-8B5A-A510268B34AC}" presName="desTx" presStyleLbl="fgAcc1" presStyleIdx="1" presStyleCnt="4">
        <dgm:presLayoutVars>
          <dgm:bulletEnabled val="1"/>
        </dgm:presLayoutVars>
      </dgm:prSet>
      <dgm:spPr/>
      <dgm:t>
        <a:bodyPr/>
        <a:lstStyle/>
        <a:p>
          <a:endParaRPr lang="en-US"/>
        </a:p>
      </dgm:t>
    </dgm:pt>
    <dgm:pt modelId="{84DC82A2-8D59-472B-BE22-46F053C16CD5}" type="pres">
      <dgm:prSet presAssocID="{D7467A3A-2B78-4CDD-91C9-D96452997227}" presName="sibTrans" presStyleLbl="sibTrans2D1" presStyleIdx="1" presStyleCnt="3"/>
      <dgm:spPr/>
      <dgm:t>
        <a:bodyPr/>
        <a:lstStyle/>
        <a:p>
          <a:endParaRPr lang="en-US"/>
        </a:p>
      </dgm:t>
    </dgm:pt>
    <dgm:pt modelId="{E38B4FCE-9678-4085-AB99-40595BD6EB1C}" type="pres">
      <dgm:prSet presAssocID="{D7467A3A-2B78-4CDD-91C9-D96452997227}" presName="connTx" presStyleLbl="sibTrans2D1" presStyleIdx="1" presStyleCnt="3"/>
      <dgm:spPr/>
      <dgm:t>
        <a:bodyPr/>
        <a:lstStyle/>
        <a:p>
          <a:endParaRPr lang="en-US"/>
        </a:p>
      </dgm:t>
    </dgm:pt>
    <dgm:pt modelId="{A7DAE057-DF90-4B1D-8997-39328454C8BF}" type="pres">
      <dgm:prSet presAssocID="{DC2DF88C-35A0-4E30-A3E4-E002DC34F521}" presName="composite" presStyleCnt="0"/>
      <dgm:spPr/>
    </dgm:pt>
    <dgm:pt modelId="{D297B747-A2CF-41E4-A59D-391BC474F135}" type="pres">
      <dgm:prSet presAssocID="{DC2DF88C-35A0-4E30-A3E4-E002DC34F521}" presName="parTx" presStyleLbl="node1" presStyleIdx="1" presStyleCnt="4">
        <dgm:presLayoutVars>
          <dgm:chMax val="0"/>
          <dgm:chPref val="0"/>
          <dgm:bulletEnabled val="1"/>
        </dgm:presLayoutVars>
      </dgm:prSet>
      <dgm:spPr/>
      <dgm:t>
        <a:bodyPr/>
        <a:lstStyle/>
        <a:p>
          <a:endParaRPr lang="en-US"/>
        </a:p>
      </dgm:t>
    </dgm:pt>
    <dgm:pt modelId="{ABF185BD-956E-4777-8763-980278E426BB}" type="pres">
      <dgm:prSet presAssocID="{DC2DF88C-35A0-4E30-A3E4-E002DC34F521}" presName="parSh" presStyleLbl="node1" presStyleIdx="2" presStyleCnt="4"/>
      <dgm:spPr/>
      <dgm:t>
        <a:bodyPr/>
        <a:lstStyle/>
        <a:p>
          <a:endParaRPr lang="en-US"/>
        </a:p>
      </dgm:t>
    </dgm:pt>
    <dgm:pt modelId="{1526152F-906E-4121-A143-DD130A011105}" type="pres">
      <dgm:prSet presAssocID="{DC2DF88C-35A0-4E30-A3E4-E002DC34F521}" presName="desTx" presStyleLbl="fgAcc1" presStyleIdx="2" presStyleCnt="4">
        <dgm:presLayoutVars>
          <dgm:bulletEnabled val="1"/>
        </dgm:presLayoutVars>
      </dgm:prSet>
      <dgm:spPr/>
      <dgm:t>
        <a:bodyPr/>
        <a:lstStyle/>
        <a:p>
          <a:endParaRPr lang="en-US"/>
        </a:p>
      </dgm:t>
    </dgm:pt>
    <dgm:pt modelId="{14AD0DAF-92D3-400A-A4E0-170D0AF84100}" type="pres">
      <dgm:prSet presAssocID="{4DFC88DE-E0F0-4976-9B83-58EADA7CE300}" presName="sibTrans" presStyleLbl="sibTrans2D1" presStyleIdx="2" presStyleCnt="3"/>
      <dgm:spPr/>
      <dgm:t>
        <a:bodyPr/>
        <a:lstStyle/>
        <a:p>
          <a:endParaRPr lang="en-US"/>
        </a:p>
      </dgm:t>
    </dgm:pt>
    <dgm:pt modelId="{7E8F3DD0-4BD8-4C40-B882-1E8B5E423D90}" type="pres">
      <dgm:prSet presAssocID="{4DFC88DE-E0F0-4976-9B83-58EADA7CE300}" presName="connTx" presStyleLbl="sibTrans2D1" presStyleIdx="2" presStyleCnt="3"/>
      <dgm:spPr/>
      <dgm:t>
        <a:bodyPr/>
        <a:lstStyle/>
        <a:p>
          <a:endParaRPr lang="en-US"/>
        </a:p>
      </dgm:t>
    </dgm:pt>
    <dgm:pt modelId="{680AC8C3-1F16-413E-9EEB-B70CDD39FAED}" type="pres">
      <dgm:prSet presAssocID="{F5961DD5-682B-4D21-A827-30C64679BB5F}" presName="composite" presStyleCnt="0"/>
      <dgm:spPr/>
    </dgm:pt>
    <dgm:pt modelId="{4858D85A-2D02-42C7-A50A-A4E78D4F073F}" type="pres">
      <dgm:prSet presAssocID="{F5961DD5-682B-4D21-A827-30C64679BB5F}" presName="parTx" presStyleLbl="node1" presStyleIdx="2" presStyleCnt="4">
        <dgm:presLayoutVars>
          <dgm:chMax val="0"/>
          <dgm:chPref val="0"/>
          <dgm:bulletEnabled val="1"/>
        </dgm:presLayoutVars>
      </dgm:prSet>
      <dgm:spPr/>
      <dgm:t>
        <a:bodyPr/>
        <a:lstStyle/>
        <a:p>
          <a:endParaRPr lang="en-US"/>
        </a:p>
      </dgm:t>
    </dgm:pt>
    <dgm:pt modelId="{D685B160-AC57-41A0-95FE-636A4391B913}" type="pres">
      <dgm:prSet presAssocID="{F5961DD5-682B-4D21-A827-30C64679BB5F}" presName="parSh" presStyleLbl="node1" presStyleIdx="3" presStyleCnt="4"/>
      <dgm:spPr/>
      <dgm:t>
        <a:bodyPr/>
        <a:lstStyle/>
        <a:p>
          <a:endParaRPr lang="en-US"/>
        </a:p>
      </dgm:t>
    </dgm:pt>
    <dgm:pt modelId="{893E387F-15C0-4F86-BCD4-13F52E420B46}" type="pres">
      <dgm:prSet presAssocID="{F5961DD5-682B-4D21-A827-30C64679BB5F}" presName="desTx" presStyleLbl="fgAcc1" presStyleIdx="3" presStyleCnt="4">
        <dgm:presLayoutVars>
          <dgm:bulletEnabled val="1"/>
        </dgm:presLayoutVars>
      </dgm:prSet>
      <dgm:spPr/>
      <dgm:t>
        <a:bodyPr/>
        <a:lstStyle/>
        <a:p>
          <a:endParaRPr lang="en-US"/>
        </a:p>
      </dgm:t>
    </dgm:pt>
  </dgm:ptLst>
  <dgm:cxnLst>
    <dgm:cxn modelId="{93006ACD-B004-4B1F-B0D0-6C85222A28DE}" type="presOf" srcId="{EB5FE175-6B6D-4195-A86F-6DFA96778160}" destId="{ADE18D45-E3E4-4C40-8D6C-3AC62ACE8299}" srcOrd="1" destOrd="0" presId="urn:microsoft.com/office/officeart/2005/8/layout/process3"/>
    <dgm:cxn modelId="{F188FC37-C998-4CDB-85A2-EBB389808248}" type="presOf" srcId="{981C2CD8-7E8A-4682-8B5A-A510268B34AC}" destId="{B29D4F23-83F6-4C7C-9B29-72BF90EFE2CC}" srcOrd="1" destOrd="0" presId="urn:microsoft.com/office/officeart/2005/8/layout/process3"/>
    <dgm:cxn modelId="{9197A1EF-40BA-4A00-90BC-61CBC94FE8A7}" type="presOf" srcId="{3C06DC45-D510-48CC-B9DC-C19564791119}" destId="{9AFA4903-C1AC-4872-B8FC-33B461DA35FC}" srcOrd="0" destOrd="0" presId="urn:microsoft.com/office/officeart/2005/8/layout/process3"/>
    <dgm:cxn modelId="{63D5015B-3865-4A4B-AEB1-FBEF0DE71B9A}" srcId="{CADE50C9-6A62-45AC-AF42-A90DC46A3209}" destId="{DC2DF88C-35A0-4E30-A3E4-E002DC34F521}" srcOrd="2" destOrd="0" parTransId="{9BB88C43-2261-4EC7-A70D-463964685938}" sibTransId="{4DFC88DE-E0F0-4976-9B83-58EADA7CE300}"/>
    <dgm:cxn modelId="{654B2758-BB63-4A67-9FA8-BFB78F357825}" type="presOf" srcId="{DC2DF88C-35A0-4E30-A3E4-E002DC34F521}" destId="{D297B747-A2CF-41E4-A59D-391BC474F135}" srcOrd="0" destOrd="0" presId="urn:microsoft.com/office/officeart/2005/8/layout/process3"/>
    <dgm:cxn modelId="{C0883AEA-830B-4AD2-96BF-9E39D8362AB2}" type="presOf" srcId="{DC2DF88C-35A0-4E30-A3E4-E002DC34F521}" destId="{ABF185BD-956E-4777-8763-980278E426BB}" srcOrd="1" destOrd="0" presId="urn:microsoft.com/office/officeart/2005/8/layout/process3"/>
    <dgm:cxn modelId="{B2733D3B-E352-4F5C-889A-1B9ECD5F8F60}" type="presOf" srcId="{EB5FE175-6B6D-4195-A86F-6DFA96778160}" destId="{B4B2D37A-6F50-4E0F-B305-9EB4D512D773}" srcOrd="0" destOrd="0" presId="urn:microsoft.com/office/officeart/2005/8/layout/process3"/>
    <dgm:cxn modelId="{5BDE1DA6-E08E-43FF-BCA1-46EC3454F22A}" type="presOf" srcId="{5F712884-449D-4DB5-9953-28B7C76B95EA}" destId="{EF3A946E-96B3-4628-91EB-8B0A2A37DDB1}" srcOrd="0" destOrd="0" presId="urn:microsoft.com/office/officeart/2005/8/layout/process3"/>
    <dgm:cxn modelId="{7C7C1ACA-D121-4A09-BFF4-2A57A30D871A}" type="presOf" srcId="{D7467A3A-2B78-4CDD-91C9-D96452997227}" destId="{84DC82A2-8D59-472B-BE22-46F053C16CD5}" srcOrd="0" destOrd="0" presId="urn:microsoft.com/office/officeart/2005/8/layout/process3"/>
    <dgm:cxn modelId="{D998B319-C072-4BF0-B5CB-2075DB30B691}" srcId="{DC2DF88C-35A0-4E30-A3E4-E002DC34F521}" destId="{DF9FD532-8B13-446E-B6A3-59BDF574BCA8}" srcOrd="0" destOrd="0" parTransId="{3A79FA23-5F3F-4F7D-B4AC-A9C282166E18}" sibTransId="{31B32A6E-6E91-4EAA-96F6-92A0035B120A}"/>
    <dgm:cxn modelId="{AABA8D8C-E800-4FDC-8C5F-A5D82041D563}" type="presOf" srcId="{CF1FE966-0BB0-47ED-84B3-EC7AB055925F}" destId="{032BAEB6-0FB1-4780-AF60-2EFB8C965C77}" srcOrd="0" destOrd="0" presId="urn:microsoft.com/office/officeart/2005/8/layout/process3"/>
    <dgm:cxn modelId="{D95BF8C4-EEA0-4AAE-8693-AFAC7500B286}" srcId="{CADE50C9-6A62-45AC-AF42-A90DC46A3209}" destId="{981C2CD8-7E8A-4682-8B5A-A510268B34AC}" srcOrd="1" destOrd="0" parTransId="{1185AE54-EDEE-4D55-93F6-F7D354ED7C11}" sibTransId="{D7467A3A-2B78-4CDD-91C9-D96452997227}"/>
    <dgm:cxn modelId="{91E5276E-9BB5-4005-99F0-F5A3D9491E54}" type="presOf" srcId="{EB00EDBF-E095-4D34-8D6D-09AEED2F0AD0}" destId="{9AFA4903-C1AC-4872-B8FC-33B461DA35FC}" srcOrd="0" destOrd="1" presId="urn:microsoft.com/office/officeart/2005/8/layout/process3"/>
    <dgm:cxn modelId="{5BBBD0A9-97DA-480E-AD44-1947C76CE5E6}" srcId="{CADE50C9-6A62-45AC-AF42-A90DC46A3209}" destId="{5F712884-449D-4DB5-9953-28B7C76B95EA}" srcOrd="0" destOrd="0" parTransId="{959B81DB-0329-4043-A334-D05EB5160B66}" sibTransId="{EB5FE175-6B6D-4195-A86F-6DFA96778160}"/>
    <dgm:cxn modelId="{2A4D48E1-6639-4AC8-ABBF-C8A0D045AFB7}" srcId="{F5961DD5-682B-4D21-A827-30C64679BB5F}" destId="{72DB7378-4256-4528-8672-DEEF82828E57}" srcOrd="0" destOrd="0" parTransId="{97CEFC59-E261-4652-BC13-D71B45B5EC50}" sibTransId="{D0054105-F7A3-4CAE-89E2-0979360A932C}"/>
    <dgm:cxn modelId="{7A81218D-5146-40F9-9731-5BD21503537E}" srcId="{981C2CD8-7E8A-4682-8B5A-A510268B34AC}" destId="{CF1FE966-0BB0-47ED-84B3-EC7AB055925F}" srcOrd="0" destOrd="0" parTransId="{FB956851-3BB2-4FF1-A9D6-4692FA0EFDCA}" sibTransId="{831C3CE2-0F23-433C-85CA-9D194AAC5E20}"/>
    <dgm:cxn modelId="{6C7842C7-2928-4666-A7BA-454C6506C36C}" type="presOf" srcId="{4DFC88DE-E0F0-4976-9B83-58EADA7CE300}" destId="{7E8F3DD0-4BD8-4C40-B882-1E8B5E423D90}" srcOrd="1" destOrd="0" presId="urn:microsoft.com/office/officeart/2005/8/layout/process3"/>
    <dgm:cxn modelId="{55246683-0A80-455D-B6B5-2B2736293CF2}" srcId="{5F712884-449D-4DB5-9953-28B7C76B95EA}" destId="{3C06DC45-D510-48CC-B9DC-C19564791119}" srcOrd="0" destOrd="0" parTransId="{65F5C7C6-EB25-442A-AB0B-B47F97609474}" sibTransId="{D1AB7263-DC38-4830-9C45-C1403EA8E20B}"/>
    <dgm:cxn modelId="{461E3B8D-CDD4-4E38-A9CC-325E95F35F5C}" type="presOf" srcId="{72DB7378-4256-4528-8672-DEEF82828E57}" destId="{893E387F-15C0-4F86-BCD4-13F52E420B46}" srcOrd="0" destOrd="0" presId="urn:microsoft.com/office/officeart/2005/8/layout/process3"/>
    <dgm:cxn modelId="{200992F4-27B4-4AEA-A1DA-EDC37534C260}" srcId="{5F712884-449D-4DB5-9953-28B7C76B95EA}" destId="{EB00EDBF-E095-4D34-8D6D-09AEED2F0AD0}" srcOrd="1" destOrd="0" parTransId="{19DC31A0-3854-48E0-8F6D-D77F266EAE6D}" sibTransId="{FF5CAAA6-3391-470E-91C6-4D4EBA08EA05}"/>
    <dgm:cxn modelId="{7A63044C-EE1D-4724-9059-4496B4425527}" type="presOf" srcId="{F5961DD5-682B-4D21-A827-30C64679BB5F}" destId="{4858D85A-2D02-42C7-A50A-A4E78D4F073F}" srcOrd="0" destOrd="0" presId="urn:microsoft.com/office/officeart/2005/8/layout/process3"/>
    <dgm:cxn modelId="{BB6865B8-A688-4FC4-AFAA-E66324174F02}" type="presOf" srcId="{5F712884-449D-4DB5-9953-28B7C76B95EA}" destId="{E252839F-D941-4E3B-BA68-AC653DAEAE4C}" srcOrd="1" destOrd="0" presId="urn:microsoft.com/office/officeart/2005/8/layout/process3"/>
    <dgm:cxn modelId="{73708078-FDBA-43F4-96AB-FB14C4C2602F}" srcId="{CADE50C9-6A62-45AC-AF42-A90DC46A3209}" destId="{F5961DD5-682B-4D21-A827-30C64679BB5F}" srcOrd="3" destOrd="0" parTransId="{75D73089-01C8-4BC0-90ED-CA9D1B8E3ADF}" sibTransId="{CA7ED3B0-10D1-4E2F-8BA0-8D58C22A94D0}"/>
    <dgm:cxn modelId="{37CFE086-8264-4424-B1D0-18A97A56AF66}" type="presOf" srcId="{4DFC88DE-E0F0-4976-9B83-58EADA7CE300}" destId="{14AD0DAF-92D3-400A-A4E0-170D0AF84100}" srcOrd="0" destOrd="0" presId="urn:microsoft.com/office/officeart/2005/8/layout/process3"/>
    <dgm:cxn modelId="{A5C9FCE5-8766-426B-B5BE-B83931DD52CA}" type="presOf" srcId="{D7467A3A-2B78-4CDD-91C9-D96452997227}" destId="{E38B4FCE-9678-4085-AB99-40595BD6EB1C}" srcOrd="1" destOrd="0" presId="urn:microsoft.com/office/officeart/2005/8/layout/process3"/>
    <dgm:cxn modelId="{3F4BEE9E-8D26-4AD2-ADA0-D76B4E28C08E}" type="presOf" srcId="{981C2CD8-7E8A-4682-8B5A-A510268B34AC}" destId="{C084451C-3DBC-48CF-A871-B521FE90830A}" srcOrd="0" destOrd="0" presId="urn:microsoft.com/office/officeart/2005/8/layout/process3"/>
    <dgm:cxn modelId="{47BAA679-3D6E-4A1A-91AA-9E404EE6A4CB}" type="presOf" srcId="{F5961DD5-682B-4D21-A827-30C64679BB5F}" destId="{D685B160-AC57-41A0-95FE-636A4391B913}" srcOrd="1" destOrd="0" presId="urn:microsoft.com/office/officeart/2005/8/layout/process3"/>
    <dgm:cxn modelId="{AF250757-46ED-49A3-A2B4-276D1B47F666}" type="presOf" srcId="{CADE50C9-6A62-45AC-AF42-A90DC46A3209}" destId="{FDB6D5C0-0ED5-4B9D-9E48-126ED2C433C3}" srcOrd="0" destOrd="0" presId="urn:microsoft.com/office/officeart/2005/8/layout/process3"/>
    <dgm:cxn modelId="{762AB07F-C728-41D8-9B57-DB011D1EC3F0}" type="presOf" srcId="{DF9FD532-8B13-446E-B6A3-59BDF574BCA8}" destId="{1526152F-906E-4121-A143-DD130A011105}" srcOrd="0" destOrd="0" presId="urn:microsoft.com/office/officeart/2005/8/layout/process3"/>
    <dgm:cxn modelId="{2B1E6CD2-9E99-4BF4-91F4-6569897959CC}" type="presParOf" srcId="{FDB6D5C0-0ED5-4B9D-9E48-126ED2C433C3}" destId="{CFDB6B04-AAD5-42A2-8A40-C0EC4077F01E}" srcOrd="0" destOrd="0" presId="urn:microsoft.com/office/officeart/2005/8/layout/process3"/>
    <dgm:cxn modelId="{1E36B744-698A-4110-8366-45A5C14FAB2F}" type="presParOf" srcId="{CFDB6B04-AAD5-42A2-8A40-C0EC4077F01E}" destId="{EF3A946E-96B3-4628-91EB-8B0A2A37DDB1}" srcOrd="0" destOrd="0" presId="urn:microsoft.com/office/officeart/2005/8/layout/process3"/>
    <dgm:cxn modelId="{A8E72DFA-2E76-423D-B051-4B4AE1F43988}" type="presParOf" srcId="{CFDB6B04-AAD5-42A2-8A40-C0EC4077F01E}" destId="{E252839F-D941-4E3B-BA68-AC653DAEAE4C}" srcOrd="1" destOrd="0" presId="urn:microsoft.com/office/officeart/2005/8/layout/process3"/>
    <dgm:cxn modelId="{C743754D-872F-4CB7-98AB-907F3F8DF9A9}" type="presParOf" srcId="{CFDB6B04-AAD5-42A2-8A40-C0EC4077F01E}" destId="{9AFA4903-C1AC-4872-B8FC-33B461DA35FC}" srcOrd="2" destOrd="0" presId="urn:microsoft.com/office/officeart/2005/8/layout/process3"/>
    <dgm:cxn modelId="{3ACFCAB8-326A-415A-9D3E-264698501C9F}" type="presParOf" srcId="{FDB6D5C0-0ED5-4B9D-9E48-126ED2C433C3}" destId="{B4B2D37A-6F50-4E0F-B305-9EB4D512D773}" srcOrd="1" destOrd="0" presId="urn:microsoft.com/office/officeart/2005/8/layout/process3"/>
    <dgm:cxn modelId="{4CA85728-BF05-4EA0-AC81-26EEF58DACD1}" type="presParOf" srcId="{B4B2D37A-6F50-4E0F-B305-9EB4D512D773}" destId="{ADE18D45-E3E4-4C40-8D6C-3AC62ACE8299}" srcOrd="0" destOrd="0" presId="urn:microsoft.com/office/officeart/2005/8/layout/process3"/>
    <dgm:cxn modelId="{B7963F07-84FF-4AB4-85F0-AEA6E7572C23}" type="presParOf" srcId="{FDB6D5C0-0ED5-4B9D-9E48-126ED2C433C3}" destId="{4D30E82E-B1D1-4836-AA5D-2AD3F6A52082}" srcOrd="2" destOrd="0" presId="urn:microsoft.com/office/officeart/2005/8/layout/process3"/>
    <dgm:cxn modelId="{8AD50803-D73D-48EA-A1D7-A97D4337B166}" type="presParOf" srcId="{4D30E82E-B1D1-4836-AA5D-2AD3F6A52082}" destId="{C084451C-3DBC-48CF-A871-B521FE90830A}" srcOrd="0" destOrd="0" presId="urn:microsoft.com/office/officeart/2005/8/layout/process3"/>
    <dgm:cxn modelId="{AEA58724-A211-4DEF-A1A2-6D535F31212A}" type="presParOf" srcId="{4D30E82E-B1D1-4836-AA5D-2AD3F6A52082}" destId="{B29D4F23-83F6-4C7C-9B29-72BF90EFE2CC}" srcOrd="1" destOrd="0" presId="urn:microsoft.com/office/officeart/2005/8/layout/process3"/>
    <dgm:cxn modelId="{A4F0F5F4-B969-4CF0-ABDB-3EB68E784446}" type="presParOf" srcId="{4D30E82E-B1D1-4836-AA5D-2AD3F6A52082}" destId="{032BAEB6-0FB1-4780-AF60-2EFB8C965C77}" srcOrd="2" destOrd="0" presId="urn:microsoft.com/office/officeart/2005/8/layout/process3"/>
    <dgm:cxn modelId="{6D9E19E4-6D00-48A3-A816-3A0A4C255CFD}" type="presParOf" srcId="{FDB6D5C0-0ED5-4B9D-9E48-126ED2C433C3}" destId="{84DC82A2-8D59-472B-BE22-46F053C16CD5}" srcOrd="3" destOrd="0" presId="urn:microsoft.com/office/officeart/2005/8/layout/process3"/>
    <dgm:cxn modelId="{75C033CD-1209-4B0E-A244-CCC6C5DA69E7}" type="presParOf" srcId="{84DC82A2-8D59-472B-BE22-46F053C16CD5}" destId="{E38B4FCE-9678-4085-AB99-40595BD6EB1C}" srcOrd="0" destOrd="0" presId="urn:microsoft.com/office/officeart/2005/8/layout/process3"/>
    <dgm:cxn modelId="{49EDC91B-50FF-4365-926C-F2278594A3F7}" type="presParOf" srcId="{FDB6D5C0-0ED5-4B9D-9E48-126ED2C433C3}" destId="{A7DAE057-DF90-4B1D-8997-39328454C8BF}" srcOrd="4" destOrd="0" presId="urn:microsoft.com/office/officeart/2005/8/layout/process3"/>
    <dgm:cxn modelId="{8DCC3BCF-5F21-459E-BFF8-E61E04BC6115}" type="presParOf" srcId="{A7DAE057-DF90-4B1D-8997-39328454C8BF}" destId="{D297B747-A2CF-41E4-A59D-391BC474F135}" srcOrd="0" destOrd="0" presId="urn:microsoft.com/office/officeart/2005/8/layout/process3"/>
    <dgm:cxn modelId="{45F2F7F4-A821-41D8-97FE-1BCC41637512}" type="presParOf" srcId="{A7DAE057-DF90-4B1D-8997-39328454C8BF}" destId="{ABF185BD-956E-4777-8763-980278E426BB}" srcOrd="1" destOrd="0" presId="urn:microsoft.com/office/officeart/2005/8/layout/process3"/>
    <dgm:cxn modelId="{9E83D103-F9A6-4857-9AB9-FDE9BD76651D}" type="presParOf" srcId="{A7DAE057-DF90-4B1D-8997-39328454C8BF}" destId="{1526152F-906E-4121-A143-DD130A011105}" srcOrd="2" destOrd="0" presId="urn:microsoft.com/office/officeart/2005/8/layout/process3"/>
    <dgm:cxn modelId="{C50C89FF-10B7-474B-BADA-AE4B0B2B514D}" type="presParOf" srcId="{FDB6D5C0-0ED5-4B9D-9E48-126ED2C433C3}" destId="{14AD0DAF-92D3-400A-A4E0-170D0AF84100}" srcOrd="5" destOrd="0" presId="urn:microsoft.com/office/officeart/2005/8/layout/process3"/>
    <dgm:cxn modelId="{54D0F3B8-77BF-44DC-AE21-DFB3C93FE638}" type="presParOf" srcId="{14AD0DAF-92D3-400A-A4E0-170D0AF84100}" destId="{7E8F3DD0-4BD8-4C40-B882-1E8B5E423D90}" srcOrd="0" destOrd="0" presId="urn:microsoft.com/office/officeart/2005/8/layout/process3"/>
    <dgm:cxn modelId="{10ADB078-339C-42F4-B8CA-BDC61A653524}" type="presParOf" srcId="{FDB6D5C0-0ED5-4B9D-9E48-126ED2C433C3}" destId="{680AC8C3-1F16-413E-9EEB-B70CDD39FAED}" srcOrd="6" destOrd="0" presId="urn:microsoft.com/office/officeart/2005/8/layout/process3"/>
    <dgm:cxn modelId="{2D04AC6E-42B8-4A44-93E8-A5CE9BC4015F}" type="presParOf" srcId="{680AC8C3-1F16-413E-9EEB-B70CDD39FAED}" destId="{4858D85A-2D02-42C7-A50A-A4E78D4F073F}" srcOrd="0" destOrd="0" presId="urn:microsoft.com/office/officeart/2005/8/layout/process3"/>
    <dgm:cxn modelId="{79892CE0-795A-43FE-8EA3-4125BC575FCA}" type="presParOf" srcId="{680AC8C3-1F16-413E-9EEB-B70CDD39FAED}" destId="{D685B160-AC57-41A0-95FE-636A4391B913}" srcOrd="1" destOrd="0" presId="urn:microsoft.com/office/officeart/2005/8/layout/process3"/>
    <dgm:cxn modelId="{731CA2C0-3CE3-4192-9DF8-D7B7B3113BC5}" type="presParOf" srcId="{680AC8C3-1F16-413E-9EEB-B70CDD39FAED}" destId="{893E387F-15C0-4F86-BCD4-13F52E420B46}"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2839F-D941-4E3B-BA68-AC653DAEAE4C}">
      <dsp:nvSpPr>
        <dsp:cNvPr id="0" name=""/>
        <dsp:cNvSpPr/>
      </dsp:nvSpPr>
      <dsp:spPr>
        <a:xfrm>
          <a:off x="2861" y="32075"/>
          <a:ext cx="1661133" cy="6912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a:t>Step 1</a:t>
          </a:r>
        </a:p>
      </dsp:txBody>
      <dsp:txXfrm>
        <a:off x="2861" y="32075"/>
        <a:ext cx="1661133" cy="460800"/>
      </dsp:txXfrm>
    </dsp:sp>
    <dsp:sp modelId="{9AFA4903-C1AC-4872-B8FC-33B461DA35FC}">
      <dsp:nvSpPr>
        <dsp:cNvPr id="0" name=""/>
        <dsp:cNvSpPr/>
      </dsp:nvSpPr>
      <dsp:spPr>
        <a:xfrm>
          <a:off x="297046" y="480526"/>
          <a:ext cx="1753227" cy="3945098"/>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Critical value appears in either </a:t>
          </a:r>
          <a:r>
            <a:rPr lang="en-US" sz="1600" kern="1200" dirty="0" err="1" smtClean="0"/>
            <a:t>Remisol</a:t>
          </a:r>
          <a:r>
            <a:rPr lang="en-US" sz="1600" kern="1200" dirty="0" smtClean="0"/>
            <a:t> or Beaker </a:t>
          </a:r>
          <a:endParaRPr lang="en-US" sz="1600" kern="1200" dirty="0"/>
        </a:p>
        <a:p>
          <a:pPr marL="171450" lvl="1" indent="-171450" algn="l" defTabSz="711200">
            <a:lnSpc>
              <a:spcPct val="90000"/>
            </a:lnSpc>
            <a:spcBef>
              <a:spcPct val="0"/>
            </a:spcBef>
            <a:spcAft>
              <a:spcPct val="15000"/>
            </a:spcAft>
            <a:buChar char="••"/>
          </a:pPr>
          <a:r>
            <a:rPr lang="en-US" sz="1600" kern="1200" smtClean="0"/>
            <a:t>Identify ordering location and call using any of the provided phone lists or phone number information in Beaker</a:t>
          </a:r>
          <a:endParaRPr lang="en-US" sz="1600" kern="1200" dirty="0"/>
        </a:p>
      </dsp:txBody>
      <dsp:txXfrm>
        <a:off x="348396" y="531876"/>
        <a:ext cx="1650527" cy="3842398"/>
      </dsp:txXfrm>
    </dsp:sp>
    <dsp:sp modelId="{B4B2D37A-6F50-4E0F-B305-9EB4D512D773}">
      <dsp:nvSpPr>
        <dsp:cNvPr id="0" name=""/>
        <dsp:cNvSpPr/>
      </dsp:nvSpPr>
      <dsp:spPr>
        <a:xfrm rot="7820">
          <a:off x="1927328" y="58811"/>
          <a:ext cx="558268" cy="413574"/>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927328" y="141385"/>
        <a:ext cx="434196" cy="248144"/>
      </dsp:txXfrm>
    </dsp:sp>
    <dsp:sp modelId="{B29D4F23-83F6-4C7C-9B29-72BF90EFE2CC}">
      <dsp:nvSpPr>
        <dsp:cNvPr id="0" name=""/>
        <dsp:cNvSpPr/>
      </dsp:nvSpPr>
      <dsp:spPr>
        <a:xfrm>
          <a:off x="2717329" y="38250"/>
          <a:ext cx="1661133" cy="6912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a:t>Step 2</a:t>
          </a:r>
        </a:p>
      </dsp:txBody>
      <dsp:txXfrm>
        <a:off x="2717329" y="38250"/>
        <a:ext cx="1661133" cy="460800"/>
      </dsp:txXfrm>
    </dsp:sp>
    <dsp:sp modelId="{032BAEB6-0FB1-4780-AF60-2EFB8C965C77}">
      <dsp:nvSpPr>
        <dsp:cNvPr id="0" name=""/>
        <dsp:cNvSpPr/>
      </dsp:nvSpPr>
      <dsp:spPr>
        <a:xfrm>
          <a:off x="3057561" y="499050"/>
          <a:ext cx="1661133" cy="392040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Verify the person you are speaking with about the value is either a physician or nurse responsible for the patient and provide them with patient name, medical record number, and critical value</a:t>
          </a:r>
          <a:endParaRPr lang="en-US" sz="1500" kern="1200" dirty="0"/>
        </a:p>
      </dsp:txBody>
      <dsp:txXfrm>
        <a:off x="3106214" y="547703"/>
        <a:ext cx="1563827" cy="3823094"/>
      </dsp:txXfrm>
    </dsp:sp>
    <dsp:sp modelId="{84DC82A2-8D59-472B-BE22-46F053C16CD5}">
      <dsp:nvSpPr>
        <dsp:cNvPr id="0" name=""/>
        <dsp:cNvSpPr/>
      </dsp:nvSpPr>
      <dsp:spPr>
        <a:xfrm>
          <a:off x="4630285" y="61862"/>
          <a:ext cx="533862" cy="413574"/>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630285" y="144577"/>
        <a:ext cx="409790" cy="248144"/>
      </dsp:txXfrm>
    </dsp:sp>
    <dsp:sp modelId="{ABF185BD-956E-4777-8763-980278E426BB}">
      <dsp:nvSpPr>
        <dsp:cNvPr id="0" name=""/>
        <dsp:cNvSpPr/>
      </dsp:nvSpPr>
      <dsp:spPr>
        <a:xfrm>
          <a:off x="5385750" y="38250"/>
          <a:ext cx="1661133" cy="6912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a:t>Step 3</a:t>
          </a:r>
        </a:p>
      </dsp:txBody>
      <dsp:txXfrm>
        <a:off x="5385750" y="38250"/>
        <a:ext cx="1661133" cy="460800"/>
      </dsp:txXfrm>
    </dsp:sp>
    <dsp:sp modelId="{1526152F-906E-4121-A143-DD130A011105}">
      <dsp:nvSpPr>
        <dsp:cNvPr id="0" name=""/>
        <dsp:cNvSpPr/>
      </dsp:nvSpPr>
      <dsp:spPr>
        <a:xfrm>
          <a:off x="5725983" y="499050"/>
          <a:ext cx="1661133" cy="392040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Make sure the person taking the value reads the value back to you along with the provided patient information and verify the information by saying “correct” or correcting information that was wrong and having them read it back again</a:t>
          </a:r>
          <a:endParaRPr lang="en-US" sz="1400" kern="1200" dirty="0"/>
        </a:p>
      </dsp:txBody>
      <dsp:txXfrm>
        <a:off x="5774636" y="547703"/>
        <a:ext cx="1563827" cy="3823094"/>
      </dsp:txXfrm>
    </dsp:sp>
    <dsp:sp modelId="{14AD0DAF-92D3-400A-A4E0-170D0AF84100}">
      <dsp:nvSpPr>
        <dsp:cNvPr id="0" name=""/>
        <dsp:cNvSpPr/>
      </dsp:nvSpPr>
      <dsp:spPr>
        <a:xfrm>
          <a:off x="7298706" y="61862"/>
          <a:ext cx="533862" cy="413574"/>
        </a:xfrm>
        <a:prstGeom prst="righ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7298706" y="144577"/>
        <a:ext cx="409790" cy="248144"/>
      </dsp:txXfrm>
    </dsp:sp>
    <dsp:sp modelId="{D685B160-AC57-41A0-95FE-636A4391B913}">
      <dsp:nvSpPr>
        <dsp:cNvPr id="0" name=""/>
        <dsp:cNvSpPr/>
      </dsp:nvSpPr>
      <dsp:spPr>
        <a:xfrm>
          <a:off x="8054172" y="38250"/>
          <a:ext cx="1661133" cy="691200"/>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60960" numCol="1" spcCol="1270" anchor="t" anchorCtr="0">
          <a:noAutofit/>
        </a:bodyPr>
        <a:lstStyle/>
        <a:p>
          <a:pPr lvl="0" algn="l" defTabSz="711200">
            <a:lnSpc>
              <a:spcPct val="90000"/>
            </a:lnSpc>
            <a:spcBef>
              <a:spcPct val="0"/>
            </a:spcBef>
            <a:spcAft>
              <a:spcPct val="35000"/>
            </a:spcAft>
          </a:pPr>
          <a:r>
            <a:rPr lang="en-US" sz="1600" kern="1200" dirty="0"/>
            <a:t>Step 4</a:t>
          </a:r>
        </a:p>
      </dsp:txBody>
      <dsp:txXfrm>
        <a:off x="8054172" y="38250"/>
        <a:ext cx="1661133" cy="460800"/>
      </dsp:txXfrm>
    </dsp:sp>
    <dsp:sp modelId="{893E387F-15C0-4F86-BCD4-13F52E420B46}">
      <dsp:nvSpPr>
        <dsp:cNvPr id="0" name=""/>
        <dsp:cNvSpPr/>
      </dsp:nvSpPr>
      <dsp:spPr>
        <a:xfrm>
          <a:off x="8394404" y="499050"/>
          <a:ext cx="1661133" cy="3920400"/>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Document this call in either </a:t>
          </a:r>
          <a:r>
            <a:rPr lang="en-US" sz="1600" kern="1200" dirty="0" err="1" smtClean="0"/>
            <a:t>Remisol</a:t>
          </a:r>
          <a:r>
            <a:rPr lang="en-US" sz="1600" kern="1200" dirty="0" smtClean="0"/>
            <a:t> or Beaker using the preset “Called to read back” smart phrases including the person spoken to, time, date, and your initials</a:t>
          </a:r>
          <a:endParaRPr lang="en-US" sz="1600" kern="1200" dirty="0"/>
        </a:p>
      </dsp:txBody>
      <dsp:txXfrm>
        <a:off x="8443057" y="547703"/>
        <a:ext cx="1563827" cy="38230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4/6/2020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4/6/2020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 all of the steps used in completing</a:t>
            </a:r>
            <a:r>
              <a:rPr lang="en-US" baseline="0" dirty="0"/>
              <a:t> your experiment.</a:t>
            </a:r>
          </a:p>
          <a:p>
            <a:r>
              <a:rPr lang="en-US" baseline="0" dirty="0"/>
              <a:t>Remember to number your steps.</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5</a:t>
            </a:fld>
            <a:endParaRPr lang="en-US"/>
          </a:p>
        </p:txBody>
      </p:sp>
    </p:spTree>
    <p:extLst>
      <p:ext uri="{BB962C8B-B14F-4D97-AF65-F5344CB8AC3E}">
        <p14:creationId xmlns:p14="http://schemas.microsoft.com/office/powerpoint/2010/main" val="3337751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Summarize your research in</a:t>
            </a:r>
            <a:r>
              <a:rPr lang="en-US" baseline="0" dirty="0"/>
              <a:t> three to five points.</a:t>
            </a:r>
            <a:endParaRPr lang="en-US" dirty="0"/>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6</a:t>
            </a:fld>
            <a:endParaRPr lang="en-US"/>
          </a:p>
        </p:txBody>
      </p:sp>
    </p:spTree>
    <p:extLst>
      <p:ext uri="{BB962C8B-B14F-4D97-AF65-F5344CB8AC3E}">
        <p14:creationId xmlns:p14="http://schemas.microsoft.com/office/powerpoint/2010/main" val="3855036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09600" y="4740333"/>
            <a:ext cx="10972800" cy="1263534"/>
          </a:xfrm>
        </p:spPr>
        <p:txBody>
          <a:bodyPr anchor="ctr">
            <a:normAutofit/>
          </a:bodyPr>
          <a:lstStyle>
            <a:lvl1pPr algn="l">
              <a:defRPr sz="5800"/>
            </a:lvl1pPr>
          </a:lstStyle>
          <a:p>
            <a:r>
              <a:rPr lang="en-US" smtClean="0"/>
              <a:t>Click to edit Master title style</a:t>
            </a:r>
            <a:endParaRPr dirty="0"/>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dirty="0"/>
          </a:p>
        </p:txBody>
      </p:sp>
      <p:pic>
        <p:nvPicPr>
          <p:cNvPr id="9" name="Picture 8" descr="Closeup of test tub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4/6/2020</a:t>
            </a:fld>
            <a:endParaRPr/>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900" y="685800"/>
            <a:ext cx="2324100" cy="5486399"/>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685800"/>
            <a:ext cx="8105775" cy="54863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4/6/2020</a:t>
            </a:fld>
            <a:endParaRPr/>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3"/>
          <p:cNvSpPr>
            <a:spLocks noGrp="1"/>
          </p:cNvSpPr>
          <p:nvPr>
            <p:ph type="sldNum" sz="quarter" idx="12"/>
          </p:nvPr>
        </p:nvSpPr>
        <p:spPr/>
        <p:txBody>
          <a:bodyPr/>
          <a:lstStyle/>
          <a:p>
            <a:fld id="{5F4C9F40-B079-4B71-A627-7266DFEA7F03}" type="slidenum">
              <a:rPr/>
              <a:t>‹#›</a:t>
            </a:fld>
            <a:endParaRPr/>
          </a:p>
        </p:txBody>
      </p:sp>
      <p:sp>
        <p:nvSpPr>
          <p:cNvPr id="5" name="Footer Placeholder 4"/>
          <p:cNvSpPr>
            <a:spLocks noGrp="1"/>
          </p:cNvSpPr>
          <p:nvPr>
            <p:ph type="ftr" sz="quarter" idx="11"/>
          </p:nvPr>
        </p:nvSpPr>
        <p:spPr/>
        <p:txBody>
          <a:bodyPr/>
          <a:lstStyle/>
          <a:p>
            <a:endParaRPr/>
          </a:p>
        </p:txBody>
      </p:sp>
      <p:sp>
        <p:nvSpPr>
          <p:cNvPr id="4" name="Date Placeholder 5"/>
          <p:cNvSpPr>
            <a:spLocks noGrp="1"/>
          </p:cNvSpPr>
          <p:nvPr>
            <p:ph type="dt" sz="half" idx="10"/>
          </p:nvPr>
        </p:nvSpPr>
        <p:spPr/>
        <p:txBody>
          <a:bodyPr/>
          <a:lstStyle/>
          <a:p>
            <a:fld id="{0402902D-A5F5-4D7D-AAA7-32469BA0BC4D}" type="datetimeFigureOut">
              <a:rPr lang="en-US"/>
              <a:t>4/6/2020</a:t>
            </a:fld>
            <a:endParaRPr/>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rPr lang="en-US" smtClean="0"/>
              <a:t>Click to edit Master title style</a:t>
            </a:r>
            <a:endParaRPr/>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03250" y="5864054"/>
            <a:ext cx="10972800" cy="450042"/>
          </a:xfrm>
        </p:spPr>
        <p:txBody>
          <a:bodyPr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6800"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373091"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4"/>
          <p:cNvSpPr>
            <a:spLocks noGrp="1"/>
          </p:cNvSpPr>
          <p:nvPr>
            <p:ph type="sldNum" sz="quarter" idx="12"/>
          </p:nvPr>
        </p:nvSpPr>
        <p:spPr/>
        <p:txBody>
          <a:bodyPr/>
          <a:lstStyle/>
          <a:p>
            <a:fld id="{5F4C9F40-B079-4B71-A627-7266DFEA7F03}" type="slidenum">
              <a:rPr/>
              <a:t>‹#›</a:t>
            </a:fld>
            <a:endParaRPr/>
          </a:p>
        </p:txBody>
      </p:sp>
      <p:sp>
        <p:nvSpPr>
          <p:cNvPr id="6" name="Footer Placeholder 5"/>
          <p:cNvSpPr>
            <a:spLocks noGrp="1"/>
          </p:cNvSpPr>
          <p:nvPr>
            <p:ph type="ftr" sz="quarter" idx="11"/>
          </p:nvPr>
        </p:nvSpPr>
        <p:spPr/>
        <p:txBody>
          <a:bodyPr/>
          <a:lstStyle/>
          <a:p>
            <a:endParaRPr/>
          </a:p>
        </p:txBody>
      </p:sp>
      <p:sp>
        <p:nvSpPr>
          <p:cNvPr id="5" name="Date Placeholder 6"/>
          <p:cNvSpPr>
            <a:spLocks noGrp="1"/>
          </p:cNvSpPr>
          <p:nvPr>
            <p:ph type="dt" sz="half" idx="10"/>
          </p:nvPr>
        </p:nvSpPr>
        <p:spPr/>
        <p:txBody>
          <a:bodyPr/>
          <a:lstStyle/>
          <a:p>
            <a:fld id="{0402902D-A5F5-4D7D-AAA7-32469BA0BC4D}" type="datetimeFigureOut">
              <a:rPr lang="en-US"/>
              <a:t>4/6/2020</a:t>
            </a:fld>
            <a:endParaRPr/>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6"/>
          <p:cNvSpPr>
            <a:spLocks noGrp="1"/>
          </p:cNvSpPr>
          <p:nvPr>
            <p:ph type="sldNum" sz="quarter" idx="12"/>
          </p:nvPr>
        </p:nvSpPr>
        <p:spPr/>
        <p:txBody>
          <a:bodyPr/>
          <a:lstStyle/>
          <a:p>
            <a:fld id="{5F4C9F40-B079-4B71-A627-7266DFEA7F03}" type="slidenum">
              <a:rPr/>
              <a:t>‹#›</a:t>
            </a:fld>
            <a:endParaRPr/>
          </a:p>
        </p:txBody>
      </p:sp>
      <p:sp>
        <p:nvSpPr>
          <p:cNvPr id="8" name="Footer Placeholder 7"/>
          <p:cNvSpPr>
            <a:spLocks noGrp="1"/>
          </p:cNvSpPr>
          <p:nvPr>
            <p:ph type="ftr" sz="quarter" idx="11"/>
          </p:nvPr>
        </p:nvSpPr>
        <p:spPr/>
        <p:txBody>
          <a:bodyPr/>
          <a:lstStyle/>
          <a:p>
            <a:endParaRPr/>
          </a:p>
        </p:txBody>
      </p:sp>
      <p:sp>
        <p:nvSpPr>
          <p:cNvPr id="7" name="Date Placeholder 8"/>
          <p:cNvSpPr>
            <a:spLocks noGrp="1"/>
          </p:cNvSpPr>
          <p:nvPr>
            <p:ph type="dt" sz="half" idx="10"/>
          </p:nvPr>
        </p:nvSpPr>
        <p:spPr/>
        <p:txBody>
          <a:bodyPr/>
          <a:lstStyle/>
          <a:p>
            <a:fld id="{0402902D-A5F5-4D7D-AAA7-32469BA0BC4D}" type="datetimeFigureOut">
              <a:rPr lang="en-US"/>
              <a:t>4/6/2020</a:t>
            </a:fld>
            <a:endParaRPr/>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2"/>
          <p:cNvSpPr>
            <a:spLocks noGrp="1"/>
          </p:cNvSpPr>
          <p:nvPr>
            <p:ph type="sldNum" sz="quarter" idx="12"/>
          </p:nvPr>
        </p:nvSpPr>
        <p:spPr/>
        <p:txBody>
          <a:bodyPr/>
          <a:lstStyle/>
          <a:p>
            <a:fld id="{5F4C9F40-B079-4B71-A627-7266DFEA7F03}" type="slidenum">
              <a:rPr/>
              <a:t>‹#›</a:t>
            </a:fld>
            <a:endParaRPr/>
          </a:p>
        </p:txBody>
      </p:sp>
      <p:sp>
        <p:nvSpPr>
          <p:cNvPr id="4" name="Footer Placeholder 3"/>
          <p:cNvSpPr>
            <a:spLocks noGrp="1"/>
          </p:cNvSpPr>
          <p:nvPr>
            <p:ph type="ftr" sz="quarter" idx="11"/>
          </p:nvPr>
        </p:nvSpPr>
        <p:spPr/>
        <p:txBody>
          <a:bodyPr/>
          <a:lstStyle/>
          <a:p>
            <a:endParaRPr/>
          </a:p>
        </p:txBody>
      </p:sp>
      <p:sp>
        <p:nvSpPr>
          <p:cNvPr id="3" name="Date Placeholder 5"/>
          <p:cNvSpPr>
            <a:spLocks noGrp="1"/>
          </p:cNvSpPr>
          <p:nvPr>
            <p:ph type="dt" sz="half" idx="10"/>
          </p:nvPr>
        </p:nvSpPr>
        <p:spPr/>
        <p:txBody>
          <a:bodyPr/>
          <a:lstStyle/>
          <a:p>
            <a:fld id="{0402902D-A5F5-4D7D-AAA7-32469BA0BC4D}" type="datetimeFigureOut">
              <a:rPr lang="en-US"/>
              <a:t>4/6/2020</a:t>
            </a:fld>
            <a:endParaRPr/>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5F4C9F40-B079-4B71-A627-7266DFEA7F03}" type="slidenum">
              <a:rPr/>
              <a:t>‹#›</a:t>
            </a:fld>
            <a:endParaRPr dirty="0"/>
          </a:p>
        </p:txBody>
      </p:sp>
      <p:sp>
        <p:nvSpPr>
          <p:cNvPr id="3" name="Footer Placeholder 2"/>
          <p:cNvSpPr>
            <a:spLocks noGrp="1"/>
          </p:cNvSpPr>
          <p:nvPr>
            <p:ph type="ftr" sz="quarter" idx="11"/>
          </p:nvPr>
        </p:nvSpPr>
        <p:spPr/>
        <p:txBody>
          <a:bodyPr/>
          <a:lstStyle/>
          <a:p>
            <a:endParaRPr dirty="0"/>
          </a:p>
        </p:txBody>
      </p:sp>
      <p:sp>
        <p:nvSpPr>
          <p:cNvPr id="2" name="Date Placeholder 3"/>
          <p:cNvSpPr>
            <a:spLocks noGrp="1"/>
          </p:cNvSpPr>
          <p:nvPr>
            <p:ph type="dt" sz="half" idx="10"/>
          </p:nvPr>
        </p:nvSpPr>
        <p:spPr/>
        <p:txBody>
          <a:bodyPr/>
          <a:lstStyle/>
          <a:p>
            <a:fld id="{0402902D-A5F5-4D7D-AAA7-32469BA0BC4D}" type="datetimeFigureOut">
              <a:rPr lang="en-US"/>
              <a:t>4/6/2020</a:t>
            </a:fld>
            <a:endParaRPr dirty="0"/>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rPr lang="en-US" smtClean="0"/>
              <a:t>Click to edit Master title style</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rPr lang="en-US" smtClean="0"/>
              <a:t>Click to edit Master title style</a:t>
            </a:r>
            <a:endParaRPr dirty="0"/>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n-US" smtClean="0"/>
              <a:t>Click to edit Master title style</a:t>
            </a:r>
            <a:endParaRPr dirty="0"/>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Slide Number Placeholder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a:t>
            </a:fld>
            <a:endParaRPr/>
          </a:p>
        </p:txBody>
      </p:sp>
      <p:sp>
        <p:nvSpPr>
          <p:cNvPr id="5" name="Footer Placeholder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dirty="0"/>
          </a:p>
        </p:txBody>
      </p:sp>
      <p:sp>
        <p:nvSpPr>
          <p:cNvPr id="4" name="Date Placeholder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0402902D-A5F5-4D7D-AAA7-32469BA0BC4D}" type="datetimeFigureOut">
              <a:rPr lang="en-US"/>
              <a:pPr/>
              <a:t>4/6/2020</a:t>
            </a:fld>
            <a:endParaRPr dirty="0"/>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Critical and </a:t>
            </a:r>
            <a:r>
              <a:rPr lang="en-US" smtClean="0"/>
              <a:t>Corrected Values 101</a:t>
            </a:r>
            <a:endParaRPr lang="en-US" dirty="0"/>
          </a:p>
        </p:txBody>
      </p:sp>
      <p:sp>
        <p:nvSpPr>
          <p:cNvPr id="3" name="Subtitle 2"/>
          <p:cNvSpPr>
            <a:spLocks noGrp="1"/>
          </p:cNvSpPr>
          <p:nvPr>
            <p:ph type="subTitle" idx="1"/>
          </p:nvPr>
        </p:nvSpPr>
        <p:spPr/>
        <p:txBody>
          <a:bodyPr/>
          <a:lstStyle/>
          <a:p>
            <a:r>
              <a:rPr lang="en-US" dirty="0" smtClean="0">
                <a:solidFill>
                  <a:schemeClr val="tx1">
                    <a:lumMod val="95000"/>
                  </a:schemeClr>
                </a:solidFill>
              </a:rPr>
              <a:t>Prepared by: Emily Dockery </a:t>
            </a:r>
            <a:r>
              <a:rPr lang="en-US" dirty="0">
                <a:solidFill>
                  <a:schemeClr val="tx1">
                    <a:lumMod val="95000"/>
                  </a:schemeClr>
                </a:solidFill>
              </a:rPr>
              <a:t>| </a:t>
            </a:r>
            <a:r>
              <a:rPr lang="en-US" dirty="0" smtClean="0">
                <a:solidFill>
                  <a:schemeClr val="tx1">
                    <a:lumMod val="95000"/>
                  </a:schemeClr>
                </a:solidFill>
              </a:rPr>
              <a:t>Wake Forest Baptist Health – Winston Campus - Chemistry</a:t>
            </a:r>
            <a:endParaRPr lang="en-US" dirty="0">
              <a:solidFill>
                <a:schemeClr val="tx1">
                  <a:lumMod val="95000"/>
                </a:schemeClr>
              </a:solidFill>
            </a:endParaRPr>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Value Documentation in Beaker</a:t>
            </a:r>
            <a:endParaRPr lang="en-US" dirty="0"/>
          </a:p>
        </p:txBody>
      </p:sp>
      <p:sp>
        <p:nvSpPr>
          <p:cNvPr id="3" name="Content Placeholder 2"/>
          <p:cNvSpPr>
            <a:spLocks noGrp="1"/>
          </p:cNvSpPr>
          <p:nvPr>
            <p:ph idx="1"/>
          </p:nvPr>
        </p:nvSpPr>
        <p:spPr>
          <a:xfrm>
            <a:off x="1066800" y="1714500"/>
            <a:ext cx="4494415" cy="4457700"/>
          </a:xfrm>
        </p:spPr>
        <p:txBody>
          <a:bodyPr>
            <a:normAutofit fontScale="92500"/>
          </a:bodyPr>
          <a:lstStyle/>
          <a:p>
            <a:r>
              <a:rPr lang="en-US" dirty="0" smtClean="0"/>
              <a:t>Not all critical values go through the </a:t>
            </a:r>
            <a:r>
              <a:rPr lang="en-US" dirty="0" err="1" smtClean="0"/>
              <a:t>Remisol</a:t>
            </a:r>
            <a:r>
              <a:rPr lang="en-US" dirty="0" smtClean="0"/>
              <a:t> middleware</a:t>
            </a:r>
          </a:p>
          <a:p>
            <a:r>
              <a:rPr lang="en-US" dirty="0" smtClean="0"/>
              <a:t>These will need to be documented directly in the Beaker program</a:t>
            </a:r>
          </a:p>
          <a:p>
            <a:r>
              <a:rPr lang="en-US" dirty="0" smtClean="0"/>
              <a:t>Critical values may also need to be documented in Beaker during any </a:t>
            </a:r>
            <a:r>
              <a:rPr lang="en-US" dirty="0" err="1" smtClean="0"/>
              <a:t>Remisol</a:t>
            </a:r>
            <a:r>
              <a:rPr lang="en-US" dirty="0" smtClean="0"/>
              <a:t> downtime</a:t>
            </a:r>
          </a:p>
          <a:p>
            <a:r>
              <a:rPr lang="en-US" dirty="0" smtClean="0"/>
              <a:t>These may be indicated by a message or by a high or low panic value symbol next to critical results</a:t>
            </a:r>
            <a:endParaRPr lang="en-US" dirty="0"/>
          </a:p>
        </p:txBody>
      </p:sp>
      <p:pic>
        <p:nvPicPr>
          <p:cNvPr id="4" name="Picture 3"/>
          <p:cNvPicPr>
            <a:picLocks noChangeAspect="1"/>
          </p:cNvPicPr>
          <p:nvPr/>
        </p:nvPicPr>
        <p:blipFill>
          <a:blip r:embed="rId2"/>
          <a:stretch>
            <a:fillRect/>
          </a:stretch>
        </p:blipFill>
        <p:spPr>
          <a:xfrm>
            <a:off x="6429682" y="2259069"/>
            <a:ext cx="5288492" cy="982894"/>
          </a:xfrm>
          <a:prstGeom prst="rect">
            <a:avLst/>
          </a:prstGeom>
        </p:spPr>
      </p:pic>
      <p:pic>
        <p:nvPicPr>
          <p:cNvPr id="5" name="Picture 4"/>
          <p:cNvPicPr>
            <a:picLocks noChangeAspect="1"/>
          </p:cNvPicPr>
          <p:nvPr/>
        </p:nvPicPr>
        <p:blipFill>
          <a:blip r:embed="rId3"/>
          <a:stretch>
            <a:fillRect/>
          </a:stretch>
        </p:blipFill>
        <p:spPr>
          <a:xfrm>
            <a:off x="6429682" y="3623229"/>
            <a:ext cx="5288492" cy="1953045"/>
          </a:xfrm>
          <a:prstGeom prst="rect">
            <a:avLst/>
          </a:prstGeom>
        </p:spPr>
      </p:pic>
    </p:spTree>
    <p:extLst>
      <p:ext uri="{BB962C8B-B14F-4D97-AF65-F5344CB8AC3E}">
        <p14:creationId xmlns:p14="http://schemas.microsoft.com/office/powerpoint/2010/main" val="1309573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Value Documentation in Beaker</a:t>
            </a:r>
            <a:endParaRPr lang="en-US" dirty="0"/>
          </a:p>
        </p:txBody>
      </p:sp>
      <p:sp>
        <p:nvSpPr>
          <p:cNvPr id="3" name="Content Placeholder 2"/>
          <p:cNvSpPr>
            <a:spLocks noGrp="1"/>
          </p:cNvSpPr>
          <p:nvPr>
            <p:ph idx="1"/>
          </p:nvPr>
        </p:nvSpPr>
        <p:spPr>
          <a:xfrm>
            <a:off x="1066799" y="1714500"/>
            <a:ext cx="9756371" cy="3223260"/>
          </a:xfrm>
        </p:spPr>
        <p:txBody>
          <a:bodyPr/>
          <a:lstStyle/>
          <a:p>
            <a:r>
              <a:rPr lang="en-US" dirty="0" smtClean="0"/>
              <a:t>Double click the patient information on the Outstanding List</a:t>
            </a:r>
          </a:p>
          <a:p>
            <a:r>
              <a:rPr lang="en-US" dirty="0" smtClean="0"/>
              <a:t>In the Result Entry window select Edit</a:t>
            </a:r>
          </a:p>
          <a:p>
            <a:r>
              <a:rPr lang="en-US" dirty="0" smtClean="0"/>
              <a:t>Double click the blank page symbol in the last column of the critical component row</a:t>
            </a:r>
            <a:endParaRPr lang="en-US" dirty="0"/>
          </a:p>
        </p:txBody>
      </p:sp>
      <p:pic>
        <p:nvPicPr>
          <p:cNvPr id="4" name="Picture 3"/>
          <p:cNvPicPr>
            <a:picLocks noChangeAspect="1"/>
          </p:cNvPicPr>
          <p:nvPr/>
        </p:nvPicPr>
        <p:blipFill>
          <a:blip r:embed="rId2"/>
          <a:stretch>
            <a:fillRect/>
          </a:stretch>
        </p:blipFill>
        <p:spPr>
          <a:xfrm>
            <a:off x="1537855" y="4283373"/>
            <a:ext cx="9889375" cy="1308774"/>
          </a:xfrm>
          <a:prstGeom prst="rect">
            <a:avLst/>
          </a:prstGeom>
        </p:spPr>
      </p:pic>
    </p:spTree>
    <p:extLst>
      <p:ext uri="{BB962C8B-B14F-4D97-AF65-F5344CB8AC3E}">
        <p14:creationId xmlns:p14="http://schemas.microsoft.com/office/powerpoint/2010/main" val="41093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Value Documentation in Beaker</a:t>
            </a:r>
            <a:endParaRPr lang="en-US" dirty="0"/>
          </a:p>
        </p:txBody>
      </p:sp>
      <p:sp>
        <p:nvSpPr>
          <p:cNvPr id="3" name="Content Placeholder 2"/>
          <p:cNvSpPr>
            <a:spLocks noGrp="1"/>
          </p:cNvSpPr>
          <p:nvPr>
            <p:ph idx="1"/>
          </p:nvPr>
        </p:nvSpPr>
        <p:spPr>
          <a:xfrm>
            <a:off x="1066800" y="1714500"/>
            <a:ext cx="4610793" cy="4457700"/>
          </a:xfrm>
        </p:spPr>
        <p:txBody>
          <a:bodyPr>
            <a:normAutofit fontScale="92500" lnSpcReduction="10000"/>
          </a:bodyPr>
          <a:lstStyle/>
          <a:p>
            <a:r>
              <a:rPr lang="en-US" dirty="0" smtClean="0"/>
              <a:t>In the pop up box type “.CTRB”</a:t>
            </a:r>
          </a:p>
          <a:p>
            <a:r>
              <a:rPr lang="en-US" dirty="0" smtClean="0"/>
              <a:t>Double click the CTRB under the Abbrev column</a:t>
            </a:r>
          </a:p>
          <a:p>
            <a:r>
              <a:rPr lang="en-US" dirty="0" smtClean="0"/>
              <a:t>Once the value has been called delete “***” and replace them with the name of the person notified</a:t>
            </a:r>
          </a:p>
          <a:p>
            <a:pPr lvl="1"/>
            <a:r>
              <a:rPr lang="en-US" dirty="0" smtClean="0"/>
              <a:t>All other required information is automatically filled in by the smart phrase</a:t>
            </a:r>
          </a:p>
          <a:p>
            <a:r>
              <a:rPr lang="en-US" dirty="0" smtClean="0"/>
              <a:t>Select Accept</a:t>
            </a:r>
          </a:p>
          <a:p>
            <a:r>
              <a:rPr lang="en-US" dirty="0" smtClean="0"/>
              <a:t>Final Verify result</a:t>
            </a:r>
            <a:endParaRPr lang="en-US" dirty="0"/>
          </a:p>
        </p:txBody>
      </p:sp>
      <p:pic>
        <p:nvPicPr>
          <p:cNvPr id="4" name="Picture 3"/>
          <p:cNvPicPr>
            <a:picLocks noChangeAspect="1"/>
          </p:cNvPicPr>
          <p:nvPr/>
        </p:nvPicPr>
        <p:blipFill>
          <a:blip r:embed="rId2"/>
          <a:stretch>
            <a:fillRect/>
          </a:stretch>
        </p:blipFill>
        <p:spPr>
          <a:xfrm>
            <a:off x="6717030" y="1936866"/>
            <a:ext cx="4926379" cy="3811385"/>
          </a:xfrm>
          <a:prstGeom prst="rect">
            <a:avLst/>
          </a:prstGeom>
        </p:spPr>
      </p:pic>
    </p:spTree>
    <p:extLst>
      <p:ext uri="{BB962C8B-B14F-4D97-AF65-F5344CB8AC3E}">
        <p14:creationId xmlns:p14="http://schemas.microsoft.com/office/powerpoint/2010/main" val="342133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all Critical Values Were Called</a:t>
            </a:r>
            <a:endParaRPr lang="en-US" dirty="0"/>
          </a:p>
        </p:txBody>
      </p:sp>
      <p:sp>
        <p:nvSpPr>
          <p:cNvPr id="3" name="Content Placeholder 2"/>
          <p:cNvSpPr>
            <a:spLocks noGrp="1"/>
          </p:cNvSpPr>
          <p:nvPr>
            <p:ph idx="1"/>
          </p:nvPr>
        </p:nvSpPr>
        <p:spPr/>
        <p:txBody>
          <a:bodyPr/>
          <a:lstStyle/>
          <a:p>
            <a:r>
              <a:rPr lang="en-US" dirty="0" smtClean="0"/>
              <a:t>The only way to verify all critical values were called and properly documented is to pull a Quality Assurance report in Beaker</a:t>
            </a:r>
          </a:p>
          <a:p>
            <a:r>
              <a:rPr lang="en-US" dirty="0" smtClean="0"/>
              <a:t>The report is manually set up under the My Reports function in Beaker</a:t>
            </a:r>
          </a:p>
          <a:p>
            <a:r>
              <a:rPr lang="en-US" dirty="0" smtClean="0"/>
              <a:t>If you do not have access to this report under your login let management or the specialists know so this can be set up</a:t>
            </a:r>
          </a:p>
          <a:p>
            <a:r>
              <a:rPr lang="en-US" dirty="0" smtClean="0"/>
              <a:t>A QA report must be pulled at the very minimum at the end of your shift</a:t>
            </a:r>
          </a:p>
          <a:p>
            <a:pPr lvl="1"/>
            <a:r>
              <a:rPr lang="en-US" dirty="0" smtClean="0"/>
              <a:t>It is a good idea to even pull the report multiple times during your shift to avoid delay of properly notifying providers of critical values</a:t>
            </a:r>
            <a:endParaRPr lang="en-US" dirty="0"/>
          </a:p>
        </p:txBody>
      </p:sp>
    </p:spTree>
    <p:extLst>
      <p:ext uri="{BB962C8B-B14F-4D97-AF65-F5344CB8AC3E}">
        <p14:creationId xmlns:p14="http://schemas.microsoft.com/office/powerpoint/2010/main" val="170685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a Quality Assurance Report</a:t>
            </a:r>
            <a:endParaRPr lang="en-US" dirty="0"/>
          </a:p>
        </p:txBody>
      </p:sp>
      <p:sp>
        <p:nvSpPr>
          <p:cNvPr id="3" name="Content Placeholder 2"/>
          <p:cNvSpPr>
            <a:spLocks noGrp="1"/>
          </p:cNvSpPr>
          <p:nvPr>
            <p:ph idx="1"/>
          </p:nvPr>
        </p:nvSpPr>
        <p:spPr/>
        <p:txBody>
          <a:bodyPr/>
          <a:lstStyle/>
          <a:p>
            <a:r>
              <a:rPr lang="en-US" dirty="0" smtClean="0"/>
              <a:t>When reviewing you QA report you are verifying the following:</a:t>
            </a:r>
          </a:p>
          <a:p>
            <a:pPr lvl="1"/>
            <a:r>
              <a:rPr lang="en-US" dirty="0" smtClean="0"/>
              <a:t>All critical values have the “Called to </a:t>
            </a:r>
            <a:r>
              <a:rPr lang="en-US" dirty="0" smtClean="0"/>
              <a:t>and </a:t>
            </a:r>
            <a:r>
              <a:rPr lang="en-US" dirty="0" err="1" smtClean="0"/>
              <a:t>readback</a:t>
            </a:r>
            <a:r>
              <a:rPr lang="en-US" dirty="0" smtClean="0"/>
              <a:t> </a:t>
            </a:r>
            <a:r>
              <a:rPr lang="en-US" dirty="0" smtClean="0"/>
              <a:t>by” comment in the Component Comments column</a:t>
            </a:r>
          </a:p>
          <a:p>
            <a:pPr lvl="1"/>
            <a:r>
              <a:rPr lang="en-US" dirty="0" smtClean="0"/>
              <a:t>The comment lists person notified, correct date, time called, and the initials or name of resulting tech</a:t>
            </a:r>
          </a:p>
          <a:p>
            <a:pPr lvl="1"/>
            <a:r>
              <a:rPr lang="en-US" dirty="0" smtClean="0"/>
              <a:t>Elevated potassium values indicate hemolysis</a:t>
            </a:r>
            <a:endParaRPr lang="en-US" dirty="0"/>
          </a:p>
        </p:txBody>
      </p:sp>
      <p:pic>
        <p:nvPicPr>
          <p:cNvPr id="4" name="Picture 3"/>
          <p:cNvPicPr>
            <a:picLocks noChangeAspect="1"/>
          </p:cNvPicPr>
          <p:nvPr/>
        </p:nvPicPr>
        <p:blipFill>
          <a:blip r:embed="rId2"/>
          <a:stretch>
            <a:fillRect/>
          </a:stretch>
        </p:blipFill>
        <p:spPr>
          <a:xfrm>
            <a:off x="762000" y="4606422"/>
            <a:ext cx="11057466" cy="2055998"/>
          </a:xfrm>
          <a:prstGeom prst="rect">
            <a:avLst/>
          </a:prstGeom>
        </p:spPr>
      </p:pic>
    </p:spTree>
    <p:extLst>
      <p:ext uri="{BB962C8B-B14F-4D97-AF65-F5344CB8AC3E}">
        <p14:creationId xmlns:p14="http://schemas.microsoft.com/office/powerpoint/2010/main" val="363429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NOTs of documenting critical values:</a:t>
            </a:r>
            <a:endParaRPr lang="en-US" dirty="0"/>
          </a:p>
        </p:txBody>
      </p:sp>
      <p:sp>
        <p:nvSpPr>
          <p:cNvPr id="3" name="Content Placeholder 2"/>
          <p:cNvSpPr>
            <a:spLocks noGrp="1"/>
          </p:cNvSpPr>
          <p:nvPr>
            <p:ph idx="1"/>
          </p:nvPr>
        </p:nvSpPr>
        <p:spPr/>
        <p:txBody>
          <a:bodyPr>
            <a:normAutofit lnSpcReduction="10000"/>
          </a:bodyPr>
          <a:lstStyle/>
          <a:p>
            <a:r>
              <a:rPr lang="en-US" dirty="0" smtClean="0"/>
              <a:t>Documentation for critical values should contain only the information on the previous slides</a:t>
            </a:r>
          </a:p>
          <a:p>
            <a:r>
              <a:rPr lang="en-US" dirty="0" smtClean="0"/>
              <a:t>The following information belongs </a:t>
            </a:r>
            <a:r>
              <a:rPr lang="en-US" b="1" dirty="0" smtClean="0"/>
              <a:t>ONLY</a:t>
            </a:r>
            <a:r>
              <a:rPr lang="en-US" dirty="0" smtClean="0"/>
              <a:t> in the yellow lab comments box or in an RL6 reporting an issue:</a:t>
            </a:r>
          </a:p>
          <a:p>
            <a:pPr lvl="1"/>
            <a:r>
              <a:rPr lang="en-US" dirty="0"/>
              <a:t>Number of call attempts</a:t>
            </a:r>
          </a:p>
          <a:p>
            <a:pPr lvl="1"/>
            <a:r>
              <a:rPr lang="en-US" dirty="0"/>
              <a:t>Description of call experience</a:t>
            </a:r>
          </a:p>
          <a:p>
            <a:pPr lvl="1"/>
            <a:r>
              <a:rPr lang="en-US" dirty="0"/>
              <a:t>Phone number called </a:t>
            </a:r>
          </a:p>
          <a:p>
            <a:pPr lvl="1"/>
            <a:r>
              <a:rPr lang="en-US" dirty="0"/>
              <a:t>Opinions about critical value notification </a:t>
            </a:r>
            <a:r>
              <a:rPr lang="en-US" dirty="0" smtClean="0"/>
              <a:t>process</a:t>
            </a:r>
          </a:p>
          <a:p>
            <a:r>
              <a:rPr lang="en-US" dirty="0"/>
              <a:t>These comments DO NOT belong in the patient chart and will be attached to the patient result if documented with the critical value notification comment</a:t>
            </a:r>
          </a:p>
          <a:p>
            <a:endParaRPr lang="en-US" dirty="0" smtClean="0"/>
          </a:p>
          <a:p>
            <a:pPr marL="320040" lvl="1" indent="0">
              <a:buNone/>
            </a:pPr>
            <a:endParaRPr lang="en-US" dirty="0"/>
          </a:p>
        </p:txBody>
      </p:sp>
    </p:spTree>
    <p:extLst>
      <p:ext uri="{BB962C8B-B14F-4D97-AF65-F5344CB8AC3E}">
        <p14:creationId xmlns:p14="http://schemas.microsoft.com/office/powerpoint/2010/main" val="276448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no one will take the critical value?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500" b="1" dirty="0" smtClean="0"/>
              <a:t>For INPATIENTS and WFBH OUTPATIENT CLINICS:</a:t>
            </a:r>
          </a:p>
          <a:p>
            <a:r>
              <a:rPr lang="en-US" dirty="0" smtClean="0"/>
              <a:t>You are required to make 3 call attempts to alert providers of a critical value</a:t>
            </a:r>
          </a:p>
          <a:p>
            <a:r>
              <a:rPr lang="en-US" dirty="0" smtClean="0"/>
              <a:t>Intervals for these calls should be 5-10 minutes if inpatient and around 30 minutes for outpatients</a:t>
            </a:r>
          </a:p>
          <a:p>
            <a:r>
              <a:rPr lang="en-US" dirty="0" smtClean="0"/>
              <a:t>If no one will answer the phone or you cannot find someone to take the value after 3 attempts page the Pathologist on call</a:t>
            </a:r>
          </a:p>
          <a:p>
            <a:r>
              <a:rPr lang="en-US" dirty="0" smtClean="0"/>
              <a:t>Give the patient and critical value to them and they will attempt to contact an appropriate provider </a:t>
            </a:r>
          </a:p>
          <a:p>
            <a:r>
              <a:rPr lang="en-US" dirty="0" smtClean="0"/>
              <a:t>If you are unable to contact any of the above page Dr. Pomper, Dr. </a:t>
            </a:r>
            <a:r>
              <a:rPr lang="en-US" smtClean="0"/>
              <a:t>Palavecino</a:t>
            </a:r>
            <a:r>
              <a:rPr lang="en-US" dirty="0" smtClean="0"/>
              <a:t>, or Dr. </a:t>
            </a:r>
            <a:r>
              <a:rPr lang="en-US" dirty="0" err="1" smtClean="0"/>
              <a:t>Fadeyi</a:t>
            </a:r>
            <a:endParaRPr lang="en-US" dirty="0"/>
          </a:p>
        </p:txBody>
      </p:sp>
    </p:spTree>
    <p:extLst>
      <p:ext uri="{BB962C8B-B14F-4D97-AF65-F5344CB8AC3E}">
        <p14:creationId xmlns:p14="http://schemas.microsoft.com/office/powerpoint/2010/main" val="26969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no one will take an Outreach Patient critical value?</a:t>
            </a:r>
            <a:endParaRPr lang="en-US" dirty="0"/>
          </a:p>
        </p:txBody>
      </p:sp>
      <p:sp>
        <p:nvSpPr>
          <p:cNvPr id="3" name="Content Placeholder 2"/>
          <p:cNvSpPr>
            <a:spLocks noGrp="1"/>
          </p:cNvSpPr>
          <p:nvPr>
            <p:ph idx="1"/>
          </p:nvPr>
        </p:nvSpPr>
        <p:spPr/>
        <p:txBody>
          <a:bodyPr>
            <a:normAutofit/>
          </a:bodyPr>
          <a:lstStyle/>
          <a:p>
            <a:pPr marL="0" indent="0" algn="ctr">
              <a:buNone/>
            </a:pPr>
            <a:r>
              <a:rPr lang="en-US" sz="3200" b="1" dirty="0" smtClean="0"/>
              <a:t>For OUTREACH CLINIC PATIENTS:</a:t>
            </a:r>
          </a:p>
          <a:p>
            <a:r>
              <a:rPr lang="en-US" dirty="0" smtClean="0"/>
              <a:t>Call the provided number either on the Outreach phone numbers spreadsheet or number provided on patient requisition in CP or Customer Service</a:t>
            </a:r>
          </a:p>
          <a:p>
            <a:r>
              <a:rPr lang="en-US" dirty="0" smtClean="0"/>
              <a:t>Make 3 attempts to contact the person on call for the clinic in 30-45 minute intervals</a:t>
            </a:r>
          </a:p>
        </p:txBody>
      </p:sp>
    </p:spTree>
    <p:extLst>
      <p:ext uri="{BB962C8B-B14F-4D97-AF65-F5344CB8AC3E}">
        <p14:creationId xmlns:p14="http://schemas.microsoft.com/office/powerpoint/2010/main" val="18206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no one will take an Outreach Patient critical value?</a:t>
            </a:r>
            <a:endParaRPr lang="en-US" dirty="0"/>
          </a:p>
        </p:txBody>
      </p:sp>
      <p:sp>
        <p:nvSpPr>
          <p:cNvPr id="3" name="Content Placeholder 2"/>
          <p:cNvSpPr>
            <a:spLocks noGrp="1"/>
          </p:cNvSpPr>
          <p:nvPr>
            <p:ph idx="1"/>
          </p:nvPr>
        </p:nvSpPr>
        <p:spPr>
          <a:xfrm>
            <a:off x="146858" y="1709737"/>
            <a:ext cx="5949142" cy="4457700"/>
          </a:xfrm>
        </p:spPr>
        <p:txBody>
          <a:bodyPr>
            <a:normAutofit fontScale="92500" lnSpcReduction="20000"/>
          </a:bodyPr>
          <a:lstStyle/>
          <a:p>
            <a:r>
              <a:rPr lang="en-US" dirty="0"/>
              <a:t>If you have received no call back after 3+ hours and you have made the 3 attempts do the following:</a:t>
            </a:r>
          </a:p>
          <a:p>
            <a:pPr lvl="1"/>
            <a:r>
              <a:rPr lang="en-US" dirty="0"/>
              <a:t>In place of the “Called to </a:t>
            </a:r>
            <a:r>
              <a:rPr lang="en-US" dirty="0" err="1"/>
              <a:t>readback</a:t>
            </a:r>
            <a:r>
              <a:rPr lang="en-US" dirty="0"/>
              <a:t> by” comment type</a:t>
            </a:r>
          </a:p>
          <a:p>
            <a:pPr lvl="2"/>
            <a:r>
              <a:rPr lang="en-US" dirty="0"/>
              <a:t>Called XXX-XXX-XXXX X3 at HHMM, HHMM, and HHMM.  No Response.</a:t>
            </a:r>
          </a:p>
          <a:p>
            <a:pPr lvl="1"/>
            <a:r>
              <a:rPr lang="en-US" dirty="0"/>
              <a:t>Release the value and email </a:t>
            </a:r>
            <a:r>
              <a:rPr lang="en-US" dirty="0" err="1"/>
              <a:t>lab_specimenissue_dl</a:t>
            </a:r>
            <a:r>
              <a:rPr lang="en-US" dirty="0"/>
              <a:t> with the following information:</a:t>
            </a:r>
          </a:p>
          <a:p>
            <a:pPr lvl="2"/>
            <a:r>
              <a:rPr lang="en-US" dirty="0"/>
              <a:t>Subject: </a:t>
            </a:r>
            <a:r>
              <a:rPr lang="en-US" dirty="0" smtClean="0"/>
              <a:t>start with clinic acronym and short description for email</a:t>
            </a:r>
          </a:p>
          <a:p>
            <a:pPr lvl="2"/>
            <a:r>
              <a:rPr lang="en-US" dirty="0" smtClean="0"/>
              <a:t>In email include patient information, critical value, phone number called, time of attempts, and any other important information</a:t>
            </a:r>
            <a:endParaRPr lang="en-US" dirty="0"/>
          </a:p>
          <a:p>
            <a:endParaRPr lang="en-US" dirty="0"/>
          </a:p>
        </p:txBody>
      </p:sp>
      <p:pic>
        <p:nvPicPr>
          <p:cNvPr id="4" name="Picture 3"/>
          <p:cNvPicPr>
            <a:picLocks noChangeAspect="1"/>
          </p:cNvPicPr>
          <p:nvPr/>
        </p:nvPicPr>
        <p:blipFill>
          <a:blip r:embed="rId2"/>
          <a:stretch>
            <a:fillRect/>
          </a:stretch>
        </p:blipFill>
        <p:spPr>
          <a:xfrm>
            <a:off x="6575367" y="1714500"/>
            <a:ext cx="5365086" cy="4452937"/>
          </a:xfrm>
          <a:prstGeom prst="rect">
            <a:avLst/>
          </a:prstGeom>
        </p:spPr>
      </p:pic>
    </p:spTree>
    <p:extLst>
      <p:ext uri="{BB962C8B-B14F-4D97-AF65-F5344CB8AC3E}">
        <p14:creationId xmlns:p14="http://schemas.microsoft.com/office/powerpoint/2010/main" val="221731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Corrected Values</a:t>
            </a:r>
            <a:endParaRPr lang="en-US" dirty="0"/>
          </a:p>
        </p:txBody>
      </p:sp>
      <p:sp>
        <p:nvSpPr>
          <p:cNvPr id="3" name="Content Placeholder 2"/>
          <p:cNvSpPr>
            <a:spLocks noGrp="1"/>
          </p:cNvSpPr>
          <p:nvPr>
            <p:ph idx="1"/>
          </p:nvPr>
        </p:nvSpPr>
        <p:spPr/>
        <p:txBody>
          <a:bodyPr>
            <a:normAutofit fontScale="70000" lnSpcReduction="20000"/>
          </a:bodyPr>
          <a:lstStyle/>
          <a:p>
            <a:r>
              <a:rPr lang="en-US" sz="2800" dirty="0" smtClean="0"/>
              <a:t>Possible reasons for a correction include:</a:t>
            </a:r>
          </a:p>
          <a:p>
            <a:pPr lvl="1"/>
            <a:r>
              <a:rPr lang="en-US" dirty="0" smtClean="0"/>
              <a:t>Corrected after retesting</a:t>
            </a:r>
          </a:p>
          <a:p>
            <a:pPr lvl="1"/>
            <a:r>
              <a:rPr lang="en-US" dirty="0" smtClean="0"/>
              <a:t>Corrected due to QC investigation</a:t>
            </a:r>
          </a:p>
          <a:p>
            <a:pPr lvl="1"/>
            <a:r>
              <a:rPr lang="en-US" dirty="0" smtClean="0"/>
              <a:t>Corrected result due to user error</a:t>
            </a:r>
          </a:p>
          <a:p>
            <a:pPr lvl="1"/>
            <a:r>
              <a:rPr lang="en-US" dirty="0" smtClean="0"/>
              <a:t>Instrument malfunction</a:t>
            </a:r>
          </a:p>
          <a:p>
            <a:pPr lvl="1"/>
            <a:r>
              <a:rPr lang="en-US" dirty="0" smtClean="0"/>
              <a:t>Results entered on wrong patient</a:t>
            </a:r>
          </a:p>
          <a:p>
            <a:pPr lvl="1"/>
            <a:r>
              <a:rPr lang="en-US" dirty="0" smtClean="0"/>
              <a:t>Test done on wrong patient</a:t>
            </a:r>
          </a:p>
          <a:p>
            <a:pPr lvl="1"/>
            <a:r>
              <a:rPr lang="en-US" dirty="0" smtClean="0"/>
              <a:t>Test done on wrong specimen</a:t>
            </a:r>
          </a:p>
          <a:p>
            <a:pPr lvl="1"/>
            <a:r>
              <a:rPr lang="en-US" dirty="0" smtClean="0"/>
              <a:t>Results removed at request of physician for cancellation</a:t>
            </a:r>
          </a:p>
          <a:p>
            <a:pPr lvl="1"/>
            <a:endParaRPr lang="en-US" dirty="0"/>
          </a:p>
          <a:p>
            <a:pPr lvl="1"/>
            <a:r>
              <a:rPr lang="en-US" i="1" dirty="0" smtClean="0"/>
              <a:t>Note:  Values should only be corrected if there is a significant clinical different between the reported and repeated values.  If you are unsure verify with management or a specialist before changing any reported results.</a:t>
            </a:r>
            <a:endParaRPr lang="en-US" i="1" dirty="0"/>
          </a:p>
        </p:txBody>
      </p:sp>
    </p:spTree>
    <p:extLst>
      <p:ext uri="{BB962C8B-B14F-4D97-AF65-F5344CB8AC3E}">
        <p14:creationId xmlns:p14="http://schemas.microsoft.com/office/powerpoint/2010/main" val="278728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critical value?</a:t>
            </a:r>
            <a:endParaRPr lang="en-US" dirty="0"/>
          </a:p>
        </p:txBody>
      </p:sp>
      <p:sp>
        <p:nvSpPr>
          <p:cNvPr id="3" name="Content Placeholder 2"/>
          <p:cNvSpPr>
            <a:spLocks noGrp="1"/>
          </p:cNvSpPr>
          <p:nvPr>
            <p:ph idx="1"/>
          </p:nvPr>
        </p:nvSpPr>
        <p:spPr/>
        <p:txBody>
          <a:bodyPr/>
          <a:lstStyle/>
          <a:p>
            <a:r>
              <a:rPr lang="en-US" dirty="0" smtClean="0"/>
              <a:t>Critical values are potentially life threatening laboratory results that must be conveyed to the physician or other health care professional so that therapeutic measures can be instituted rapidly.</a:t>
            </a:r>
          </a:p>
          <a:p>
            <a:r>
              <a:rPr lang="en-US" dirty="0" smtClean="0"/>
              <a:t>Rapid and accurate communication of critical laboratory test results is required by the Clinical Laboratory Improvement Amendments (CLIA) regulations, included in laboratory accreditation standards, noted as a National Patient Safety Goal, featured in the World Health Organization’s World Alliance for patient safety, and codified in the International Organization for Standardization standard for medical laboratories. </a:t>
            </a:r>
            <a:endParaRPr lang="en-US" dirty="0"/>
          </a:p>
        </p:txBody>
      </p:sp>
    </p:spTree>
    <p:extLst>
      <p:ext uri="{BB962C8B-B14F-4D97-AF65-F5344CB8AC3E}">
        <p14:creationId xmlns:p14="http://schemas.microsoft.com/office/powerpoint/2010/main" val="234996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Correct a Result</a:t>
            </a:r>
            <a:endParaRPr lang="en-US" dirty="0"/>
          </a:p>
        </p:txBody>
      </p:sp>
      <p:sp>
        <p:nvSpPr>
          <p:cNvPr id="3" name="Content Placeholder 2"/>
          <p:cNvSpPr>
            <a:spLocks noGrp="1"/>
          </p:cNvSpPr>
          <p:nvPr>
            <p:ph idx="1"/>
          </p:nvPr>
        </p:nvSpPr>
        <p:spPr/>
        <p:txBody>
          <a:bodyPr/>
          <a:lstStyle/>
          <a:p>
            <a:r>
              <a:rPr lang="en-US" dirty="0" smtClean="0"/>
              <a:t>All corrected results must be called to the ordering provider, ordering clinic, or responsible nurse and notification documented in Beaker</a:t>
            </a:r>
          </a:p>
          <a:p>
            <a:r>
              <a:rPr lang="en-US" dirty="0" smtClean="0"/>
              <a:t>Search for sample to be corrected using the Specimen Inquiry function in Beaker using either the Medical Record number or Sample ID</a:t>
            </a:r>
          </a:p>
          <a:p>
            <a:r>
              <a:rPr lang="en-US" dirty="0" smtClean="0"/>
              <a:t>Click the      icon in the upper right hand corner and select Result Entry from the drop down selections</a:t>
            </a:r>
          </a:p>
          <a:p>
            <a:r>
              <a:rPr lang="en-US" dirty="0" smtClean="0"/>
              <a:t>Click the      icon in the upper right hand corner and select Result Correction from the drop down selections</a:t>
            </a:r>
          </a:p>
          <a:p>
            <a:pPr marL="0" indent="0">
              <a:buNone/>
            </a:pPr>
            <a:endParaRPr lang="en-US" dirty="0" smtClean="0"/>
          </a:p>
        </p:txBody>
      </p:sp>
      <p:pic>
        <p:nvPicPr>
          <p:cNvPr id="4" name="Picture 3"/>
          <p:cNvPicPr>
            <a:picLocks noChangeAspect="1"/>
          </p:cNvPicPr>
          <p:nvPr/>
        </p:nvPicPr>
        <p:blipFill>
          <a:blip r:embed="rId2"/>
          <a:stretch>
            <a:fillRect/>
          </a:stretch>
        </p:blipFill>
        <p:spPr>
          <a:xfrm>
            <a:off x="2592426" y="4670872"/>
            <a:ext cx="257211" cy="209579"/>
          </a:xfrm>
          <a:prstGeom prst="rect">
            <a:avLst/>
          </a:prstGeom>
        </p:spPr>
      </p:pic>
      <p:pic>
        <p:nvPicPr>
          <p:cNvPr id="5" name="Picture 4"/>
          <p:cNvPicPr>
            <a:picLocks noChangeAspect="1"/>
          </p:cNvPicPr>
          <p:nvPr/>
        </p:nvPicPr>
        <p:blipFill>
          <a:blip r:embed="rId2"/>
          <a:stretch>
            <a:fillRect/>
          </a:stretch>
        </p:blipFill>
        <p:spPr>
          <a:xfrm>
            <a:off x="2592427" y="3733771"/>
            <a:ext cx="257211" cy="209579"/>
          </a:xfrm>
          <a:prstGeom prst="rect">
            <a:avLst/>
          </a:prstGeom>
        </p:spPr>
      </p:pic>
    </p:spTree>
    <p:extLst>
      <p:ext uri="{BB962C8B-B14F-4D97-AF65-F5344CB8AC3E}">
        <p14:creationId xmlns:p14="http://schemas.microsoft.com/office/powerpoint/2010/main" val="2255447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Correct a Result</a:t>
            </a:r>
            <a:endParaRPr lang="en-US" dirty="0"/>
          </a:p>
        </p:txBody>
      </p:sp>
      <p:sp>
        <p:nvSpPr>
          <p:cNvPr id="3" name="Content Placeholder 2"/>
          <p:cNvSpPr>
            <a:spLocks noGrp="1"/>
          </p:cNvSpPr>
          <p:nvPr>
            <p:ph idx="1"/>
          </p:nvPr>
        </p:nvSpPr>
        <p:spPr>
          <a:xfrm>
            <a:off x="1066800" y="1714500"/>
            <a:ext cx="4760422" cy="4457700"/>
          </a:xfrm>
        </p:spPr>
        <p:txBody>
          <a:bodyPr>
            <a:normAutofit fontScale="92500" lnSpcReduction="20000"/>
          </a:bodyPr>
          <a:lstStyle/>
          <a:p>
            <a:r>
              <a:rPr lang="en-US" dirty="0" smtClean="0"/>
              <a:t>From this window select the “Needs correction” box for any order that has a component needing a result to be changed</a:t>
            </a:r>
          </a:p>
          <a:p>
            <a:r>
              <a:rPr lang="en-US" dirty="0" smtClean="0"/>
              <a:t>Next click the      icon in the “Result correction reason” box at the bottom of the screen</a:t>
            </a:r>
          </a:p>
          <a:p>
            <a:r>
              <a:rPr lang="en-US" dirty="0" smtClean="0"/>
              <a:t>Select your correction reason from the preset list</a:t>
            </a:r>
          </a:p>
          <a:p>
            <a:r>
              <a:rPr lang="en-US" dirty="0" smtClean="0"/>
              <a:t>If you select Other as your reason you must provide a reason</a:t>
            </a:r>
          </a:p>
          <a:p>
            <a:r>
              <a:rPr lang="en-US" dirty="0" smtClean="0"/>
              <a:t>Select “Confirm Correction”</a:t>
            </a:r>
            <a:endParaRPr lang="en-US" dirty="0"/>
          </a:p>
        </p:txBody>
      </p:sp>
      <p:pic>
        <p:nvPicPr>
          <p:cNvPr id="4" name="Picture 3"/>
          <p:cNvPicPr>
            <a:picLocks noChangeAspect="1"/>
          </p:cNvPicPr>
          <p:nvPr/>
        </p:nvPicPr>
        <p:blipFill>
          <a:blip r:embed="rId2"/>
          <a:stretch>
            <a:fillRect/>
          </a:stretch>
        </p:blipFill>
        <p:spPr>
          <a:xfrm>
            <a:off x="7361774" y="1483814"/>
            <a:ext cx="4263550" cy="4919071"/>
          </a:xfrm>
          <a:prstGeom prst="rect">
            <a:avLst/>
          </a:prstGeom>
        </p:spPr>
      </p:pic>
      <p:pic>
        <p:nvPicPr>
          <p:cNvPr id="5" name="Picture 4"/>
          <p:cNvPicPr>
            <a:picLocks noChangeAspect="1"/>
          </p:cNvPicPr>
          <p:nvPr/>
        </p:nvPicPr>
        <p:blipFill>
          <a:blip r:embed="rId3"/>
          <a:stretch>
            <a:fillRect/>
          </a:stretch>
        </p:blipFill>
        <p:spPr>
          <a:xfrm>
            <a:off x="3028400" y="2978625"/>
            <a:ext cx="219106" cy="219106"/>
          </a:xfrm>
          <a:prstGeom prst="rect">
            <a:avLst/>
          </a:prstGeom>
        </p:spPr>
      </p:pic>
    </p:spTree>
    <p:extLst>
      <p:ext uri="{BB962C8B-B14F-4D97-AF65-F5344CB8AC3E}">
        <p14:creationId xmlns:p14="http://schemas.microsoft.com/office/powerpoint/2010/main" val="27942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Correct a Result</a:t>
            </a:r>
            <a:endParaRPr lang="en-US" dirty="0"/>
          </a:p>
        </p:txBody>
      </p:sp>
      <p:sp>
        <p:nvSpPr>
          <p:cNvPr id="3" name="Content Placeholder 2"/>
          <p:cNvSpPr>
            <a:spLocks noGrp="1"/>
          </p:cNvSpPr>
          <p:nvPr>
            <p:ph idx="1"/>
          </p:nvPr>
        </p:nvSpPr>
        <p:spPr>
          <a:xfrm>
            <a:off x="1066800" y="1714500"/>
            <a:ext cx="5167745" cy="4457700"/>
          </a:xfrm>
        </p:spPr>
        <p:txBody>
          <a:bodyPr>
            <a:normAutofit fontScale="70000" lnSpcReduction="20000"/>
          </a:bodyPr>
          <a:lstStyle/>
          <a:p>
            <a:r>
              <a:rPr lang="en-US" dirty="0" smtClean="0"/>
              <a:t>Click the order to be corrected on the left hand side of the screen</a:t>
            </a:r>
          </a:p>
          <a:p>
            <a:r>
              <a:rPr lang="en-US" dirty="0" smtClean="0"/>
              <a:t>Select Edit</a:t>
            </a:r>
          </a:p>
          <a:p>
            <a:r>
              <a:rPr lang="en-US" dirty="0" smtClean="0"/>
              <a:t>Change the result and then double click the     icon at the end of the row</a:t>
            </a:r>
          </a:p>
          <a:p>
            <a:r>
              <a:rPr lang="en-US" dirty="0" smtClean="0"/>
              <a:t>In the comments box enter the comment in the example picture including the person notified, date, time, and tech initials</a:t>
            </a:r>
          </a:p>
          <a:p>
            <a:pPr lvl="1"/>
            <a:r>
              <a:rPr lang="en-US" dirty="0" smtClean="0"/>
              <a:t>DO NOT </a:t>
            </a:r>
            <a:r>
              <a:rPr lang="en-US" dirty="0"/>
              <a:t>enter any other information in this field – this information will be attached to the result in the patient’s chart</a:t>
            </a:r>
          </a:p>
          <a:p>
            <a:pPr lvl="1"/>
            <a:r>
              <a:rPr lang="en-US" dirty="0"/>
              <a:t>Any other information you feel important can be entered in the yellow Lab Comments box at the bottom of the screen or in the RL6 that must be </a:t>
            </a:r>
            <a:r>
              <a:rPr lang="en-US" dirty="0" smtClean="0"/>
              <a:t>completed</a:t>
            </a:r>
          </a:p>
          <a:p>
            <a:r>
              <a:rPr lang="en-US" dirty="0"/>
              <a:t>Select Accept and Final Verify</a:t>
            </a:r>
          </a:p>
          <a:p>
            <a:endParaRPr lang="en-US" dirty="0" smtClean="0"/>
          </a:p>
        </p:txBody>
      </p:sp>
      <p:pic>
        <p:nvPicPr>
          <p:cNvPr id="4" name="Picture 3"/>
          <p:cNvPicPr>
            <a:picLocks noChangeAspect="1"/>
          </p:cNvPicPr>
          <p:nvPr/>
        </p:nvPicPr>
        <p:blipFill>
          <a:blip r:embed="rId2"/>
          <a:stretch>
            <a:fillRect/>
          </a:stretch>
        </p:blipFill>
        <p:spPr>
          <a:xfrm>
            <a:off x="5150501" y="2820584"/>
            <a:ext cx="161948" cy="200053"/>
          </a:xfrm>
          <a:prstGeom prst="rect">
            <a:avLst/>
          </a:prstGeom>
        </p:spPr>
      </p:pic>
      <p:pic>
        <p:nvPicPr>
          <p:cNvPr id="6" name="Picture 5"/>
          <p:cNvPicPr>
            <a:picLocks noChangeAspect="1"/>
          </p:cNvPicPr>
          <p:nvPr/>
        </p:nvPicPr>
        <p:blipFill>
          <a:blip r:embed="rId3"/>
          <a:stretch>
            <a:fillRect/>
          </a:stretch>
        </p:blipFill>
        <p:spPr>
          <a:xfrm>
            <a:off x="6757204" y="1795548"/>
            <a:ext cx="5075115" cy="3761919"/>
          </a:xfrm>
          <a:prstGeom prst="rect">
            <a:avLst/>
          </a:prstGeom>
        </p:spPr>
      </p:pic>
    </p:spTree>
    <p:extLst>
      <p:ext uri="{BB962C8B-B14F-4D97-AF65-F5344CB8AC3E}">
        <p14:creationId xmlns:p14="http://schemas.microsoft.com/office/powerpoint/2010/main" val="3216995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Fill out a Corrected Result Form</a:t>
            </a:r>
            <a:endParaRPr lang="en-US" dirty="0"/>
          </a:p>
        </p:txBody>
      </p:sp>
      <p:sp>
        <p:nvSpPr>
          <p:cNvPr id="3" name="Content Placeholder 2"/>
          <p:cNvSpPr>
            <a:spLocks noGrp="1"/>
          </p:cNvSpPr>
          <p:nvPr>
            <p:ph idx="1"/>
          </p:nvPr>
        </p:nvSpPr>
        <p:spPr>
          <a:xfrm>
            <a:off x="1066800" y="1714500"/>
            <a:ext cx="5051367" cy="4457700"/>
          </a:xfrm>
        </p:spPr>
        <p:txBody>
          <a:bodyPr>
            <a:normAutofit fontScale="92500" lnSpcReduction="10000"/>
          </a:bodyPr>
          <a:lstStyle/>
          <a:p>
            <a:r>
              <a:rPr lang="en-US" dirty="0" smtClean="0"/>
              <a:t>With any corrected result (with the exception of comment added) a Corrected Result form must be completed</a:t>
            </a:r>
          </a:p>
          <a:p>
            <a:r>
              <a:rPr lang="en-US" dirty="0" smtClean="0"/>
              <a:t>The highlighted sections are required to be completed by the tech correcting the value</a:t>
            </a:r>
          </a:p>
          <a:p>
            <a:r>
              <a:rPr lang="en-US" dirty="0" smtClean="0"/>
              <a:t>Please provide as much information as possible – attach a separate sheet if necessary</a:t>
            </a:r>
          </a:p>
          <a:p>
            <a:r>
              <a:rPr lang="en-US" dirty="0" smtClean="0"/>
              <a:t>Place all completed forms on the manager’s door</a:t>
            </a:r>
            <a:endParaRPr lang="en-US" dirty="0"/>
          </a:p>
        </p:txBody>
      </p:sp>
      <p:pic>
        <p:nvPicPr>
          <p:cNvPr id="5" name="Picture 4"/>
          <p:cNvPicPr>
            <a:picLocks noChangeAspect="1"/>
          </p:cNvPicPr>
          <p:nvPr/>
        </p:nvPicPr>
        <p:blipFill>
          <a:blip r:embed="rId2"/>
          <a:stretch>
            <a:fillRect/>
          </a:stretch>
        </p:blipFill>
        <p:spPr>
          <a:xfrm>
            <a:off x="6866286" y="1504603"/>
            <a:ext cx="4659583" cy="5203767"/>
          </a:xfrm>
          <a:prstGeom prst="rect">
            <a:avLst/>
          </a:prstGeom>
        </p:spPr>
      </p:pic>
    </p:spTree>
    <p:extLst>
      <p:ext uri="{BB962C8B-B14F-4D97-AF65-F5344CB8AC3E}">
        <p14:creationId xmlns:p14="http://schemas.microsoft.com/office/powerpoint/2010/main" val="366049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Complete an RL6</a:t>
            </a:r>
            <a:endParaRPr lang="en-US" dirty="0"/>
          </a:p>
        </p:txBody>
      </p:sp>
      <p:sp>
        <p:nvSpPr>
          <p:cNvPr id="3" name="Content Placeholder 2"/>
          <p:cNvSpPr>
            <a:spLocks noGrp="1"/>
          </p:cNvSpPr>
          <p:nvPr>
            <p:ph idx="1"/>
          </p:nvPr>
        </p:nvSpPr>
        <p:spPr>
          <a:xfrm>
            <a:off x="1066800" y="2280359"/>
            <a:ext cx="5541818" cy="4457700"/>
          </a:xfrm>
        </p:spPr>
        <p:txBody>
          <a:bodyPr/>
          <a:lstStyle/>
          <a:p>
            <a:r>
              <a:rPr lang="en-US" dirty="0" smtClean="0"/>
              <a:t>Once paperwork has been completed you must complete an RL6</a:t>
            </a:r>
          </a:p>
          <a:p>
            <a:r>
              <a:rPr lang="en-US" dirty="0" smtClean="0"/>
              <a:t>The link can be found on your desktop or in Beaker</a:t>
            </a:r>
          </a:p>
          <a:p>
            <a:r>
              <a:rPr lang="en-US" dirty="0" smtClean="0"/>
              <a:t>You can login using your hospital username and password</a:t>
            </a:r>
            <a:endParaRPr lang="en-US" dirty="0"/>
          </a:p>
        </p:txBody>
      </p:sp>
      <p:pic>
        <p:nvPicPr>
          <p:cNvPr id="4" name="Picture 3"/>
          <p:cNvPicPr>
            <a:picLocks noChangeAspect="1"/>
          </p:cNvPicPr>
          <p:nvPr/>
        </p:nvPicPr>
        <p:blipFill>
          <a:blip r:embed="rId2"/>
          <a:stretch>
            <a:fillRect/>
          </a:stretch>
        </p:blipFill>
        <p:spPr>
          <a:xfrm>
            <a:off x="10980363" y="1498963"/>
            <a:ext cx="998278" cy="1077686"/>
          </a:xfrm>
          <a:prstGeom prst="rect">
            <a:avLst/>
          </a:prstGeom>
        </p:spPr>
      </p:pic>
      <p:pic>
        <p:nvPicPr>
          <p:cNvPr id="5" name="Picture 4"/>
          <p:cNvPicPr>
            <a:picLocks noChangeAspect="1"/>
          </p:cNvPicPr>
          <p:nvPr/>
        </p:nvPicPr>
        <p:blipFill>
          <a:blip r:embed="rId3"/>
          <a:stretch>
            <a:fillRect/>
          </a:stretch>
        </p:blipFill>
        <p:spPr>
          <a:xfrm>
            <a:off x="142419" y="1574608"/>
            <a:ext cx="10531123" cy="647562"/>
          </a:xfrm>
          <a:prstGeom prst="rect">
            <a:avLst/>
          </a:prstGeom>
        </p:spPr>
      </p:pic>
      <p:pic>
        <p:nvPicPr>
          <p:cNvPr id="6" name="Picture 5"/>
          <p:cNvPicPr>
            <a:picLocks noChangeAspect="1"/>
          </p:cNvPicPr>
          <p:nvPr/>
        </p:nvPicPr>
        <p:blipFill>
          <a:blip r:embed="rId4"/>
          <a:stretch>
            <a:fillRect/>
          </a:stretch>
        </p:blipFill>
        <p:spPr>
          <a:xfrm>
            <a:off x="7308909" y="2709149"/>
            <a:ext cx="3816291" cy="3743322"/>
          </a:xfrm>
          <a:prstGeom prst="rect">
            <a:avLst/>
          </a:prstGeom>
        </p:spPr>
      </p:pic>
    </p:spTree>
    <p:extLst>
      <p:ext uri="{BB962C8B-B14F-4D97-AF65-F5344CB8AC3E}">
        <p14:creationId xmlns:p14="http://schemas.microsoft.com/office/powerpoint/2010/main" val="320206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Complete an RL6</a:t>
            </a:r>
            <a:endParaRPr lang="en-US" dirty="0"/>
          </a:p>
        </p:txBody>
      </p:sp>
      <p:sp>
        <p:nvSpPr>
          <p:cNvPr id="3" name="Content Placeholder 2"/>
          <p:cNvSpPr>
            <a:spLocks noGrp="1"/>
          </p:cNvSpPr>
          <p:nvPr>
            <p:ph idx="1"/>
          </p:nvPr>
        </p:nvSpPr>
        <p:spPr>
          <a:xfrm>
            <a:off x="476597" y="1714500"/>
            <a:ext cx="4993178" cy="4457700"/>
          </a:xfrm>
        </p:spPr>
        <p:txBody>
          <a:bodyPr/>
          <a:lstStyle/>
          <a:p>
            <a:r>
              <a:rPr lang="en-US" dirty="0" smtClean="0"/>
              <a:t>Skip the first screen and it should take you to the Icon Wall</a:t>
            </a:r>
          </a:p>
          <a:p>
            <a:r>
              <a:rPr lang="en-US" dirty="0" smtClean="0"/>
              <a:t>Select the Lab Specimen/Test icon</a:t>
            </a:r>
          </a:p>
          <a:p>
            <a:r>
              <a:rPr lang="en-US" dirty="0" smtClean="0"/>
              <a:t>You will be directed to the Lab Specimen Test Submission Form</a:t>
            </a:r>
          </a:p>
          <a:p>
            <a:r>
              <a:rPr lang="en-US" dirty="0" smtClean="0"/>
              <a:t>You must fill out all fields with a green asterisk (*)</a:t>
            </a:r>
            <a:endParaRPr lang="en-US" dirty="0"/>
          </a:p>
        </p:txBody>
      </p:sp>
      <p:pic>
        <p:nvPicPr>
          <p:cNvPr id="4" name="Picture 3"/>
          <p:cNvPicPr>
            <a:picLocks noChangeAspect="1"/>
          </p:cNvPicPr>
          <p:nvPr/>
        </p:nvPicPr>
        <p:blipFill>
          <a:blip r:embed="rId2"/>
          <a:stretch>
            <a:fillRect/>
          </a:stretch>
        </p:blipFill>
        <p:spPr>
          <a:xfrm>
            <a:off x="5878858" y="1858214"/>
            <a:ext cx="6105433" cy="4170272"/>
          </a:xfrm>
          <a:prstGeom prst="rect">
            <a:avLst/>
          </a:prstGeom>
        </p:spPr>
      </p:pic>
    </p:spTree>
    <p:extLst>
      <p:ext uri="{BB962C8B-B14F-4D97-AF65-F5344CB8AC3E}">
        <p14:creationId xmlns:p14="http://schemas.microsoft.com/office/powerpoint/2010/main" val="372543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Complete an RL6</a:t>
            </a:r>
            <a:endParaRPr lang="en-US" dirty="0"/>
          </a:p>
        </p:txBody>
      </p:sp>
      <p:sp>
        <p:nvSpPr>
          <p:cNvPr id="3" name="Content Placeholder 2"/>
          <p:cNvSpPr>
            <a:spLocks noGrp="1"/>
          </p:cNvSpPr>
          <p:nvPr>
            <p:ph idx="1"/>
          </p:nvPr>
        </p:nvSpPr>
        <p:spPr>
          <a:xfrm>
            <a:off x="1066800" y="1714500"/>
            <a:ext cx="4386349" cy="4457700"/>
          </a:xfrm>
        </p:spPr>
        <p:txBody>
          <a:bodyPr>
            <a:normAutofit fontScale="70000" lnSpcReduction="20000"/>
          </a:bodyPr>
          <a:lstStyle/>
          <a:p>
            <a:r>
              <a:rPr lang="en-US" dirty="0" smtClean="0"/>
              <a:t>The first section will be for entering information about the patient affected</a:t>
            </a:r>
          </a:p>
          <a:p>
            <a:r>
              <a:rPr lang="en-US" dirty="0" smtClean="0"/>
              <a:t>Enter whether the patient is an IN-PATIENT or OUT-PATIENT</a:t>
            </a:r>
          </a:p>
          <a:p>
            <a:r>
              <a:rPr lang="en-US" dirty="0" smtClean="0"/>
              <a:t>Enter the Medical Record number</a:t>
            </a:r>
          </a:p>
          <a:p>
            <a:pPr lvl="1"/>
            <a:r>
              <a:rPr lang="en-US" dirty="0" smtClean="0"/>
              <a:t>For Outreach patients (X locations):</a:t>
            </a:r>
          </a:p>
          <a:p>
            <a:pPr lvl="2"/>
            <a:r>
              <a:rPr lang="en-US" dirty="0" smtClean="0"/>
              <a:t>Click on the blue Requisition number under Specimen Inquiry (ex. RQ304328)</a:t>
            </a:r>
          </a:p>
          <a:p>
            <a:pPr lvl="2"/>
            <a:r>
              <a:rPr lang="en-US" dirty="0" smtClean="0"/>
              <a:t>The MRN in in the upper left as SUBMITTER PATIENT ID (ex. XRMER-000055)</a:t>
            </a:r>
            <a:endParaRPr lang="en-US" dirty="0"/>
          </a:p>
          <a:p>
            <a:r>
              <a:rPr lang="en-US" dirty="0" smtClean="0"/>
              <a:t>Enter Last Name</a:t>
            </a:r>
          </a:p>
          <a:p>
            <a:r>
              <a:rPr lang="en-US" dirty="0" smtClean="0"/>
              <a:t>Enter First Name</a:t>
            </a:r>
          </a:p>
          <a:p>
            <a:r>
              <a:rPr lang="en-US" dirty="0" smtClean="0"/>
              <a:t>Enter the patient date of birth</a:t>
            </a:r>
          </a:p>
        </p:txBody>
      </p:sp>
      <p:pic>
        <p:nvPicPr>
          <p:cNvPr id="4" name="Picture 3"/>
          <p:cNvPicPr>
            <a:picLocks noChangeAspect="1"/>
          </p:cNvPicPr>
          <p:nvPr/>
        </p:nvPicPr>
        <p:blipFill>
          <a:blip r:embed="rId2"/>
          <a:stretch>
            <a:fillRect/>
          </a:stretch>
        </p:blipFill>
        <p:spPr>
          <a:xfrm>
            <a:off x="5758244" y="2186248"/>
            <a:ext cx="5970047" cy="3096353"/>
          </a:xfrm>
          <a:prstGeom prst="rect">
            <a:avLst/>
          </a:prstGeom>
        </p:spPr>
      </p:pic>
    </p:spTree>
    <p:extLst>
      <p:ext uri="{BB962C8B-B14F-4D97-AF65-F5344CB8AC3E}">
        <p14:creationId xmlns:p14="http://schemas.microsoft.com/office/powerpoint/2010/main" val="132949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Complete an RL6</a:t>
            </a:r>
            <a:endParaRPr lang="en-US" dirty="0"/>
          </a:p>
        </p:txBody>
      </p:sp>
      <p:sp>
        <p:nvSpPr>
          <p:cNvPr id="3" name="Content Placeholder 2"/>
          <p:cNvSpPr>
            <a:spLocks noGrp="1"/>
          </p:cNvSpPr>
          <p:nvPr>
            <p:ph idx="1"/>
          </p:nvPr>
        </p:nvSpPr>
        <p:spPr>
          <a:xfrm>
            <a:off x="606828" y="1764376"/>
            <a:ext cx="4912822" cy="4457700"/>
          </a:xfrm>
        </p:spPr>
        <p:txBody>
          <a:bodyPr>
            <a:normAutofit fontScale="70000" lnSpcReduction="20000"/>
          </a:bodyPr>
          <a:lstStyle/>
          <a:p>
            <a:r>
              <a:rPr lang="en-US" dirty="0" smtClean="0"/>
              <a:t>The next section to be filled out is Details of the Event</a:t>
            </a:r>
          </a:p>
          <a:p>
            <a:r>
              <a:rPr lang="en-US" dirty="0" smtClean="0"/>
              <a:t>Under Specific Event Type pick the best option from the drop down menu</a:t>
            </a:r>
          </a:p>
          <a:p>
            <a:pPr lvl="1"/>
            <a:r>
              <a:rPr lang="en-US" dirty="0" smtClean="0"/>
              <a:t>For corrected results this would be “Wrong results reported”</a:t>
            </a:r>
          </a:p>
          <a:p>
            <a:r>
              <a:rPr lang="en-US" dirty="0" smtClean="0"/>
              <a:t>Fill in “Injury Incurred?” as </a:t>
            </a:r>
            <a:r>
              <a:rPr lang="en-US" i="1" dirty="0" smtClean="0"/>
              <a:t>UNKNOWN</a:t>
            </a:r>
          </a:p>
          <a:p>
            <a:r>
              <a:rPr lang="en-US" dirty="0" smtClean="0"/>
              <a:t>Answer Equipment Involved as </a:t>
            </a:r>
            <a:r>
              <a:rPr lang="en-US" i="1" dirty="0" smtClean="0"/>
              <a:t>NO</a:t>
            </a:r>
          </a:p>
          <a:p>
            <a:r>
              <a:rPr lang="en-US" dirty="0" smtClean="0"/>
              <a:t>Fill in Reported Harm Score as </a:t>
            </a:r>
            <a:r>
              <a:rPr lang="en-US" i="1" dirty="0" smtClean="0"/>
              <a:t>B2. NO HARM did reach the patient; by staff action</a:t>
            </a:r>
          </a:p>
          <a:p>
            <a:r>
              <a:rPr lang="en-US" dirty="0" smtClean="0"/>
              <a:t>In the “Describe the event” fill in as much information as possible about why the result was reported incorrectly and what actions were taken to determine the correct result</a:t>
            </a:r>
          </a:p>
          <a:p>
            <a:endParaRPr lang="en-US" dirty="0"/>
          </a:p>
        </p:txBody>
      </p:sp>
      <p:pic>
        <p:nvPicPr>
          <p:cNvPr id="4" name="Picture 3"/>
          <p:cNvPicPr>
            <a:picLocks noChangeAspect="1"/>
          </p:cNvPicPr>
          <p:nvPr/>
        </p:nvPicPr>
        <p:blipFill>
          <a:blip r:embed="rId2"/>
          <a:stretch>
            <a:fillRect/>
          </a:stretch>
        </p:blipFill>
        <p:spPr>
          <a:xfrm>
            <a:off x="6222231" y="1856633"/>
            <a:ext cx="5456804" cy="4365443"/>
          </a:xfrm>
          <a:prstGeom prst="rect">
            <a:avLst/>
          </a:prstGeom>
        </p:spPr>
      </p:pic>
    </p:spTree>
    <p:extLst>
      <p:ext uri="{BB962C8B-B14F-4D97-AF65-F5344CB8AC3E}">
        <p14:creationId xmlns:p14="http://schemas.microsoft.com/office/powerpoint/2010/main" val="16793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Complete an RL6</a:t>
            </a:r>
            <a:endParaRPr lang="en-US" dirty="0"/>
          </a:p>
        </p:txBody>
      </p:sp>
      <p:sp>
        <p:nvSpPr>
          <p:cNvPr id="3" name="Content Placeholder 2"/>
          <p:cNvSpPr>
            <a:spLocks noGrp="1"/>
          </p:cNvSpPr>
          <p:nvPr>
            <p:ph idx="1"/>
          </p:nvPr>
        </p:nvSpPr>
        <p:spPr>
          <a:xfrm>
            <a:off x="307572" y="1770611"/>
            <a:ext cx="5993476" cy="4457700"/>
          </a:xfrm>
        </p:spPr>
        <p:txBody>
          <a:bodyPr>
            <a:normAutofit/>
          </a:bodyPr>
          <a:lstStyle/>
          <a:p>
            <a:r>
              <a:rPr lang="en-US" sz="1600" dirty="0" smtClean="0"/>
              <a:t>The next section to complete is When and Where Event Occurred</a:t>
            </a:r>
          </a:p>
          <a:p>
            <a:r>
              <a:rPr lang="en-US" sz="1600" dirty="0" smtClean="0"/>
              <a:t>All fields of this section must be completed</a:t>
            </a:r>
          </a:p>
          <a:p>
            <a:r>
              <a:rPr lang="en-US" sz="1600" dirty="0" smtClean="0"/>
              <a:t>Enter date of the result correction</a:t>
            </a:r>
          </a:p>
          <a:p>
            <a:r>
              <a:rPr lang="en-US" sz="1600" dirty="0" smtClean="0"/>
              <a:t>Enter the time the result was corrected in Beaker</a:t>
            </a:r>
          </a:p>
          <a:p>
            <a:r>
              <a:rPr lang="en-US" sz="1600" dirty="0" smtClean="0"/>
              <a:t>The site selected from the drop down menu will be WFB</a:t>
            </a:r>
          </a:p>
          <a:p>
            <a:r>
              <a:rPr lang="en-US" sz="1600" dirty="0" smtClean="0"/>
              <a:t>Care/Service area selected will be Lab Core Lab</a:t>
            </a:r>
          </a:p>
          <a:p>
            <a:r>
              <a:rPr lang="en-US" sz="1600" dirty="0" smtClean="0"/>
              <a:t>There will only be one option for Department - 324308</a:t>
            </a:r>
            <a:endParaRPr lang="en-US" sz="1600" dirty="0"/>
          </a:p>
        </p:txBody>
      </p:sp>
      <p:pic>
        <p:nvPicPr>
          <p:cNvPr id="5" name="Picture 4"/>
          <p:cNvPicPr>
            <a:picLocks noChangeAspect="1"/>
          </p:cNvPicPr>
          <p:nvPr/>
        </p:nvPicPr>
        <p:blipFill>
          <a:blip r:embed="rId2"/>
          <a:stretch>
            <a:fillRect/>
          </a:stretch>
        </p:blipFill>
        <p:spPr>
          <a:xfrm>
            <a:off x="6492239" y="1770611"/>
            <a:ext cx="5286895" cy="4345478"/>
          </a:xfrm>
          <a:prstGeom prst="rect">
            <a:avLst/>
          </a:prstGeom>
        </p:spPr>
      </p:pic>
    </p:spTree>
    <p:extLst>
      <p:ext uri="{BB962C8B-B14F-4D97-AF65-F5344CB8AC3E}">
        <p14:creationId xmlns:p14="http://schemas.microsoft.com/office/powerpoint/2010/main" val="32772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Complete an RL6</a:t>
            </a:r>
            <a:endParaRPr lang="en-US" dirty="0"/>
          </a:p>
        </p:txBody>
      </p:sp>
      <p:sp>
        <p:nvSpPr>
          <p:cNvPr id="3" name="Content Placeholder 2"/>
          <p:cNvSpPr>
            <a:spLocks noGrp="1"/>
          </p:cNvSpPr>
          <p:nvPr>
            <p:ph idx="1"/>
          </p:nvPr>
        </p:nvSpPr>
        <p:spPr>
          <a:xfrm>
            <a:off x="551410" y="1772689"/>
            <a:ext cx="5309062" cy="4457700"/>
          </a:xfrm>
        </p:spPr>
        <p:txBody>
          <a:bodyPr>
            <a:normAutofit fontScale="92500"/>
          </a:bodyPr>
          <a:lstStyle/>
          <a:p>
            <a:r>
              <a:rPr lang="en-US" sz="2000" dirty="0" smtClean="0"/>
              <a:t>The last section is Person Submitting Report</a:t>
            </a:r>
          </a:p>
          <a:p>
            <a:r>
              <a:rPr lang="en-US" sz="2000" dirty="0" smtClean="0"/>
              <a:t>This is where you will enter your information</a:t>
            </a:r>
          </a:p>
          <a:p>
            <a:r>
              <a:rPr lang="en-US" sz="2000" dirty="0" smtClean="0"/>
              <a:t>Under Person Submitting Report type your first and last name</a:t>
            </a:r>
          </a:p>
          <a:p>
            <a:r>
              <a:rPr lang="en-US" sz="2000" dirty="0" smtClean="0"/>
              <a:t>Reporter Role will be Allied Health Professional</a:t>
            </a:r>
          </a:p>
          <a:p>
            <a:r>
              <a:rPr lang="en-US" sz="2000" dirty="0" smtClean="0"/>
              <a:t>Contact information will be 336-716-7066</a:t>
            </a:r>
          </a:p>
          <a:p>
            <a:r>
              <a:rPr lang="en-US" sz="2000" dirty="0" smtClean="0"/>
              <a:t>Click the green Submit button when all sections are completed</a:t>
            </a:r>
          </a:p>
          <a:p>
            <a:pPr marL="0" indent="0">
              <a:buNone/>
            </a:pPr>
            <a:endParaRPr lang="en-US" sz="2000" dirty="0"/>
          </a:p>
        </p:txBody>
      </p:sp>
      <p:pic>
        <p:nvPicPr>
          <p:cNvPr id="5" name="Picture 4"/>
          <p:cNvPicPr>
            <a:picLocks noChangeAspect="1"/>
          </p:cNvPicPr>
          <p:nvPr/>
        </p:nvPicPr>
        <p:blipFill>
          <a:blip r:embed="rId2"/>
          <a:stretch>
            <a:fillRect/>
          </a:stretch>
        </p:blipFill>
        <p:spPr>
          <a:xfrm>
            <a:off x="6043352" y="2327564"/>
            <a:ext cx="5777587" cy="2890170"/>
          </a:xfrm>
          <a:prstGeom prst="rect">
            <a:avLst/>
          </a:prstGeom>
        </p:spPr>
      </p:pic>
    </p:spTree>
    <p:extLst>
      <p:ext uri="{BB962C8B-B14F-4D97-AF65-F5344CB8AC3E}">
        <p14:creationId xmlns:p14="http://schemas.microsoft.com/office/powerpoint/2010/main" val="58239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calling critical values important?</a:t>
            </a:r>
            <a:endParaRPr lang="en-US" dirty="0"/>
          </a:p>
        </p:txBody>
      </p:sp>
      <p:sp>
        <p:nvSpPr>
          <p:cNvPr id="3" name="Content Placeholder 2"/>
          <p:cNvSpPr>
            <a:spLocks noGrp="1"/>
          </p:cNvSpPr>
          <p:nvPr>
            <p:ph idx="1"/>
          </p:nvPr>
        </p:nvSpPr>
        <p:spPr/>
        <p:txBody>
          <a:bodyPr/>
          <a:lstStyle/>
          <a:p>
            <a:r>
              <a:rPr lang="en-US" dirty="0" smtClean="0"/>
              <a:t>Improvement in critical value notification is driven by the assumption that timely reporting will lead to more timely clinical interventions.</a:t>
            </a:r>
          </a:p>
          <a:p>
            <a:r>
              <a:rPr lang="en-US" dirty="0" smtClean="0"/>
              <a:t>This will improve treatment outcomes and help in the prevention of co-morbidities.</a:t>
            </a:r>
            <a:endParaRPr lang="en-US" dirty="0"/>
          </a:p>
        </p:txBody>
      </p:sp>
    </p:spTree>
    <p:extLst>
      <p:ext uri="{BB962C8B-B14F-4D97-AF65-F5344CB8AC3E}">
        <p14:creationId xmlns:p14="http://schemas.microsoft.com/office/powerpoint/2010/main" val="284398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t>Missed Critical Values and Corrected Reports</a:t>
            </a:r>
            <a:r>
              <a:rPr lang="en-US" dirty="0" smtClean="0"/>
              <a:t/>
            </a:r>
            <a:br>
              <a:rPr lang="en-US" dirty="0" smtClean="0"/>
            </a:br>
            <a:r>
              <a:rPr lang="en-US" dirty="0"/>
              <a:t/>
            </a:r>
            <a:br>
              <a:rPr lang="en-US" dirty="0"/>
            </a:br>
            <a:r>
              <a:rPr lang="en-US" sz="2000" dirty="0" smtClean="0"/>
              <a:t>Clinical Chemistry and Clinical Chemistry Mass Spec Labs</a:t>
            </a:r>
            <a:endParaRPr lang="en-US" sz="2000" dirty="0"/>
          </a:p>
        </p:txBody>
      </p:sp>
      <p:sp>
        <p:nvSpPr>
          <p:cNvPr id="3" name="Text Placeholder 2"/>
          <p:cNvSpPr>
            <a:spLocks noGrp="1"/>
          </p:cNvSpPr>
          <p:nvPr>
            <p:ph type="body" sz="half" idx="2"/>
          </p:nvPr>
        </p:nvSpPr>
        <p:spPr>
          <a:xfrm>
            <a:off x="257696" y="3746500"/>
            <a:ext cx="3765664" cy="2425700"/>
          </a:xfrm>
        </p:spPr>
        <p:txBody>
          <a:bodyPr>
            <a:normAutofit/>
          </a:bodyPr>
          <a:lstStyle/>
          <a:p>
            <a:r>
              <a:rPr lang="en-US" sz="1400" i="1" dirty="0" smtClean="0"/>
              <a:t>Missed critical values include values that were not called and values that did not have complete documentation.</a:t>
            </a:r>
            <a:endParaRPr lang="en-US" sz="1400" i="1" dirty="0"/>
          </a:p>
        </p:txBody>
      </p:sp>
      <p:graphicFrame>
        <p:nvGraphicFramePr>
          <p:cNvPr id="6" name="Content Placeholder 3" descr="Clustered column chart showing the values of 3 series for 4 categories"/>
          <p:cNvGraphicFramePr>
            <a:graphicFrameLocks noGrp="1"/>
          </p:cNvGraphicFramePr>
          <p:nvPr>
            <p:ph idx="1"/>
            <p:extLst>
              <p:ext uri="{D42A27DB-BD31-4B8C-83A1-F6EECF244321}">
                <p14:modId xmlns:p14="http://schemas.microsoft.com/office/powerpoint/2010/main" val="1223347467"/>
              </p:ext>
            </p:extLst>
          </p:nvPr>
        </p:nvGraphicFramePr>
        <p:xfrm>
          <a:off x="4699000" y="465138"/>
          <a:ext cx="7048500" cy="5935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555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Tips to Prevent Missed Critical Values and Corrected Value Reports</a:t>
            </a:r>
            <a:endParaRPr lang="en-US" dirty="0"/>
          </a:p>
        </p:txBody>
      </p:sp>
      <p:sp>
        <p:nvSpPr>
          <p:cNvPr id="6" name="TextBox 5"/>
          <p:cNvSpPr txBox="1"/>
          <p:nvPr/>
        </p:nvSpPr>
        <p:spPr>
          <a:xfrm>
            <a:off x="626225" y="1502688"/>
            <a:ext cx="10939549" cy="486287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Pull a QA report often</a:t>
            </a:r>
          </a:p>
          <a:p>
            <a:pPr marL="742950" lvl="1" indent="-285750">
              <a:buFont typeface="Arial" panose="020B0604020202020204" pitchFamily="34" charset="0"/>
              <a:buChar char="•"/>
            </a:pPr>
            <a:r>
              <a:rPr lang="en-US" dirty="0" smtClean="0"/>
              <a:t>You are required to pull a QA report at the end of your shift</a:t>
            </a:r>
          </a:p>
          <a:p>
            <a:pPr marL="742950" lvl="1" indent="-285750">
              <a:buFont typeface="Arial" panose="020B0604020202020204" pitchFamily="34" charset="0"/>
              <a:buChar char="•"/>
            </a:pPr>
            <a:r>
              <a:rPr lang="en-US" dirty="0" smtClean="0"/>
              <a:t>If you are busy it may be a good idea to do this more often</a:t>
            </a:r>
          </a:p>
          <a:p>
            <a:pPr marL="742950" lvl="1" indent="-285750">
              <a:buFont typeface="Arial" panose="020B0604020202020204" pitchFamily="34" charset="0"/>
              <a:buChar char="•"/>
            </a:pPr>
            <a:r>
              <a:rPr lang="en-US" dirty="0" smtClean="0"/>
              <a:t>It is easier to call a critical closer to resulting time than at the end of a shift after nursing has switched shifts or clinics may have closed</a:t>
            </a:r>
          </a:p>
          <a:p>
            <a:pPr marL="742950" lvl="1" indent="-285750">
              <a:buFont typeface="Arial" panose="020B0604020202020204" pitchFamily="34" charset="0"/>
              <a:buChar char="•"/>
            </a:pPr>
            <a:r>
              <a:rPr lang="en-US" dirty="0" smtClean="0"/>
              <a:t>Make sure ALL information is present</a:t>
            </a:r>
          </a:p>
          <a:p>
            <a:pPr marL="742950" lvl="1" indent="-285750">
              <a:buFont typeface="Arial" panose="020B0604020202020204" pitchFamily="34" charset="0"/>
              <a:buChar char="•"/>
            </a:pPr>
            <a:r>
              <a:rPr lang="en-US" dirty="0" smtClean="0"/>
              <a:t>If you notice an error on you QA report correct the result with the Comment Added option – as long as you do not modify the result Beaker will not attach a corrected result flag</a:t>
            </a:r>
          </a:p>
          <a:p>
            <a:pPr lvl="1"/>
            <a:endParaRPr lang="en-US" dirty="0" smtClean="0"/>
          </a:p>
          <a:p>
            <a:pPr marL="285750" indent="-285750">
              <a:buFont typeface="Arial" panose="020B0604020202020204" pitchFamily="34" charset="0"/>
              <a:buChar char="•"/>
            </a:pPr>
            <a:r>
              <a:rPr lang="en-US" sz="2000" dirty="0" smtClean="0"/>
              <a:t>Pay attention to what you are resulting</a:t>
            </a:r>
          </a:p>
          <a:p>
            <a:pPr marL="742950" lvl="1" indent="-285750">
              <a:buFont typeface="Arial" panose="020B0604020202020204" pitchFamily="34" charset="0"/>
              <a:buChar char="•"/>
            </a:pPr>
            <a:r>
              <a:rPr lang="en-US" dirty="0" smtClean="0"/>
              <a:t>SLOW DOWN!</a:t>
            </a:r>
          </a:p>
          <a:p>
            <a:pPr marL="742950" lvl="1" indent="-285750">
              <a:buFont typeface="Arial" panose="020B0604020202020204" pitchFamily="34" charset="0"/>
              <a:buChar char="•"/>
            </a:pPr>
            <a:r>
              <a:rPr lang="en-US" dirty="0" smtClean="0"/>
              <a:t>Make sure there are no flags attached to the result like an F flag indicating a dilution is needed</a:t>
            </a:r>
          </a:p>
          <a:p>
            <a:pPr marL="742950" lvl="1" indent="-285750">
              <a:buFont typeface="Arial" panose="020B0604020202020204" pitchFamily="34" charset="0"/>
              <a:buChar char="•"/>
            </a:pPr>
            <a:r>
              <a:rPr lang="en-US" dirty="0" smtClean="0"/>
              <a:t>Notice patterns in results that may indicate instrument issues</a:t>
            </a:r>
          </a:p>
          <a:p>
            <a:pPr marL="742950" lvl="1" indent="-285750">
              <a:buFont typeface="Arial" panose="020B0604020202020204" pitchFamily="34" charset="0"/>
              <a:buChar char="•"/>
            </a:pPr>
            <a:r>
              <a:rPr lang="en-US" dirty="0" smtClean="0"/>
              <a:t>If you suspect an issue run QC</a:t>
            </a:r>
          </a:p>
          <a:p>
            <a:pPr marL="742950" lvl="1" indent="-285750">
              <a:buFont typeface="Arial" panose="020B0604020202020204" pitchFamily="34" charset="0"/>
              <a:buChar char="•"/>
            </a:pPr>
            <a:r>
              <a:rPr lang="en-US" dirty="0" smtClean="0"/>
              <a:t>From the Centaur read flags attached to results in Beaker – check the instrument computer for instructions if necessary</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4723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Current Critical Values Reported</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562527225"/>
              </p:ext>
            </p:extLst>
          </p:nvPr>
        </p:nvGraphicFramePr>
        <p:xfrm>
          <a:off x="4178280" y="1487978"/>
          <a:ext cx="3835439" cy="5145579"/>
        </p:xfrm>
        <a:graphic>
          <a:graphicData uri="http://schemas.openxmlformats.org/presentationml/2006/ole">
            <mc:AlternateContent xmlns:mc="http://schemas.openxmlformats.org/markup-compatibility/2006">
              <mc:Choice xmlns:v="urn:schemas-microsoft-com:vml" Requires="v">
                <p:oleObj spid="_x0000_s1033" name="Worksheet" r:id="rId3" imgW="5524662" imgH="7410468" progId="Excel.Sheet.12">
                  <p:embed/>
                </p:oleObj>
              </mc:Choice>
              <mc:Fallback>
                <p:oleObj name="Worksheet" r:id="rId3" imgW="5524662" imgH="7410468" progId="Excel.Sheet.12">
                  <p:embed/>
                  <p:pic>
                    <p:nvPicPr>
                      <p:cNvPr id="0" name=""/>
                      <p:cNvPicPr/>
                      <p:nvPr/>
                    </p:nvPicPr>
                    <p:blipFill>
                      <a:blip r:embed="rId4"/>
                      <a:stretch>
                        <a:fillRect/>
                      </a:stretch>
                    </p:blipFill>
                    <p:spPr>
                      <a:xfrm>
                        <a:off x="4178280" y="1487978"/>
                        <a:ext cx="3835439" cy="5145579"/>
                      </a:xfrm>
                      <a:prstGeom prst="rect">
                        <a:avLst/>
                      </a:prstGeom>
                    </p:spPr>
                  </p:pic>
                </p:oleObj>
              </mc:Fallback>
            </mc:AlternateContent>
          </a:graphicData>
        </a:graphic>
      </p:graphicFrame>
    </p:spTree>
    <p:extLst>
      <p:ext uri="{BB962C8B-B14F-4D97-AF65-F5344CB8AC3E}">
        <p14:creationId xmlns:p14="http://schemas.microsoft.com/office/powerpoint/2010/main" val="27170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Report a Critical Value</a:t>
            </a:r>
            <a:endParaRPr lang="en-US" dirty="0"/>
          </a:p>
        </p:txBody>
      </p:sp>
      <p:graphicFrame>
        <p:nvGraphicFramePr>
          <p:cNvPr id="4" name="Content Placeholder 2" descr="Accent process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1264913436"/>
              </p:ext>
            </p:extLst>
          </p:nvPr>
        </p:nvGraphicFramePr>
        <p:xfrm>
          <a:off x="1066800" y="1714500"/>
          <a:ext cx="1005840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994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Value Documentation in </a:t>
            </a:r>
            <a:r>
              <a:rPr lang="en-US" dirty="0" err="1" smtClean="0"/>
              <a:t>Remisol</a:t>
            </a:r>
            <a:endParaRPr lang="en-US" dirty="0"/>
          </a:p>
        </p:txBody>
      </p:sp>
      <p:sp>
        <p:nvSpPr>
          <p:cNvPr id="3" name="Content Placeholder 2"/>
          <p:cNvSpPr>
            <a:spLocks noGrp="1"/>
          </p:cNvSpPr>
          <p:nvPr>
            <p:ph idx="1"/>
          </p:nvPr>
        </p:nvSpPr>
        <p:spPr>
          <a:xfrm>
            <a:off x="1066800" y="1714499"/>
            <a:ext cx="10058400" cy="5068685"/>
          </a:xfrm>
        </p:spPr>
        <p:txBody>
          <a:bodyPr>
            <a:normAutofit fontScale="92500" lnSpcReduction="10000"/>
          </a:bodyPr>
          <a:lstStyle/>
          <a:p>
            <a:r>
              <a:rPr lang="en-US" dirty="0" smtClean="0"/>
              <a:t>A critical value message will show up in the “Messages generated by rules” window in the lower left of the screen and in the left hand column in the new window that displays when results are reviewed</a:t>
            </a:r>
          </a:p>
          <a:p>
            <a:r>
              <a:rPr lang="en-US" dirty="0" smtClean="0"/>
              <a:t>The critical results should be highlighted in red, green, or blue</a:t>
            </a:r>
          </a:p>
          <a:p>
            <a:endParaRPr lang="en-US" dirty="0"/>
          </a:p>
          <a:p>
            <a:endParaRPr lang="en-US" dirty="0" smtClean="0"/>
          </a:p>
          <a:p>
            <a:endParaRPr lang="en-US" dirty="0"/>
          </a:p>
          <a:p>
            <a:endParaRPr lang="en-US" dirty="0" smtClean="0"/>
          </a:p>
          <a:p>
            <a:endParaRPr lang="en-US" sz="1400" dirty="0" smtClean="0"/>
          </a:p>
          <a:p>
            <a:endParaRPr lang="en-US" sz="1400" i="1" dirty="0" smtClean="0"/>
          </a:p>
          <a:p>
            <a:pPr algn="ctr"/>
            <a:r>
              <a:rPr lang="en-US" sz="1400" i="1" dirty="0" smtClean="0"/>
              <a:t>*The most commonly missed critical value is a Phosphorus value of &lt;1.0 – value will be backlit in light blue.</a:t>
            </a:r>
            <a:endParaRPr lang="en-US" sz="1400" i="1" dirty="0"/>
          </a:p>
          <a:p>
            <a:endParaRPr lang="en-US" dirty="0" smtClean="0"/>
          </a:p>
          <a:p>
            <a:endParaRPr lang="en-US" dirty="0"/>
          </a:p>
          <a:p>
            <a:endParaRPr lang="en-US" dirty="0"/>
          </a:p>
        </p:txBody>
      </p:sp>
      <p:pic>
        <p:nvPicPr>
          <p:cNvPr id="4" name="Picture 3"/>
          <p:cNvPicPr>
            <a:picLocks noChangeAspect="1"/>
          </p:cNvPicPr>
          <p:nvPr/>
        </p:nvPicPr>
        <p:blipFill>
          <a:blip r:embed="rId3"/>
          <a:stretch>
            <a:fillRect/>
          </a:stretch>
        </p:blipFill>
        <p:spPr>
          <a:xfrm>
            <a:off x="7129549" y="3396269"/>
            <a:ext cx="3273935" cy="2793076"/>
          </a:xfrm>
          <a:prstGeom prst="rect">
            <a:avLst/>
          </a:prstGeom>
        </p:spPr>
      </p:pic>
      <p:pic>
        <p:nvPicPr>
          <p:cNvPr id="5" name="Picture 4"/>
          <p:cNvPicPr>
            <a:picLocks noChangeAspect="1"/>
          </p:cNvPicPr>
          <p:nvPr/>
        </p:nvPicPr>
        <p:blipFill>
          <a:blip r:embed="rId4"/>
          <a:stretch>
            <a:fillRect/>
          </a:stretch>
        </p:blipFill>
        <p:spPr>
          <a:xfrm>
            <a:off x="1849705" y="3396269"/>
            <a:ext cx="4042738" cy="2634096"/>
          </a:xfrm>
          <a:prstGeom prst="rect">
            <a:avLst/>
          </a:prstGeom>
        </p:spPr>
      </p:pic>
    </p:spTree>
    <p:extLst>
      <p:ext uri="{BB962C8B-B14F-4D97-AF65-F5344CB8AC3E}">
        <p14:creationId xmlns:p14="http://schemas.microsoft.com/office/powerpoint/2010/main" val="232515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Value Documentation in </a:t>
            </a:r>
            <a:r>
              <a:rPr lang="en-US" dirty="0" err="1" smtClean="0"/>
              <a:t>Remisol</a:t>
            </a:r>
            <a:endParaRPr lang="en-US" dirty="0"/>
          </a:p>
        </p:txBody>
      </p:sp>
      <p:sp>
        <p:nvSpPr>
          <p:cNvPr id="3" name="Content Placeholder 2"/>
          <p:cNvSpPr>
            <a:spLocks noGrp="1"/>
          </p:cNvSpPr>
          <p:nvPr>
            <p:ph idx="1"/>
          </p:nvPr>
        </p:nvSpPr>
        <p:spPr>
          <a:xfrm>
            <a:off x="1066800" y="1714500"/>
            <a:ext cx="5475316" cy="4457700"/>
          </a:xfrm>
        </p:spPr>
        <p:txBody>
          <a:bodyPr/>
          <a:lstStyle/>
          <a:p>
            <a:r>
              <a:rPr lang="en-US" dirty="0" smtClean="0"/>
              <a:t>Double click the critical value to open the pop up window where the communication can be documented</a:t>
            </a:r>
          </a:p>
          <a:p>
            <a:r>
              <a:rPr lang="en-US" dirty="0" smtClean="0"/>
              <a:t>In the “Results Comments” box at the bottom of the window there should be a drop down arrow with several options</a:t>
            </a:r>
          </a:p>
          <a:p>
            <a:r>
              <a:rPr lang="en-US" dirty="0" smtClean="0"/>
              <a:t>Select “Called to and </a:t>
            </a:r>
            <a:r>
              <a:rPr lang="en-US" dirty="0" err="1" smtClean="0"/>
              <a:t>readback</a:t>
            </a:r>
            <a:r>
              <a:rPr lang="en-US" dirty="0" smtClean="0"/>
              <a:t> by” and click the “+”</a:t>
            </a:r>
          </a:p>
          <a:p>
            <a:pPr lvl="1"/>
            <a:r>
              <a:rPr lang="en-US" sz="1600" dirty="0" smtClean="0"/>
              <a:t>If hemolysis must be documented and did not automatically attach to the result select this first from the drop down menu and click the “+”</a:t>
            </a:r>
            <a:endParaRPr lang="en-US" sz="1600" dirty="0"/>
          </a:p>
        </p:txBody>
      </p:sp>
      <p:pic>
        <p:nvPicPr>
          <p:cNvPr id="4" name="Picture 3"/>
          <p:cNvPicPr>
            <a:picLocks noChangeAspect="1"/>
          </p:cNvPicPr>
          <p:nvPr/>
        </p:nvPicPr>
        <p:blipFill>
          <a:blip r:embed="rId2"/>
          <a:stretch>
            <a:fillRect/>
          </a:stretch>
        </p:blipFill>
        <p:spPr>
          <a:xfrm>
            <a:off x="7625541" y="1598122"/>
            <a:ext cx="3676823" cy="4902430"/>
          </a:xfrm>
          <a:prstGeom prst="rect">
            <a:avLst/>
          </a:prstGeom>
        </p:spPr>
      </p:pic>
    </p:spTree>
    <p:extLst>
      <p:ext uri="{BB962C8B-B14F-4D97-AF65-F5344CB8AC3E}">
        <p14:creationId xmlns:p14="http://schemas.microsoft.com/office/powerpoint/2010/main" val="220740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Value Documentation in </a:t>
            </a:r>
            <a:r>
              <a:rPr lang="en-US" dirty="0" err="1" smtClean="0"/>
              <a:t>Remisol</a:t>
            </a:r>
            <a:endParaRPr lang="en-US" dirty="0"/>
          </a:p>
        </p:txBody>
      </p:sp>
      <p:sp>
        <p:nvSpPr>
          <p:cNvPr id="3" name="Content Placeholder 2"/>
          <p:cNvSpPr>
            <a:spLocks noGrp="1"/>
          </p:cNvSpPr>
          <p:nvPr>
            <p:ph idx="1"/>
          </p:nvPr>
        </p:nvSpPr>
        <p:spPr>
          <a:xfrm>
            <a:off x="1066800" y="1714500"/>
            <a:ext cx="4693920" cy="4457700"/>
          </a:xfrm>
        </p:spPr>
        <p:txBody>
          <a:bodyPr/>
          <a:lstStyle/>
          <a:p>
            <a:r>
              <a:rPr lang="en-US" dirty="0" smtClean="0"/>
              <a:t>After the result comment the following must be typed:</a:t>
            </a:r>
          </a:p>
          <a:p>
            <a:pPr lvl="1"/>
            <a:r>
              <a:rPr lang="en-US" dirty="0" smtClean="0"/>
              <a:t>Person contacted</a:t>
            </a:r>
          </a:p>
          <a:p>
            <a:pPr lvl="1"/>
            <a:r>
              <a:rPr lang="en-US" dirty="0" smtClean="0"/>
              <a:t>Time</a:t>
            </a:r>
          </a:p>
          <a:p>
            <a:pPr lvl="1"/>
            <a:r>
              <a:rPr lang="en-US" dirty="0" smtClean="0"/>
              <a:t>Date</a:t>
            </a:r>
          </a:p>
          <a:p>
            <a:pPr lvl="1"/>
            <a:r>
              <a:rPr lang="en-US" dirty="0" smtClean="0"/>
              <a:t>Tech initials</a:t>
            </a:r>
          </a:p>
          <a:p>
            <a:pPr lvl="1"/>
            <a:endParaRPr lang="en-US" dirty="0"/>
          </a:p>
        </p:txBody>
      </p:sp>
      <p:pic>
        <p:nvPicPr>
          <p:cNvPr id="4" name="Picture 3"/>
          <p:cNvPicPr>
            <a:picLocks noChangeAspect="1"/>
          </p:cNvPicPr>
          <p:nvPr/>
        </p:nvPicPr>
        <p:blipFill>
          <a:blip r:embed="rId2"/>
          <a:stretch>
            <a:fillRect/>
          </a:stretch>
        </p:blipFill>
        <p:spPr>
          <a:xfrm>
            <a:off x="7251469" y="1714500"/>
            <a:ext cx="3577417" cy="4769889"/>
          </a:xfrm>
          <a:prstGeom prst="rect">
            <a:avLst/>
          </a:prstGeom>
        </p:spPr>
      </p:pic>
    </p:spTree>
    <p:extLst>
      <p:ext uri="{BB962C8B-B14F-4D97-AF65-F5344CB8AC3E}">
        <p14:creationId xmlns:p14="http://schemas.microsoft.com/office/powerpoint/2010/main" val="200264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Value Documentation in Beaker</a:t>
            </a:r>
            <a:endParaRPr lang="en-US" dirty="0"/>
          </a:p>
        </p:txBody>
      </p:sp>
      <p:sp>
        <p:nvSpPr>
          <p:cNvPr id="3" name="Content Placeholder 2"/>
          <p:cNvSpPr>
            <a:spLocks noGrp="1"/>
          </p:cNvSpPr>
          <p:nvPr>
            <p:ph idx="1"/>
          </p:nvPr>
        </p:nvSpPr>
        <p:spPr>
          <a:xfrm>
            <a:off x="1066800" y="1745672"/>
            <a:ext cx="5034742" cy="4426527"/>
          </a:xfrm>
        </p:spPr>
        <p:txBody>
          <a:bodyPr>
            <a:normAutofit fontScale="92500" lnSpcReduction="20000"/>
          </a:bodyPr>
          <a:lstStyle/>
          <a:p>
            <a:r>
              <a:rPr lang="en-US" dirty="0" smtClean="0"/>
              <a:t>Click the green checkmark at the bottom of the window</a:t>
            </a:r>
          </a:p>
          <a:p>
            <a:r>
              <a:rPr lang="en-US" dirty="0" smtClean="0"/>
              <a:t>Verify all the information is complete at accurate on the left hand side of the window</a:t>
            </a:r>
          </a:p>
          <a:p>
            <a:pPr lvl="1"/>
            <a:r>
              <a:rPr lang="en-US" dirty="0"/>
              <a:t>Note: elevated K+ levels </a:t>
            </a:r>
            <a:r>
              <a:rPr lang="en-US" dirty="0" smtClean="0"/>
              <a:t>MUST </a:t>
            </a:r>
            <a:r>
              <a:rPr lang="en-US" dirty="0"/>
              <a:t>indicate degree of </a:t>
            </a:r>
            <a:r>
              <a:rPr lang="en-US" dirty="0" smtClean="0"/>
              <a:t>hemolysis</a:t>
            </a:r>
          </a:p>
          <a:p>
            <a:pPr lvl="1"/>
            <a:r>
              <a:rPr lang="en-US" dirty="0" smtClean="0"/>
              <a:t>If not noted in the left </a:t>
            </a:r>
            <a:r>
              <a:rPr lang="en-US" dirty="0" smtClean="0"/>
              <a:t>hand </a:t>
            </a:r>
            <a:r>
              <a:rPr lang="en-US" dirty="0" smtClean="0"/>
              <a:t>column this can be added as a smart phrase when you document your critical value information from the same drop down options</a:t>
            </a:r>
            <a:endParaRPr lang="en-US" dirty="0"/>
          </a:p>
          <a:p>
            <a:r>
              <a:rPr lang="en-US" dirty="0" smtClean="0"/>
              <a:t>When all entered data is reviewed – verify results</a:t>
            </a:r>
          </a:p>
          <a:p>
            <a:endParaRPr lang="en-US" dirty="0"/>
          </a:p>
          <a:p>
            <a:endParaRPr lang="en-US" dirty="0" smtClean="0"/>
          </a:p>
          <a:p>
            <a:pPr marL="32004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8123" y="2108834"/>
            <a:ext cx="5159323" cy="3700202"/>
          </a:xfrm>
          <a:prstGeom prst="rect">
            <a:avLst/>
          </a:prstGeom>
        </p:spPr>
      </p:pic>
    </p:spTree>
    <p:extLst>
      <p:ext uri="{BB962C8B-B14F-4D97-AF65-F5344CB8AC3E}">
        <p14:creationId xmlns:p14="http://schemas.microsoft.com/office/powerpoint/2010/main" val="113376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ience Project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60.potx" id="{B0D06C54-B873-49D2-AD73-EE9BB8599BFF}" vid="{334807F6-B3E0-4323-AC38-BDC7A606DAA1}"/>
    </a:ext>
  </a:ext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Science project presentation (widescreen)</Template>
  <TotalTime>643</TotalTime>
  <Words>2271</Words>
  <Application>Microsoft Office PowerPoint</Application>
  <PresentationFormat>Widescreen</PresentationFormat>
  <Paragraphs>200</Paragraphs>
  <Slides>31</Slides>
  <Notes>2</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4" baseType="lpstr">
      <vt:lpstr>Arial</vt:lpstr>
      <vt:lpstr>Science Project 16x9</vt:lpstr>
      <vt:lpstr>Worksheet</vt:lpstr>
      <vt:lpstr>Critical and Corrected Values 101</vt:lpstr>
      <vt:lpstr>What is a critical value?</vt:lpstr>
      <vt:lpstr>Why is calling critical values important?</vt:lpstr>
      <vt:lpstr>Current Critical Values Reported</vt:lpstr>
      <vt:lpstr>Steps to Report a Critical Value</vt:lpstr>
      <vt:lpstr>Critical Value Documentation in Remisol</vt:lpstr>
      <vt:lpstr>Critical Value Documentation in Remisol</vt:lpstr>
      <vt:lpstr>Critical Value Documentation in Remisol</vt:lpstr>
      <vt:lpstr>Critical Value Documentation in Beaker</vt:lpstr>
      <vt:lpstr>Critical Value Documentation in Beaker</vt:lpstr>
      <vt:lpstr>Critical Value Documentation in Beaker</vt:lpstr>
      <vt:lpstr>Critical Value Documentation in Beaker</vt:lpstr>
      <vt:lpstr>Verifying all Critical Values Were Called</vt:lpstr>
      <vt:lpstr>Reviewing a Quality Assurance Report</vt:lpstr>
      <vt:lpstr>DO NOTs of documenting critical values:</vt:lpstr>
      <vt:lpstr>What if no one will take the critical value?</vt:lpstr>
      <vt:lpstr>What if no one will take an Outreach Patient critical value?</vt:lpstr>
      <vt:lpstr>What if no one will take an Outreach Patient critical value?</vt:lpstr>
      <vt:lpstr>Corrected Values</vt:lpstr>
      <vt:lpstr>How to Correct a Result</vt:lpstr>
      <vt:lpstr>How to Correct a Result</vt:lpstr>
      <vt:lpstr>How to Correct a Result</vt:lpstr>
      <vt:lpstr>How to Fill out a Corrected Result Form</vt:lpstr>
      <vt:lpstr>How to Complete an RL6</vt:lpstr>
      <vt:lpstr>How to Complete an RL6</vt:lpstr>
      <vt:lpstr>How to Complete an RL6</vt:lpstr>
      <vt:lpstr>How to Complete an RL6</vt:lpstr>
      <vt:lpstr>How to Complete an RL6</vt:lpstr>
      <vt:lpstr>How to Complete an RL6</vt:lpstr>
      <vt:lpstr>Missed Critical Values and Corrected Reports  Clinical Chemistry and Clinical Chemistry Mass Spec Labs</vt:lpstr>
      <vt:lpstr>Tips to Prevent Missed Critical Values and Corrected Value Reports</vt:lpstr>
    </vt:vector>
  </TitlesOfParts>
  <Company>WFBH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and Corrected Values</dc:title>
  <dc:creator>Emily Dockery</dc:creator>
  <cp:lastModifiedBy>Johanna Waldron</cp:lastModifiedBy>
  <cp:revision>79</cp:revision>
  <dcterms:created xsi:type="dcterms:W3CDTF">2020-03-30T19:09:41Z</dcterms:created>
  <dcterms:modified xsi:type="dcterms:W3CDTF">2020-04-06T18:37:20Z</dcterms:modified>
</cp:coreProperties>
</file>