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sldIdLst>
    <p:sldId id="256" r:id="rId5"/>
    <p:sldId id="257" r:id="rId6"/>
    <p:sldId id="291" r:id="rId7"/>
    <p:sldId id="329" r:id="rId8"/>
    <p:sldId id="299" r:id="rId9"/>
    <p:sldId id="302" r:id="rId10"/>
    <p:sldId id="305" r:id="rId11"/>
    <p:sldId id="343" r:id="rId12"/>
    <p:sldId id="340" r:id="rId13"/>
    <p:sldId id="341" r:id="rId14"/>
    <p:sldId id="342" r:id="rId15"/>
    <p:sldId id="335" r:id="rId16"/>
    <p:sldId id="336" r:id="rId17"/>
    <p:sldId id="310" r:id="rId18"/>
  </p:sldIdLst>
  <p:sldSz cx="9144000" cy="6858000" type="screen4x3"/>
  <p:notesSz cx="6934200" cy="9220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35" autoAdjust="0"/>
  </p:normalViewPr>
  <p:slideViewPr>
    <p:cSldViewPr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wakehealth-my.sharepoint.com/personal/shportis_wakehealth_edu/Documents/RL6%20Deviations%20WFBMC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wakehealth-my.sharepoint.com/personal/shportis_wakehealth_edu/Documents/RL6%20Deviations%20WFBMC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'Event Type'!$B$33</c:f>
              <c:strCache>
                <c:ptCount val="1"/>
                <c:pt idx="0">
                  <c:v>Deviations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strRef>
              <c:f>'Event Type'!$A$34:$A$43</c:f>
              <c:strCache>
                <c:ptCount val="10"/>
                <c:pt idx="0">
                  <c:v>Jul</c:v>
                </c:pt>
                <c:pt idx="1">
                  <c:v>Aug</c:v>
                </c:pt>
                <c:pt idx="2">
                  <c:v>Sept</c:v>
                </c:pt>
                <c:pt idx="3">
                  <c:v>Oct</c:v>
                </c:pt>
                <c:pt idx="4">
                  <c:v>Nov</c:v>
                </c:pt>
                <c:pt idx="5">
                  <c:v>Dec</c:v>
                </c:pt>
                <c:pt idx="6">
                  <c:v>Jan</c:v>
                </c:pt>
                <c:pt idx="7">
                  <c:v>Feb</c:v>
                </c:pt>
                <c:pt idx="8">
                  <c:v>Mar</c:v>
                </c:pt>
                <c:pt idx="9">
                  <c:v>Apr</c:v>
                </c:pt>
              </c:strCache>
            </c:strRef>
          </c:cat>
          <c:val>
            <c:numRef>
              <c:f>'Event Type'!$B$34:$B$43</c:f>
              <c:numCache>
                <c:formatCode>General</c:formatCode>
                <c:ptCount val="10"/>
                <c:pt idx="0">
                  <c:v>58</c:v>
                </c:pt>
                <c:pt idx="1">
                  <c:v>107</c:v>
                </c:pt>
                <c:pt idx="2">
                  <c:v>94</c:v>
                </c:pt>
                <c:pt idx="3">
                  <c:v>66</c:v>
                </c:pt>
                <c:pt idx="4">
                  <c:v>57</c:v>
                </c:pt>
                <c:pt idx="5">
                  <c:v>62</c:v>
                </c:pt>
                <c:pt idx="6">
                  <c:v>56</c:v>
                </c:pt>
                <c:pt idx="7">
                  <c:v>72</c:v>
                </c:pt>
                <c:pt idx="8">
                  <c:v>50</c:v>
                </c:pt>
                <c:pt idx="9">
                  <c:v>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3D2-4E26-99A9-7AD8C520B2EE}"/>
            </c:ext>
          </c:extLst>
        </c:ser>
        <c:ser>
          <c:idx val="1"/>
          <c:order val="1"/>
          <c:tx>
            <c:strRef>
              <c:f>'Event Type'!$C$33</c:f>
              <c:strCache>
                <c:ptCount val="1"/>
                <c:pt idx="0">
                  <c:v>Average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strRef>
              <c:f>'Event Type'!$A$34:$A$43</c:f>
              <c:strCache>
                <c:ptCount val="10"/>
                <c:pt idx="0">
                  <c:v>Jul</c:v>
                </c:pt>
                <c:pt idx="1">
                  <c:v>Aug</c:v>
                </c:pt>
                <c:pt idx="2">
                  <c:v>Sept</c:v>
                </c:pt>
                <c:pt idx="3">
                  <c:v>Oct</c:v>
                </c:pt>
                <c:pt idx="4">
                  <c:v>Nov</c:v>
                </c:pt>
                <c:pt idx="5">
                  <c:v>Dec</c:v>
                </c:pt>
                <c:pt idx="6">
                  <c:v>Jan</c:v>
                </c:pt>
                <c:pt idx="7">
                  <c:v>Feb</c:v>
                </c:pt>
                <c:pt idx="8">
                  <c:v>Mar</c:v>
                </c:pt>
                <c:pt idx="9">
                  <c:v>Apr</c:v>
                </c:pt>
              </c:strCache>
            </c:strRef>
          </c:cat>
          <c:val>
            <c:numRef>
              <c:f>'Event Type'!$C$34:$C$43</c:f>
              <c:numCache>
                <c:formatCode>General</c:formatCode>
                <c:ptCount val="10"/>
                <c:pt idx="0">
                  <c:v>58</c:v>
                </c:pt>
                <c:pt idx="1">
                  <c:v>83</c:v>
                </c:pt>
                <c:pt idx="2">
                  <c:v>86</c:v>
                </c:pt>
                <c:pt idx="3">
                  <c:v>81</c:v>
                </c:pt>
                <c:pt idx="4">
                  <c:v>76</c:v>
                </c:pt>
                <c:pt idx="5">
                  <c:v>74</c:v>
                </c:pt>
                <c:pt idx="6">
                  <c:v>71</c:v>
                </c:pt>
                <c:pt idx="7">
                  <c:v>72</c:v>
                </c:pt>
                <c:pt idx="8">
                  <c:v>69</c:v>
                </c:pt>
                <c:pt idx="9">
                  <c:v>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3D2-4E26-99A9-7AD8C520B2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03376584"/>
        <c:axId val="503375600"/>
      </c:lineChart>
      <c:catAx>
        <c:axId val="503376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3375600"/>
        <c:crosses val="autoZero"/>
        <c:auto val="1"/>
        <c:lblAlgn val="ctr"/>
        <c:lblOffset val="100"/>
        <c:noMultiLvlLbl val="0"/>
      </c:catAx>
      <c:valAx>
        <c:axId val="5033756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33765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Closing the Loop Compliance by Percentage</a:t>
            </a:r>
          </a:p>
        </c:rich>
      </c:tx>
      <c:layout>
        <c:manualLayout>
          <c:xMode val="edge"/>
          <c:yMode val="edge"/>
          <c:x val="0.16549300087489063"/>
          <c:y val="1.6665063801714118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Feedback!$A$25</c:f>
              <c:strCache>
                <c:ptCount val="1"/>
                <c:pt idx="0">
                  <c:v>Compliance %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Feedback!$B$24:$K$24</c:f>
              <c:strCache>
                <c:ptCount val="10"/>
                <c:pt idx="0">
                  <c:v>Jul</c:v>
                </c:pt>
                <c:pt idx="1">
                  <c:v>Aug</c:v>
                </c:pt>
                <c:pt idx="2">
                  <c:v>Sep</c:v>
                </c:pt>
                <c:pt idx="3">
                  <c:v>Oct</c:v>
                </c:pt>
                <c:pt idx="4">
                  <c:v>Nov</c:v>
                </c:pt>
                <c:pt idx="5">
                  <c:v>Dec</c:v>
                </c:pt>
                <c:pt idx="6">
                  <c:v>Jan</c:v>
                </c:pt>
                <c:pt idx="7">
                  <c:v>Feb</c:v>
                </c:pt>
                <c:pt idx="8">
                  <c:v>Mar</c:v>
                </c:pt>
                <c:pt idx="9">
                  <c:v>Apr</c:v>
                </c:pt>
              </c:strCache>
            </c:strRef>
          </c:cat>
          <c:val>
            <c:numRef>
              <c:f>Feedback!$B$25:$K$25</c:f>
              <c:numCache>
                <c:formatCode>0</c:formatCode>
                <c:ptCount val="10"/>
                <c:pt idx="0" formatCode="General">
                  <c:v>60</c:v>
                </c:pt>
                <c:pt idx="1">
                  <c:v>65</c:v>
                </c:pt>
                <c:pt idx="2">
                  <c:v>63</c:v>
                </c:pt>
                <c:pt idx="3">
                  <c:v>82</c:v>
                </c:pt>
                <c:pt idx="4">
                  <c:v>84</c:v>
                </c:pt>
                <c:pt idx="5">
                  <c:v>92</c:v>
                </c:pt>
                <c:pt idx="6">
                  <c:v>66</c:v>
                </c:pt>
                <c:pt idx="7">
                  <c:v>93</c:v>
                </c:pt>
                <c:pt idx="8">
                  <c:v>76</c:v>
                </c:pt>
                <c:pt idx="9">
                  <c:v>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D8C-4EE4-9B0A-7DD1742524A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566231120"/>
        <c:axId val="566231448"/>
      </c:lineChart>
      <c:catAx>
        <c:axId val="566231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6231448"/>
        <c:crosses val="autoZero"/>
        <c:auto val="1"/>
        <c:lblAlgn val="ctr"/>
        <c:lblOffset val="100"/>
        <c:noMultiLvlLbl val="0"/>
      </c:catAx>
      <c:valAx>
        <c:axId val="566231448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5662311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>
      <cs:styleClr val="auto"/>
    </cs:fillRef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2612"/>
          </a:xfrm>
          <a:prstGeom prst="rect">
            <a:avLst/>
          </a:prstGeom>
        </p:spPr>
        <p:txBody>
          <a:bodyPr vert="horz" lIns="92307" tIns="46153" rIns="92307" bIns="4615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776" y="0"/>
            <a:ext cx="3004820" cy="462612"/>
          </a:xfrm>
          <a:prstGeom prst="rect">
            <a:avLst/>
          </a:prstGeom>
        </p:spPr>
        <p:txBody>
          <a:bodyPr vert="horz" lIns="92307" tIns="46153" rIns="92307" bIns="46153" rtlCol="0"/>
          <a:lstStyle>
            <a:lvl1pPr algn="r">
              <a:defRPr sz="1200"/>
            </a:lvl1pPr>
          </a:lstStyle>
          <a:p>
            <a:fld id="{FD1EFD21-2644-4D75-9A45-219ADBC3CE30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3825" y="1152525"/>
            <a:ext cx="4146550" cy="3111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07" tIns="46153" rIns="92307" bIns="4615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420" y="4437221"/>
            <a:ext cx="5547360" cy="3630454"/>
          </a:xfrm>
          <a:prstGeom prst="rect">
            <a:avLst/>
          </a:prstGeom>
        </p:spPr>
        <p:txBody>
          <a:bodyPr vert="horz" lIns="92307" tIns="46153" rIns="92307" bIns="46153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57591"/>
            <a:ext cx="3004820" cy="462611"/>
          </a:xfrm>
          <a:prstGeom prst="rect">
            <a:avLst/>
          </a:prstGeom>
        </p:spPr>
        <p:txBody>
          <a:bodyPr vert="horz" lIns="92307" tIns="46153" rIns="92307" bIns="4615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776" y="8757591"/>
            <a:ext cx="3004820" cy="462611"/>
          </a:xfrm>
          <a:prstGeom prst="rect">
            <a:avLst/>
          </a:prstGeom>
        </p:spPr>
        <p:txBody>
          <a:bodyPr vert="horz" lIns="92307" tIns="46153" rIns="92307" bIns="46153" rtlCol="0" anchor="b"/>
          <a:lstStyle>
            <a:lvl1pPr algn="r">
              <a:defRPr sz="1200"/>
            </a:lvl1pPr>
          </a:lstStyle>
          <a:p>
            <a:fld id="{CED90702-C7E9-4644-8919-DC7411CF7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151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E3AFF9-D38C-48A0-BCB7-4738F907E8A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244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Medical Center Camp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9000"/>
            <a:ext cx="9144000" cy="3429000"/>
          </a:xfrm>
          <a:prstGeom prst="rect">
            <a:avLst/>
          </a:prstGeom>
        </p:spPr>
      </p:pic>
      <p:pic>
        <p:nvPicPr>
          <p:cNvPr id="7" name="Picture 6" descr="fluid energy lines intern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16598" y="2514600"/>
            <a:ext cx="5939539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subtitle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Physican/Patient/Clinic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C080808-004R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9" name="Picture 8" descr="fluid energy lines intern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Community Heal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E011009-118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7" name="Picture 6" descr="fluid energy lines intern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Resear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RS041508-025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9" name="Picture 8" descr="fluid energy lines intern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Technolo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RD070910-025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9" name="Picture 8" descr="fluid energy lines intern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Research P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L110607003C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7" name="Picture 6" descr="fluid energy lines intern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Outpatient Bui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L110100D1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32048"/>
            <a:ext cx="9144000" cy="3425952"/>
          </a:xfrm>
          <a:prstGeom prst="rect">
            <a:avLst/>
          </a:prstGeom>
        </p:spPr>
      </p:pic>
      <p:pic>
        <p:nvPicPr>
          <p:cNvPr id="9" name="Picture 8" descr="fluid energy lines intern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3048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/>
          <p:cNvSpPr/>
          <p:nvPr userDrawn="1"/>
        </p:nvSpPr>
        <p:spPr>
          <a:xfrm>
            <a:off x="8839200" y="0"/>
            <a:ext cx="3048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1714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/>
          <p:cNvSpPr/>
          <p:nvPr userDrawn="1"/>
        </p:nvSpPr>
        <p:spPr>
          <a:xfrm>
            <a:off x="0" y="6686550"/>
            <a:ext cx="9144000" cy="1714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1066800" y="4972050"/>
            <a:ext cx="6705600" cy="4308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661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772400" cy="553998"/>
          </a:xfrm>
        </p:spPr>
        <p:txBody>
          <a:bodyPr anchor="t" anchorCtr="0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828800"/>
            <a:ext cx="7772400" cy="2769989"/>
          </a:xfrm>
        </p:spPr>
        <p:txBody>
          <a:bodyPr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7"/>
          <p:cNvSpPr txBox="1">
            <a:spLocks/>
          </p:cNvSpPr>
          <p:nvPr userDrawn="1"/>
        </p:nvSpPr>
        <p:spPr>
          <a:xfrm>
            <a:off x="914400" y="6515100"/>
            <a:ext cx="2895600" cy="153888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Wake Forest Baptist Medical Center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vid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538645"/>
            <a:ext cx="7315200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Divider Page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2850" y="2171700"/>
            <a:ext cx="7315200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5" name="Picture 4" descr="fluid energy lines internal horz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685279"/>
            <a:ext cx="9144000" cy="4172721"/>
          </a:xfrm>
          <a:prstGeom prst="rect">
            <a:avLst/>
          </a:prstGeom>
        </p:spPr>
      </p:pic>
      <p:sp>
        <p:nvSpPr>
          <p:cNvPr id="6" name="Footer Placeholder 7"/>
          <p:cNvSpPr txBox="1">
            <a:spLocks/>
          </p:cNvSpPr>
          <p:nvPr userDrawn="1"/>
        </p:nvSpPr>
        <p:spPr>
          <a:xfrm>
            <a:off x="5943600" y="6515100"/>
            <a:ext cx="2895600" cy="153888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Wake Forest Baptist Medical Center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7"/>
          <p:cNvSpPr txBox="1">
            <a:spLocks/>
          </p:cNvSpPr>
          <p:nvPr userDrawn="1"/>
        </p:nvSpPr>
        <p:spPr>
          <a:xfrm>
            <a:off x="914400" y="6515100"/>
            <a:ext cx="2895600" cy="153888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Wake Forest Baptist Medical Center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Physican/Patient/Clinica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C082012-085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32048"/>
            <a:ext cx="9144000" cy="3425952"/>
          </a:xfrm>
          <a:prstGeom prst="rect">
            <a:avLst/>
          </a:prstGeom>
        </p:spPr>
      </p:pic>
      <p:pic>
        <p:nvPicPr>
          <p:cNvPr id="7" name="Picture 6" descr="fluid energy lines intern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Country Club Medical Plaz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L052312-038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7" name="Picture 6" descr="fluid energy lines intern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338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Airc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ED110608-058_edit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7" name="Picture 6" descr="fluid energy lines intern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446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Nur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7" name="Picture 6" descr="fluid energy lines intern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772400" cy="5539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828800"/>
            <a:ext cx="7772400" cy="276998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64" r:id="rId4"/>
    <p:sldLayoutId id="2147483665" r:id="rId5"/>
    <p:sldLayoutId id="2147483666" r:id="rId6"/>
    <p:sldLayoutId id="2147483669" r:id="rId7"/>
    <p:sldLayoutId id="2147483668" r:id="rId8"/>
    <p:sldLayoutId id="2147483667" r:id="rId9"/>
    <p:sldLayoutId id="2147483660" r:id="rId10"/>
    <p:sldLayoutId id="2147483658" r:id="rId11"/>
    <p:sldLayoutId id="2147483661" r:id="rId12"/>
    <p:sldLayoutId id="2147483659" r:id="rId13"/>
    <p:sldLayoutId id="2147483663" r:id="rId14"/>
    <p:sldLayoutId id="2147483662" r:id="rId15"/>
    <p:sldLayoutId id="2147483670" r:id="rId16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31775" indent="-231775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7200" indent="-225425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88975" indent="-231775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14400" indent="-225425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146175" indent="-231775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4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3.jp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371600"/>
            <a:ext cx="6623049" cy="1107996"/>
          </a:xfrm>
        </p:spPr>
        <p:txBody>
          <a:bodyPr/>
          <a:lstStyle/>
          <a:p>
            <a:r>
              <a:rPr lang="en-US" dirty="0" smtClean="0"/>
              <a:t>Lab / Pathology </a:t>
            </a:r>
            <a:br>
              <a:rPr lang="en-US" dirty="0" smtClean="0"/>
            </a:br>
            <a:r>
              <a:rPr lang="en-US" dirty="0" smtClean="0"/>
              <a:t>Managers Meeting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2743200"/>
            <a:ext cx="5939539" cy="369332"/>
          </a:xfrm>
        </p:spPr>
        <p:txBody>
          <a:bodyPr/>
          <a:lstStyle/>
          <a:p>
            <a:r>
              <a:rPr lang="en-US" dirty="0" smtClean="0"/>
              <a:t>May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38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7772400" cy="1107996"/>
          </a:xfrm>
        </p:spPr>
        <p:txBody>
          <a:bodyPr/>
          <a:lstStyle/>
          <a:p>
            <a:pPr algn="ctr"/>
            <a:r>
              <a:rPr lang="en-US" dirty="0" smtClean="0"/>
              <a:t>Mask Requirements per Task Force</a:t>
            </a:r>
            <a:br>
              <a:rPr lang="en-US" dirty="0" smtClean="0"/>
            </a:br>
            <a:r>
              <a:rPr lang="en-US" dirty="0" smtClean="0"/>
              <a:t>for EMPLOYEES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828800"/>
            <a:ext cx="7772400" cy="3733800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/>
              <a:t>All employees, including those in non-patient facing roles, and students are expected to wear a mask at all times in common areas inside Wake Forest Baptist Health facilities</a:t>
            </a:r>
            <a:r>
              <a:rPr lang="en-US" sz="2000" dirty="0"/>
              <a:t>:</a:t>
            </a:r>
          </a:p>
          <a:p>
            <a:pPr lvl="0"/>
            <a:r>
              <a:rPr lang="en-US" sz="2000" dirty="0"/>
              <a:t>Employees should put on a mask before entering any campus building to arrive for their shift.</a:t>
            </a:r>
          </a:p>
          <a:p>
            <a:pPr lvl="0"/>
            <a:r>
              <a:rPr lang="en-US" sz="2000" dirty="0"/>
              <a:t>Mask-free times should only occur when employees are on break and socially distanced from others, or when working alone in individual offices.</a:t>
            </a:r>
          </a:p>
          <a:p>
            <a:pPr lvl="0"/>
            <a:r>
              <a:rPr lang="en-US" sz="2000" dirty="0"/>
              <a:t>For sanitary purposes, cloth masks should be washed daily by the individual. </a:t>
            </a:r>
          </a:p>
        </p:txBody>
      </p:sp>
    </p:spTree>
    <p:extLst>
      <p:ext uri="{BB962C8B-B14F-4D97-AF65-F5344CB8AC3E}">
        <p14:creationId xmlns:p14="http://schemas.microsoft.com/office/powerpoint/2010/main" val="10911850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76400"/>
            <a:ext cx="7772400" cy="3939540"/>
          </a:xfrm>
        </p:spPr>
        <p:txBody>
          <a:bodyPr/>
          <a:lstStyle/>
          <a:p>
            <a:pPr marL="0" indent="0">
              <a:buNone/>
            </a:pPr>
            <a:r>
              <a:rPr lang="en-US" sz="1800" b="1" dirty="0"/>
              <a:t>All patients (asymptomatic and symptomatic) and visitors should be masked</a:t>
            </a:r>
            <a:r>
              <a:rPr lang="en-US" sz="1800" dirty="0"/>
              <a:t> as indicated below:          </a:t>
            </a:r>
          </a:p>
          <a:p>
            <a:pPr lvl="0"/>
            <a:r>
              <a:rPr lang="en-US" sz="1800" dirty="0"/>
              <a:t>All patients, visitors and vendors should be masked upon their arrival to Wake Forest Baptist Health facilities or when they are outside of patient/exam rooms (when walking, going for tests, receiving therapy, etc.)</a:t>
            </a:r>
          </a:p>
          <a:p>
            <a:pPr lvl="0"/>
            <a:r>
              <a:rPr lang="en-US" sz="1800" dirty="0"/>
              <a:t>Personal, homemade, cloth and dust masks are permitted. Otherwise, provide the individual with a cloth or surgical mask.</a:t>
            </a:r>
          </a:p>
          <a:p>
            <a:pPr lvl="0"/>
            <a:r>
              <a:rPr lang="en-US" sz="1800" dirty="0"/>
              <a:t>Masks should be worn in common areas inside Wake Forest Baptist Health facilities.</a:t>
            </a:r>
          </a:p>
          <a:p>
            <a:pPr lvl="0"/>
            <a:r>
              <a:rPr lang="en-US" sz="1800" dirty="0"/>
              <a:t>Children should wear a mask if developmentally appropriate. Patients who cannot tolerate or refuse to wear a mask upon entry should be transferred to an exam room immediately. 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772400" cy="1107996"/>
          </a:xfrm>
        </p:spPr>
        <p:txBody>
          <a:bodyPr/>
          <a:lstStyle/>
          <a:p>
            <a:pPr algn="ctr"/>
            <a:r>
              <a:rPr lang="en-US" dirty="0" smtClean="0"/>
              <a:t>Mask Requirements per Task Force</a:t>
            </a:r>
            <a:br>
              <a:rPr lang="en-US" dirty="0" smtClean="0"/>
            </a:br>
            <a:r>
              <a:rPr lang="en-US" dirty="0" smtClean="0"/>
              <a:t>for VISITORS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0147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382000" cy="1107996"/>
          </a:xfrm>
        </p:spPr>
        <p:txBody>
          <a:bodyPr/>
          <a:lstStyle/>
          <a:p>
            <a:pPr algn="ctr"/>
            <a:r>
              <a:rPr lang="en-US" dirty="0" smtClean="0"/>
              <a:t>Safety Starts Here Section Compliance 2020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2566564"/>
              </p:ext>
            </p:extLst>
          </p:nvPr>
        </p:nvGraphicFramePr>
        <p:xfrm>
          <a:off x="838200" y="1492250"/>
          <a:ext cx="7467600" cy="475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Worksheet" r:id="rId3" imgW="5613449" imgH="3873383" progId="Excel.Sheet.12">
                  <p:embed/>
                </p:oleObj>
              </mc:Choice>
              <mc:Fallback>
                <p:oleObj name="Worksheet" r:id="rId3" imgW="5613449" imgH="387338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38200" y="1492250"/>
                        <a:ext cx="7467600" cy="4756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619324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38200" y="0"/>
            <a:ext cx="7772400" cy="5539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en-US" dirty="0" smtClean="0"/>
              <a:t>Safety Coach Meeting Participation</a:t>
            </a:r>
          </a:p>
          <a:p>
            <a:pPr algn="ctr"/>
            <a:r>
              <a:rPr lang="en-US" dirty="0" smtClean="0"/>
              <a:t>2020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791200" y="1676400"/>
            <a:ext cx="281940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April Safety Coach Meeting</a:t>
            </a:r>
          </a:p>
          <a:p>
            <a:r>
              <a:rPr lang="en-US" dirty="0" smtClean="0"/>
              <a:t>In March and April, the safety coaches received a power point presentation in lieu of a face to face meeting. </a:t>
            </a:r>
          </a:p>
          <a:p>
            <a:endParaRPr lang="en-US" sz="1000" dirty="0" smtClean="0"/>
          </a:p>
          <a:p>
            <a:r>
              <a:rPr lang="en-US" dirty="0" smtClean="0"/>
              <a:t>In order to be counted as present they were asked to email me that they had reviewed the presentation. The coaches that did that are marked present on the table.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295400"/>
            <a:ext cx="51054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2758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1524000"/>
            <a:ext cx="647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Next Lab Huddle: June 9</a:t>
            </a:r>
            <a:r>
              <a:rPr lang="en-US" sz="3200" b="1" baseline="30000" dirty="0" smtClean="0"/>
              <a:t>th</a:t>
            </a:r>
            <a:r>
              <a:rPr lang="en-US" sz="3200" b="1" dirty="0" smtClean="0"/>
              <a:t>, 2020</a:t>
            </a:r>
            <a:endParaRPr lang="en-US" sz="3200" b="1" dirty="0"/>
          </a:p>
        </p:txBody>
      </p:sp>
      <p:pic>
        <p:nvPicPr>
          <p:cNvPr id="3" name="Picture 2" descr="Engineer Everything: PSSR (Personal Safety &amp; Social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2514600"/>
            <a:ext cx="3810000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6763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7772400" cy="553998"/>
          </a:xfrm>
        </p:spPr>
        <p:txBody>
          <a:bodyPr/>
          <a:lstStyle/>
          <a:p>
            <a:pPr algn="ctr"/>
            <a:r>
              <a:rPr lang="en-US" dirty="0" smtClean="0"/>
              <a:t>Patient and Family Promise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39798"/>
            <a:ext cx="8137525" cy="515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699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Serious Safety 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514600"/>
            <a:ext cx="2590800" cy="298543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WFB: 65  </a:t>
            </a: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BCH: 80</a:t>
            </a:r>
          </a:p>
          <a:p>
            <a:pPr marL="0" indent="0">
              <a:buNone/>
            </a:pPr>
            <a:r>
              <a:rPr lang="en-US" sz="2400" dirty="0" smtClean="0"/>
              <a:t>DMC: 354</a:t>
            </a: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HPMC: 45</a:t>
            </a: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LMC: 117</a:t>
            </a:r>
          </a:p>
          <a:p>
            <a:pPr marL="0" indent="0">
              <a:buNone/>
            </a:pPr>
            <a:r>
              <a:rPr lang="en-US" sz="2400" dirty="0" smtClean="0"/>
              <a:t>WMC: 50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819400" y="1722566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*Days since last SSE: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65839" y="60960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*Current as of 5/11/2020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6367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815" y="457200"/>
            <a:ext cx="7772400" cy="553998"/>
          </a:xfrm>
        </p:spPr>
        <p:txBody>
          <a:bodyPr/>
          <a:lstStyle/>
          <a:p>
            <a:pPr algn="ctr"/>
            <a:r>
              <a:rPr lang="en-US" dirty="0" smtClean="0"/>
              <a:t>Lab Pathology Deviations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010400" y="59436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April: 54</a:t>
            </a:r>
          </a:p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Average: 68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5858594"/>
              </p:ext>
            </p:extLst>
          </p:nvPr>
        </p:nvGraphicFramePr>
        <p:xfrm>
          <a:off x="685800" y="1524000"/>
          <a:ext cx="7848600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362902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685800"/>
            <a:ext cx="7772400" cy="1107996"/>
          </a:xfrm>
        </p:spPr>
        <p:txBody>
          <a:bodyPr/>
          <a:lstStyle/>
          <a:p>
            <a:pPr algn="ctr"/>
            <a:r>
              <a:rPr lang="en-US" dirty="0" smtClean="0"/>
              <a:t>Lab Pathology Deviations by Section</a:t>
            </a:r>
            <a:br>
              <a:rPr lang="en-US" dirty="0" smtClean="0"/>
            </a:br>
            <a:r>
              <a:rPr lang="en-US" dirty="0" smtClean="0"/>
              <a:t>April, 2020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09800"/>
            <a:ext cx="91440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30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31349"/>
            <a:ext cx="7772400" cy="553998"/>
          </a:xfrm>
        </p:spPr>
        <p:txBody>
          <a:bodyPr/>
          <a:lstStyle/>
          <a:p>
            <a:pPr algn="ctr"/>
            <a:r>
              <a:rPr lang="en-US" dirty="0" smtClean="0"/>
              <a:t>RL</a:t>
            </a:r>
            <a:r>
              <a:rPr lang="en-US" dirty="0"/>
              <a:t>6</a:t>
            </a:r>
            <a:r>
              <a:rPr lang="en-US" dirty="0" smtClean="0"/>
              <a:t> Closing the Loop Compliance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4343400"/>
            <a:ext cx="3886200" cy="2181225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5170965" y="6143625"/>
            <a:ext cx="3668235" cy="381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4600" y="5627119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Your name here!</a:t>
            </a:r>
            <a:endParaRPr lang="en-US" sz="2400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572000" y="6019800"/>
            <a:ext cx="598965" cy="2286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8143886"/>
              </p:ext>
            </p:extLst>
          </p:nvPr>
        </p:nvGraphicFramePr>
        <p:xfrm>
          <a:off x="299482" y="1066800"/>
          <a:ext cx="5491718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81776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-76200" y="914400"/>
            <a:ext cx="1905000" cy="1477328"/>
          </a:xfrm>
        </p:spPr>
        <p:txBody>
          <a:bodyPr/>
          <a:lstStyle/>
          <a:p>
            <a:pPr algn="ctr"/>
            <a:r>
              <a:rPr lang="en-US" sz="2400" dirty="0" smtClean="0"/>
              <a:t>RL</a:t>
            </a:r>
            <a:r>
              <a:rPr lang="en-US" sz="2400" dirty="0"/>
              <a:t>6</a:t>
            </a:r>
            <a:r>
              <a:rPr lang="en-US" sz="2400" dirty="0" smtClean="0"/>
              <a:t> Closing the Loop Compliance</a:t>
            </a:r>
            <a:br>
              <a:rPr lang="en-US" sz="2400" dirty="0" smtClean="0"/>
            </a:br>
            <a:r>
              <a:rPr lang="en-US" sz="2400" dirty="0" smtClean="0"/>
              <a:t>by</a:t>
            </a:r>
            <a:br>
              <a:rPr lang="en-US" sz="2400" dirty="0" smtClean="0"/>
            </a:br>
            <a:r>
              <a:rPr lang="en-US" sz="2400" dirty="0" smtClean="0"/>
              <a:t>Section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228600"/>
            <a:ext cx="6810301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9513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7772400" cy="553998"/>
          </a:xfrm>
        </p:spPr>
        <p:txBody>
          <a:bodyPr/>
          <a:lstStyle/>
          <a:p>
            <a:pPr algn="ctr"/>
            <a:r>
              <a:rPr lang="en-US" dirty="0" smtClean="0"/>
              <a:t>Pathology SharePoint Site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7800"/>
            <a:ext cx="9144000" cy="32003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0" y="5181600"/>
            <a:ext cx="8001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Everyone in the Department of Lab &amp; Pathology is encouraged to use this excel spreadsheet to report your concern. All concerns will be followed up on.</a:t>
            </a:r>
          </a:p>
          <a:p>
            <a:pPr algn="ctr"/>
            <a:r>
              <a:rPr lang="en-US" dirty="0"/>
              <a:t>*</a:t>
            </a:r>
            <a:r>
              <a:rPr lang="en-US" dirty="0" smtClean="0"/>
              <a:t>Continue to use RL6 for any patient related events;  not this spreadsheet.</a:t>
            </a:r>
            <a:endParaRPr lang="en-US" dirty="0"/>
          </a:p>
        </p:txBody>
      </p:sp>
      <p:cxnSp>
        <p:nvCxnSpPr>
          <p:cNvPr id="7" name="Straight Arrow Connector 6"/>
          <p:cNvCxnSpPr>
            <a:stCxn id="5" idx="0"/>
          </p:cNvCxnSpPr>
          <p:nvPr/>
        </p:nvCxnSpPr>
        <p:spPr>
          <a:xfrm flipV="1">
            <a:off x="4610100" y="4114800"/>
            <a:ext cx="0" cy="106680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82093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6171142"/>
            <a:ext cx="2857500" cy="343958"/>
          </a:xfrm>
          <a:prstGeom prst="rect">
            <a:avLst/>
          </a:prstGeom>
        </p:spPr>
      </p:pic>
      <p:sp>
        <p:nvSpPr>
          <p:cNvPr id="2" name="Smiley Face 1"/>
          <p:cNvSpPr/>
          <p:nvPr/>
        </p:nvSpPr>
        <p:spPr>
          <a:xfrm>
            <a:off x="752168" y="2879937"/>
            <a:ext cx="919316" cy="914400"/>
          </a:xfrm>
          <a:prstGeom prst="smileyFac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Smiley Face 2"/>
          <p:cNvSpPr/>
          <p:nvPr/>
        </p:nvSpPr>
        <p:spPr>
          <a:xfrm>
            <a:off x="1950400" y="2824693"/>
            <a:ext cx="914400" cy="914400"/>
          </a:xfrm>
          <a:prstGeom prst="smileyFac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File:Check-green.svg - Wikipedia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199" y="1056114"/>
            <a:ext cx="1182158" cy="1084827"/>
          </a:xfrm>
          <a:prstGeom prst="rect">
            <a:avLst/>
          </a:prstGeom>
        </p:spPr>
      </p:pic>
      <p:pic>
        <p:nvPicPr>
          <p:cNvPr id="5" name="Picture 4" descr="Principles of Persuasion – Communication for Business ...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927748"/>
            <a:ext cx="1428571" cy="1634325"/>
          </a:xfrm>
          <a:prstGeom prst="rect">
            <a:avLst/>
          </a:prstGeom>
        </p:spPr>
      </p:pic>
      <p:pic>
        <p:nvPicPr>
          <p:cNvPr id="6" name="Picture 5" descr="Teaching Students with Learning Difficulties: Safety in ...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4114800"/>
            <a:ext cx="3581399" cy="246953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004619" y="3563504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Point out unsafe conditions</a:t>
            </a:r>
            <a:endParaRPr lang="en-U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10250" y="1780116"/>
            <a:ext cx="1828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Offer to check the work of others</a:t>
            </a:r>
            <a:endParaRPr lang="en-U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1587" y="5174110"/>
            <a:ext cx="31536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Ask for a second check</a:t>
            </a:r>
            <a:endParaRPr lang="en-U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1587" y="1915529"/>
            <a:ext cx="27726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Two heads are better than one!</a:t>
            </a:r>
            <a:endParaRPr lang="en-U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715297" y="289420"/>
            <a:ext cx="7772400" cy="8142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en-US" dirty="0" smtClean="0"/>
              <a:t>Safety First – ALWAYS!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894297" y="918195"/>
            <a:ext cx="37338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Cross Check &amp; Assist</a:t>
            </a:r>
            <a:endParaRPr lang="en-US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50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FBMC Internal Theme1">
  <a:themeElements>
    <a:clrScheme name="iCARE">
      <a:dk1>
        <a:sysClr val="windowText" lastClr="000000"/>
      </a:dk1>
      <a:lt1>
        <a:sysClr val="window" lastClr="FFFFFF"/>
      </a:lt1>
      <a:dk2>
        <a:srgbClr val="4261AD"/>
      </a:dk2>
      <a:lt2>
        <a:srgbClr val="FFFFFF"/>
      </a:lt2>
      <a:accent1>
        <a:srgbClr val="4261AD"/>
      </a:accent1>
      <a:accent2>
        <a:srgbClr val="F07B05"/>
      </a:accent2>
      <a:accent3>
        <a:srgbClr val="FFD200"/>
      </a:accent3>
      <a:accent4>
        <a:srgbClr val="9E7E38"/>
      </a:accent4>
      <a:accent5>
        <a:srgbClr val="595959"/>
      </a:accent5>
      <a:accent6>
        <a:srgbClr val="000000"/>
      </a:accent6>
      <a:hlink>
        <a:srgbClr val="3B60AF"/>
      </a:hlink>
      <a:folHlink>
        <a:srgbClr val="3B60A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38B945E1B690043B84BB6A52FCE9C03" ma:contentTypeVersion="9" ma:contentTypeDescription="Create a new document." ma:contentTypeScope="" ma:versionID="7d88ba9fabdfcda676b9f58c950968c3">
  <xsd:schema xmlns:xsd="http://www.w3.org/2001/XMLSchema" xmlns:xs="http://www.w3.org/2001/XMLSchema" xmlns:p="http://schemas.microsoft.com/office/2006/metadata/properties" xmlns:ns3="9cf83a04-d13f-4892-865d-583e21da827c" targetNamespace="http://schemas.microsoft.com/office/2006/metadata/properties" ma:root="true" ma:fieldsID="7fdd8127fa9cfd6a9a55aa91cdb6d666" ns3:_="">
    <xsd:import namespace="9cf83a04-d13f-4892-865d-583e21da827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f83a04-d13f-4892-865d-583e21da827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6DAB2FA-A988-484F-B44C-6B952E5A1248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9cf83a04-d13f-4892-865d-583e21da827c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D825D79-7088-4AAD-AEAB-441CE9D88FE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cf83a04-d13f-4892-865d-583e21da827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670BB3A-C0A9-4EA1-8DD1-0C7E1EB1D03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WFBMC Internal Theme1</Template>
  <TotalTime>4928</TotalTime>
  <Words>478</Words>
  <Application>Microsoft Office PowerPoint</Application>
  <PresentationFormat>On-screen Show (4:3)</PresentationFormat>
  <Paragraphs>50</Paragraphs>
  <Slides>14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WFBMC Internal Theme1</vt:lpstr>
      <vt:lpstr>Worksheet</vt:lpstr>
      <vt:lpstr>Lab / Pathology  Managers Meeting</vt:lpstr>
      <vt:lpstr>Patient and Family Promise</vt:lpstr>
      <vt:lpstr>Serious Safety Events</vt:lpstr>
      <vt:lpstr>Lab Pathology Deviations</vt:lpstr>
      <vt:lpstr>Lab Pathology Deviations by Section April, 2020</vt:lpstr>
      <vt:lpstr>RL6 Closing the Loop Compliance</vt:lpstr>
      <vt:lpstr>RL6 Closing the Loop Compliance by Section</vt:lpstr>
      <vt:lpstr>Pathology SharePoint Site</vt:lpstr>
      <vt:lpstr>PowerPoint Presentation</vt:lpstr>
      <vt:lpstr>Mask Requirements per Task Force for EMPLOYEES</vt:lpstr>
      <vt:lpstr>Mask Requirements per Task Force for VISITORS</vt:lpstr>
      <vt:lpstr>Safety Starts Here Section Compliance 2020</vt:lpstr>
      <vt:lpstr>PowerPoint Presentation</vt:lpstr>
      <vt:lpstr>PowerPoint Presentation</vt:lpstr>
    </vt:vector>
  </TitlesOfParts>
  <Company>WFUHS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WFUHS</dc:creator>
  <cp:lastModifiedBy>Shelley Bowman</cp:lastModifiedBy>
  <cp:revision>309</cp:revision>
  <cp:lastPrinted>2020-01-14T12:08:21Z</cp:lastPrinted>
  <dcterms:created xsi:type="dcterms:W3CDTF">2016-09-30T15:29:35Z</dcterms:created>
  <dcterms:modified xsi:type="dcterms:W3CDTF">2020-05-11T20:09:16Z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0x010100838B945E1B690043B84BB6A52FCE9C03</vt:lpwstr>
  </property>
</Properties>
</file>