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notesSlides/notesSlide9.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0.xml" ContentType="application/vnd.openxmlformats-officedocument.presentationml.notesSlide+xml"/>
  <Override PartName="/ppt/tags/tag25.xml" ContentType="application/vnd.openxmlformats-officedocument.presentationml.tags+xml"/>
  <Override PartName="/ppt/notesSlides/notesSlide11.xml" ContentType="application/vnd.openxmlformats-officedocument.presentationml.notesSlide+xml"/>
  <Override PartName="/ppt/tags/tag26.xml" ContentType="application/vnd.openxmlformats-officedocument.presentationml.tags+xml"/>
  <Override PartName="/ppt/notesSlides/notesSlide12.xml" ContentType="application/vnd.openxmlformats-officedocument.presentationml.notesSlide+xml"/>
  <Override PartName="/ppt/tags/tag27.xml" ContentType="application/vnd.openxmlformats-officedocument.presentationml.tags+xml"/>
  <Override PartName="/ppt/notesSlides/notesSlide13.xml" ContentType="application/vnd.openxmlformats-officedocument.presentationml.notesSlide+xml"/>
  <Override PartName="/ppt/tags/tag28.xml" ContentType="application/vnd.openxmlformats-officedocument.presentationml.tags+xml"/>
  <Override PartName="/ppt/notesSlides/notesSlide1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259" r:id="rId4"/>
    <p:sldId id="276" r:id="rId5"/>
    <p:sldId id="277" r:id="rId6"/>
    <p:sldId id="278" r:id="rId7"/>
    <p:sldId id="279" r:id="rId8"/>
    <p:sldId id="260" r:id="rId9"/>
    <p:sldId id="261" r:id="rId10"/>
    <p:sldId id="262" r:id="rId11"/>
    <p:sldId id="263" r:id="rId12"/>
    <p:sldId id="264" r:id="rId13"/>
    <p:sldId id="265" r:id="rId14"/>
    <p:sldId id="266" r:id="rId15"/>
    <p:sldId id="267" r:id="rId16"/>
    <p:sldId id="268" r:id="rId17"/>
    <p:sldId id="269" r:id="rId18"/>
    <p:sldId id="270" r:id="rId19"/>
    <p:sldId id="274" r:id="rId20"/>
    <p:sldId id="275" r:id="rId21"/>
    <p:sldId id="273"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9BA4E7-AEA4-468F-8190-8EF9FD8B8DA2}" type="datetimeFigureOut">
              <a:rPr lang="en-US" smtClean="0"/>
              <a:pPr/>
              <a:t>8/6/2020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45ECC3-48F8-444E-BAC7-7B726EEF2F25}" type="slidenum">
              <a:rPr lang="en-US" smtClean="0"/>
              <a:pPr/>
              <a:t>‹#›</a:t>
            </a:fld>
            <a:endParaRPr lang="en-US"/>
          </a:p>
        </p:txBody>
      </p:sp>
    </p:spTree>
    <p:extLst>
      <p:ext uri="{BB962C8B-B14F-4D97-AF65-F5344CB8AC3E}">
        <p14:creationId xmlns:p14="http://schemas.microsoft.com/office/powerpoint/2010/main" val="3101185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CC1686-0847-475F-8B4C-AFF20181A7FB}"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9AC8E728-AA19-4872-88F9-A9D0EB9B51F0}" type="datetimeFigureOut">
              <a:rPr lang="en-US" smtClean="0"/>
              <a:pPr/>
              <a:t>8/6/2020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69F0C73-7EC7-42AE-8C41-F6B12FD363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C8E728-AA19-4872-88F9-A9D0EB9B51F0}" type="datetimeFigureOut">
              <a:rPr lang="en-US" smtClean="0"/>
              <a:pPr/>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C8E728-AA19-4872-88F9-A9D0EB9B51F0}" type="datetimeFigureOut">
              <a:rPr lang="en-US" smtClean="0"/>
              <a:pPr/>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9AC8E728-AA19-4872-88F9-A9D0EB9B51F0}" type="datetimeFigureOut">
              <a:rPr lang="en-US" smtClean="0"/>
              <a:pPr/>
              <a:t>8/6/2020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9AC8E728-AA19-4872-88F9-A9D0EB9B51F0}" type="datetimeFigureOut">
              <a:rPr lang="en-US" smtClean="0"/>
              <a:pPr/>
              <a:t>8/6/2020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69F0C73-7EC7-42AE-8C41-F6B12FD36379}"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9AC8E728-AA19-4872-88F9-A9D0EB9B51F0}" type="datetimeFigureOut">
              <a:rPr lang="en-US" smtClean="0"/>
              <a:pPr/>
              <a:t>8/6/2020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69F0C73-7EC7-42AE-8C41-F6B12FD363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9AC8E728-AA19-4872-88F9-A9D0EB9B51F0}" type="datetimeFigureOut">
              <a:rPr lang="en-US" smtClean="0"/>
              <a:pPr/>
              <a:t>8/6/2020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69F0C73-7EC7-42AE-8C41-F6B12FD363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C8E728-AA19-4872-88F9-A9D0EB9B51F0}" type="datetimeFigureOut">
              <a:rPr lang="en-US" smtClean="0"/>
              <a:pPr/>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F0C73-7EC7-42AE-8C41-F6B12FD363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9AC8E728-AA19-4872-88F9-A9D0EB9B51F0}" type="datetimeFigureOut">
              <a:rPr lang="en-US" smtClean="0"/>
              <a:pPr/>
              <a:t>8/6/2020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69F0C73-7EC7-42AE-8C41-F6B12FD363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9AC8E728-AA19-4872-88F9-A9D0EB9B51F0}" type="datetimeFigureOut">
              <a:rPr lang="en-US" smtClean="0"/>
              <a:pPr/>
              <a:t>8/6/2020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69F0C73-7EC7-42AE-8C41-F6B12FD363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9AC8E728-AA19-4872-88F9-A9D0EB9B51F0}" type="datetimeFigureOut">
              <a:rPr lang="en-US" smtClean="0"/>
              <a:pPr/>
              <a:t>8/6/2020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69F0C73-7EC7-42AE-8C41-F6B12FD363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AC8E728-AA19-4872-88F9-A9D0EB9B51F0}" type="datetimeFigureOut">
              <a:rPr lang="en-US" smtClean="0"/>
              <a:pPr/>
              <a:t>8/6/2020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69F0C73-7EC7-42AE-8C41-F6B12FD3637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8.jpeg"/><Relationship Id="rId4"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11.jpeg"/><Relationship Id="rId4"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tags" Target="../tags/tag5.xml"/><Relationship Id="rId7" Type="http://schemas.openxmlformats.org/officeDocument/2006/relationships/notesSlide" Target="../notesSlides/notesSlide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Layout" Target="../slideLayouts/slideLayout2.xml"/><Relationship Id="rId11" Type="http://schemas.openxmlformats.org/officeDocument/2006/relationships/image" Target="../media/image5.jpeg"/><Relationship Id="rId5" Type="http://schemas.openxmlformats.org/officeDocument/2006/relationships/tags" Target="../tags/tag7.xml"/><Relationship Id="rId10" Type="http://schemas.openxmlformats.org/officeDocument/2006/relationships/image" Target="../media/image4.jpeg"/><Relationship Id="rId4" Type="http://schemas.openxmlformats.org/officeDocument/2006/relationships/tags" Target="../tags/tag6.xml"/><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6.jpeg"/><Relationship Id="rId4"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7.jpeg"/><Relationship Id="rId4"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828800"/>
            <a:ext cx="8062912" cy="1052512"/>
          </a:xfrm>
        </p:spPr>
        <p:txBody>
          <a:bodyPr>
            <a:normAutofit fontScale="90000"/>
          </a:bodyPr>
          <a:lstStyle/>
          <a:p>
            <a:r>
              <a:rPr lang="en-US" dirty="0" smtClean="0"/>
              <a:t>Blood Bank / BMT General Safety, Power Failure, Chemical Hygiene</a:t>
            </a:r>
            <a:endParaRPr lang="en-US" dirty="0"/>
          </a:p>
        </p:txBody>
      </p:sp>
      <p:sp>
        <p:nvSpPr>
          <p:cNvPr id="3" name="Subtitle 2"/>
          <p:cNvSpPr>
            <a:spLocks noGrp="1"/>
          </p:cNvSpPr>
          <p:nvPr>
            <p:ph type="subTitle" idx="1"/>
          </p:nvPr>
        </p:nvSpPr>
        <p:spPr>
          <a:xfrm>
            <a:off x="609600" y="3048000"/>
            <a:ext cx="8062912" cy="1752600"/>
          </a:xfrm>
        </p:spPr>
        <p:txBody>
          <a:bodyPr/>
          <a:lstStyle/>
          <a:p>
            <a:r>
              <a:rPr lang="en-US" dirty="0" smtClean="0"/>
              <a:t>Bettina Turner MT(ASCP)SBB</a:t>
            </a:r>
            <a:r>
              <a:rPr lang="en-US" baseline="30000" dirty="0" smtClean="0"/>
              <a:t>CM</a:t>
            </a:r>
            <a:endParaRPr lang="en-US" dirty="0" smtClean="0"/>
          </a:p>
          <a:p>
            <a:r>
              <a:rPr lang="en-US" sz="2000" dirty="0" smtClean="0"/>
              <a:t>BB Specialist Technologist / Education Coordinator</a:t>
            </a:r>
          </a:p>
          <a:p>
            <a:pPr lvl="0">
              <a:buClr>
                <a:srgbClr val="D34817"/>
              </a:buClr>
            </a:pPr>
            <a:r>
              <a:rPr lang="en-US" b="1" dirty="0">
                <a:ln>
                  <a:solidFill>
                    <a:srgbClr val="696464"/>
                  </a:solidFill>
                </a:ln>
                <a:solidFill>
                  <a:prstClr val="white">
                    <a:tint val="75000"/>
                  </a:prstClr>
                </a:solidFill>
              </a:rPr>
              <a:t>Hannah </a:t>
            </a:r>
            <a:r>
              <a:rPr lang="en-US" b="1" dirty="0" smtClean="0">
                <a:ln>
                  <a:solidFill>
                    <a:srgbClr val="696464"/>
                  </a:solidFill>
                </a:ln>
                <a:solidFill>
                  <a:prstClr val="white">
                    <a:tint val="75000"/>
                  </a:prstClr>
                </a:solidFill>
              </a:rPr>
              <a:t>Phillips </a:t>
            </a:r>
            <a:r>
              <a:rPr lang="en-US" b="1" dirty="0">
                <a:ln>
                  <a:solidFill>
                    <a:srgbClr val="696464"/>
                  </a:solidFill>
                </a:ln>
                <a:solidFill>
                  <a:prstClr val="white">
                    <a:tint val="75000"/>
                  </a:prstClr>
                </a:solidFill>
              </a:rPr>
              <a:t>MLS(ASCP)</a:t>
            </a:r>
            <a:endParaRPr lang="en-US" dirty="0">
              <a:ln>
                <a:solidFill>
                  <a:srgbClr val="696464"/>
                </a:solidFill>
              </a:ln>
              <a:solidFill>
                <a:prstClr val="white">
                  <a:tint val="75000"/>
                </a:prstClr>
              </a:solidFill>
            </a:endParaRPr>
          </a:p>
          <a:p>
            <a:pPr lvl="0">
              <a:buClr>
                <a:srgbClr val="D34817"/>
              </a:buClr>
            </a:pPr>
            <a:r>
              <a:rPr lang="en-US" sz="1900" dirty="0">
                <a:ln>
                  <a:solidFill>
                    <a:srgbClr val="696464"/>
                  </a:solidFill>
                </a:ln>
                <a:solidFill>
                  <a:prstClr val="white">
                    <a:tint val="75000"/>
                  </a:prstClr>
                </a:solidFill>
              </a:rPr>
              <a:t>Blood Bank/BMT Safety Representative</a:t>
            </a:r>
          </a:p>
          <a:p>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99032"/>
          </a:xfrm>
        </p:spPr>
        <p:txBody>
          <a:bodyPr>
            <a:noAutofit/>
          </a:bodyPr>
          <a:lstStyle/>
          <a:p>
            <a:r>
              <a:rPr lang="en-US" sz="3600" dirty="0" smtClean="0"/>
              <a:t>Follow CDC Guidelines for Hand Hygiene using Alcohol Based Waterless Antiseptic Agent</a:t>
            </a:r>
            <a:endParaRPr lang="en-US" sz="3600" dirty="0"/>
          </a:p>
        </p:txBody>
      </p:sp>
      <p:pic>
        <p:nvPicPr>
          <p:cNvPr id="4" name="Content Placeholder 3" descr="How_To_HandRub_Poster.jpg"/>
          <p:cNvPicPr>
            <a:picLocks noGrp="1" noChangeAspect="1"/>
          </p:cNvPicPr>
          <p:nvPr>
            <p:ph idx="1"/>
            <p:custDataLst>
              <p:tags r:id="rId2"/>
            </p:custDataLst>
          </p:nvPr>
        </p:nvPicPr>
        <p:blipFill>
          <a:blip r:embed="rId5" cstate="print"/>
          <a:stretch>
            <a:fillRect/>
          </a:stretch>
        </p:blipFill>
        <p:spPr>
          <a:xfrm>
            <a:off x="2667000" y="1676400"/>
            <a:ext cx="3682374" cy="5163715"/>
          </a:xfrm>
        </p:spPr>
      </p:pic>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399032"/>
          </a:xfrm>
        </p:spPr>
        <p:txBody>
          <a:bodyPr/>
          <a:lstStyle/>
          <a:p>
            <a:r>
              <a:rPr lang="en-US" dirty="0" smtClean="0"/>
              <a:t>Eye Wash Stations</a:t>
            </a:r>
            <a:endParaRPr lang="en-US" dirty="0"/>
          </a:p>
        </p:txBody>
      </p:sp>
      <p:sp>
        <p:nvSpPr>
          <p:cNvPr id="3" name="Content Placeholder 2"/>
          <p:cNvSpPr>
            <a:spLocks noGrp="1"/>
          </p:cNvSpPr>
          <p:nvPr>
            <p:ph idx="1"/>
          </p:nvPr>
        </p:nvSpPr>
        <p:spPr>
          <a:xfrm>
            <a:off x="457200" y="1143000"/>
            <a:ext cx="8229600" cy="5311808"/>
          </a:xfrm>
        </p:spPr>
        <p:txBody>
          <a:bodyPr/>
          <a:lstStyle/>
          <a:p>
            <a:r>
              <a:rPr lang="en-US" dirty="0" smtClean="0"/>
              <a:t>Eye wash stations are available for use when caustic material is splashed into the eye</a:t>
            </a:r>
          </a:p>
          <a:p>
            <a:endParaRPr lang="en-US" dirty="0" smtClean="0"/>
          </a:p>
          <a:p>
            <a:r>
              <a:rPr lang="en-US" dirty="0" smtClean="0"/>
              <a:t>Blood Bank:  at CP sink</a:t>
            </a:r>
          </a:p>
          <a:p>
            <a:pPr>
              <a:buNone/>
            </a:pPr>
            <a:endParaRPr lang="en-US" dirty="0" smtClean="0"/>
          </a:p>
          <a:p>
            <a:r>
              <a:rPr lang="en-US" dirty="0" smtClean="0"/>
              <a:t>BMT:  at hand washing sink in the processing room</a:t>
            </a:r>
            <a:endParaRPr lang="en-US" dirty="0"/>
          </a:p>
        </p:txBody>
      </p:sp>
      <p:pic>
        <p:nvPicPr>
          <p:cNvPr id="3074" name="Picture 2" descr="C:\Documents and Settings\bturner\My Documents\My Pictures\bb eye wash.JPG"/>
          <p:cNvPicPr>
            <a:picLocks noChangeAspect="1" noChangeArrowheads="1"/>
          </p:cNvPicPr>
          <p:nvPr>
            <p:custDataLst>
              <p:tags r:id="rId2"/>
            </p:custDataLst>
          </p:nvPr>
        </p:nvPicPr>
        <p:blipFill>
          <a:blip r:embed="rId5" cstate="print"/>
          <a:srcRect t="6250" b="31250"/>
          <a:stretch>
            <a:fillRect/>
          </a:stretch>
        </p:blipFill>
        <p:spPr bwMode="auto">
          <a:xfrm>
            <a:off x="6172200" y="2209800"/>
            <a:ext cx="2266950" cy="1897029"/>
          </a:xfrm>
          <a:prstGeom prst="rect">
            <a:avLst/>
          </a:prstGeom>
          <a:noFill/>
        </p:spPr>
      </p:pic>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18335" y="4800600"/>
            <a:ext cx="2438400" cy="1828800"/>
          </a:xfrm>
          <a:prstGeom prst="rect">
            <a:avLst/>
          </a:prstGeom>
        </p:spPr>
      </p:pic>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Occurrence Reporting</a:t>
            </a:r>
            <a:endParaRPr lang="en-US" dirty="0"/>
          </a:p>
        </p:txBody>
      </p:sp>
      <p:sp>
        <p:nvSpPr>
          <p:cNvPr id="3" name="Content Placeholder 2"/>
          <p:cNvSpPr>
            <a:spLocks noGrp="1"/>
          </p:cNvSpPr>
          <p:nvPr>
            <p:ph idx="1"/>
          </p:nvPr>
        </p:nvSpPr>
        <p:spPr>
          <a:xfrm>
            <a:off x="152400" y="1600200"/>
            <a:ext cx="8839200" cy="4854608"/>
          </a:xfrm>
        </p:spPr>
        <p:txBody>
          <a:bodyPr/>
          <a:lstStyle/>
          <a:p>
            <a:r>
              <a:rPr lang="en-US" sz="2800" dirty="0" smtClean="0"/>
              <a:t>An employee occurrence is any undesirable incident an employee experiences while at work.  Examples include, but are not limited to:</a:t>
            </a:r>
          </a:p>
          <a:p>
            <a:pPr lvl="1"/>
            <a:r>
              <a:rPr lang="en-US" dirty="0" smtClean="0"/>
              <a:t>Injury on the job</a:t>
            </a:r>
          </a:p>
          <a:p>
            <a:pPr lvl="1"/>
            <a:r>
              <a:rPr lang="en-US" dirty="0" smtClean="0"/>
              <a:t>Inadvertent exposure to </a:t>
            </a:r>
            <a:r>
              <a:rPr lang="en-US" dirty="0" err="1" smtClean="0"/>
              <a:t>biohazardous</a:t>
            </a:r>
            <a:r>
              <a:rPr lang="en-US" dirty="0" smtClean="0"/>
              <a:t> materials</a:t>
            </a:r>
          </a:p>
          <a:p>
            <a:pPr lvl="1"/>
            <a:endParaRPr lang="en-US" dirty="0" smtClean="0"/>
          </a:p>
          <a:p>
            <a:r>
              <a:rPr lang="en-US" sz="2800" dirty="0" smtClean="0"/>
              <a:t>To Report an Employee Occurrence Incident:</a:t>
            </a:r>
          </a:p>
          <a:p>
            <a:pPr lvl="1"/>
            <a:r>
              <a:rPr lang="en-US" sz="2400" i="1" dirty="0" err="1" smtClean="0"/>
              <a:t>Infinet</a:t>
            </a:r>
            <a:r>
              <a:rPr lang="en-US" sz="2400" i="1" dirty="0" smtClean="0"/>
              <a:t> &gt; Tools &gt; Occurrence Reporting &gt; Employee Occurrence Reporting</a:t>
            </a:r>
            <a:endParaRPr lang="en-US" sz="2400" i="1"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BMT Oxygen Sensor</a:t>
            </a:r>
            <a:endParaRPr lang="en-US" dirty="0"/>
          </a:p>
        </p:txBody>
      </p:sp>
      <p:sp>
        <p:nvSpPr>
          <p:cNvPr id="3" name="Content Placeholder 2"/>
          <p:cNvSpPr>
            <a:spLocks noGrp="1"/>
          </p:cNvSpPr>
          <p:nvPr>
            <p:ph idx="1"/>
          </p:nvPr>
        </p:nvSpPr>
        <p:spPr>
          <a:xfrm>
            <a:off x="228600" y="1143000"/>
            <a:ext cx="8229600" cy="5311808"/>
          </a:xfrm>
        </p:spPr>
        <p:txBody>
          <a:bodyPr>
            <a:normAutofit fontScale="92500" lnSpcReduction="20000"/>
          </a:bodyPr>
          <a:lstStyle/>
          <a:p>
            <a:pPr lvl="2"/>
            <a:r>
              <a:rPr lang="en-US" dirty="0" smtClean="0"/>
              <a:t>There are two Oxygen sensors in the BMT </a:t>
            </a:r>
            <a:r>
              <a:rPr lang="en-US" dirty="0" err="1" smtClean="0"/>
              <a:t>cryo</a:t>
            </a:r>
            <a:r>
              <a:rPr lang="en-US" dirty="0" smtClean="0"/>
              <a:t> room. One on each side of the middle dividing wall.</a:t>
            </a:r>
          </a:p>
          <a:p>
            <a:pPr lvl="2"/>
            <a:r>
              <a:rPr lang="en-US" dirty="0" smtClean="0"/>
              <a:t>This sensor is monitored by the Rees system node number 89 and 92.</a:t>
            </a:r>
          </a:p>
          <a:p>
            <a:pPr lvl="2"/>
            <a:r>
              <a:rPr lang="en-US" dirty="0" smtClean="0"/>
              <a:t>There will be an audible alarm from the sensors themselves when the Oxygen is to low in the </a:t>
            </a:r>
            <a:r>
              <a:rPr lang="en-US" dirty="0" err="1" smtClean="0"/>
              <a:t>cryo</a:t>
            </a:r>
            <a:r>
              <a:rPr lang="en-US" dirty="0" smtClean="0"/>
              <a:t> room. </a:t>
            </a:r>
          </a:p>
          <a:p>
            <a:pPr lvl="2"/>
            <a:r>
              <a:rPr lang="en-US" dirty="0" smtClean="0"/>
              <a:t>When you hear the alarm exit the </a:t>
            </a:r>
            <a:r>
              <a:rPr lang="en-US" dirty="0" err="1" smtClean="0"/>
              <a:t>cryo</a:t>
            </a:r>
            <a:r>
              <a:rPr lang="en-US" dirty="0" smtClean="0"/>
              <a:t> room immediately.</a:t>
            </a:r>
          </a:p>
          <a:p>
            <a:pPr lvl="2"/>
            <a:r>
              <a:rPr lang="en-US" dirty="0" smtClean="0"/>
              <a:t>You can monitor the Oxygen levels in the </a:t>
            </a:r>
            <a:r>
              <a:rPr lang="en-US" dirty="0" err="1" smtClean="0"/>
              <a:t>cryo</a:t>
            </a:r>
            <a:r>
              <a:rPr lang="en-US" dirty="0" smtClean="0"/>
              <a:t> room from the Rees system.</a:t>
            </a:r>
          </a:p>
          <a:p>
            <a:pPr lvl="2"/>
            <a:r>
              <a:rPr lang="en-US" dirty="0" smtClean="0"/>
              <a:t>You can safely check the </a:t>
            </a:r>
            <a:r>
              <a:rPr lang="en-US" dirty="0" err="1" smtClean="0"/>
              <a:t>reservors</a:t>
            </a:r>
            <a:r>
              <a:rPr lang="en-US" dirty="0" smtClean="0"/>
              <a:t> for LN2 leaks by observing the video monitoring system which shows both sides of the </a:t>
            </a:r>
            <a:r>
              <a:rPr lang="en-US" dirty="0" err="1" smtClean="0"/>
              <a:t>cryo</a:t>
            </a:r>
            <a:r>
              <a:rPr lang="en-US" dirty="0" smtClean="0"/>
              <a:t> room</a:t>
            </a:r>
          </a:p>
          <a:p>
            <a:pPr lvl="2"/>
            <a:r>
              <a:rPr lang="en-US" b="1" dirty="0" smtClean="0">
                <a:solidFill>
                  <a:srgbClr val="FFFF00"/>
                </a:solidFill>
              </a:rPr>
              <a:t>Do not enter the </a:t>
            </a:r>
            <a:r>
              <a:rPr lang="en-US" b="1" dirty="0" err="1" smtClean="0">
                <a:solidFill>
                  <a:srgbClr val="FFFF00"/>
                </a:solidFill>
              </a:rPr>
              <a:t>cryo</a:t>
            </a:r>
            <a:r>
              <a:rPr lang="en-US" b="1" dirty="0" smtClean="0">
                <a:solidFill>
                  <a:srgbClr val="FFFF00"/>
                </a:solidFill>
              </a:rPr>
              <a:t> room </a:t>
            </a:r>
            <a:r>
              <a:rPr lang="en-US" dirty="0" smtClean="0"/>
              <a:t>until the </a:t>
            </a:r>
            <a:r>
              <a:rPr lang="en-US" dirty="0"/>
              <a:t>R</a:t>
            </a:r>
            <a:r>
              <a:rPr lang="en-US" dirty="0" smtClean="0"/>
              <a:t>ees detects Oxygen levels of &gt;19%.</a:t>
            </a:r>
          </a:p>
          <a:p>
            <a:pPr marL="877824" lvl="2" indent="0">
              <a:buNone/>
            </a:pPr>
            <a:endParaRPr lang="en-US" dirty="0" smtClean="0"/>
          </a:p>
          <a:p>
            <a:pPr lvl="2">
              <a:buNone/>
            </a:pP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Hospital Power Failure Policies</a:t>
            </a:r>
            <a:endParaRPr lang="en-US" sz="3600" dirty="0"/>
          </a:p>
        </p:txBody>
      </p:sp>
      <p:sp>
        <p:nvSpPr>
          <p:cNvPr id="3" name="Content Placeholder 2"/>
          <p:cNvSpPr>
            <a:spLocks noGrp="1"/>
          </p:cNvSpPr>
          <p:nvPr>
            <p:ph idx="1"/>
          </p:nvPr>
        </p:nvSpPr>
        <p:spPr>
          <a:xfrm>
            <a:off x="457200" y="1447800"/>
            <a:ext cx="8229600" cy="4572000"/>
          </a:xfrm>
        </p:spPr>
        <p:txBody>
          <a:bodyPr/>
          <a:lstStyle/>
          <a:p>
            <a:r>
              <a:rPr lang="en-US" dirty="0" smtClean="0"/>
              <a:t>In the event of a power failure, any equipment plugged into a </a:t>
            </a:r>
            <a:r>
              <a:rPr lang="en-US" b="1" dirty="0" smtClean="0">
                <a:ln w="19050">
                  <a:solidFill>
                    <a:srgbClr val="C00000"/>
                  </a:solidFill>
                </a:ln>
              </a:rPr>
              <a:t>red outlet </a:t>
            </a:r>
            <a:r>
              <a:rPr lang="en-US" dirty="0" smtClean="0">
                <a:ln w="19050">
                  <a:noFill/>
                </a:ln>
              </a:rPr>
              <a:t>should continue to function.</a:t>
            </a:r>
          </a:p>
          <a:p>
            <a:pPr lvl="1"/>
            <a:r>
              <a:rPr lang="en-US" dirty="0" smtClean="0">
                <a:ln w="19050">
                  <a:noFill/>
                </a:ln>
              </a:rPr>
              <a:t>Refer to </a:t>
            </a:r>
            <a:r>
              <a:rPr lang="en-US" b="1" i="1" dirty="0" smtClean="0">
                <a:ln w="19050">
                  <a:noFill/>
                </a:ln>
              </a:rPr>
              <a:t>Lab Safety Manual / Power Failure section / Power Failure Policies</a:t>
            </a:r>
            <a:r>
              <a:rPr lang="en-US" dirty="0" smtClean="0">
                <a:ln w="19050">
                  <a:noFill/>
                </a:ln>
              </a:rPr>
              <a:t> for Hospital wide guidelines on how to handle specific power failure problems.</a:t>
            </a:r>
          </a:p>
          <a:p>
            <a:pPr lvl="1">
              <a:buNone/>
            </a:pPr>
            <a:endParaRPr lang="en-US" dirty="0">
              <a:ln w="19050">
                <a:solidFill>
                  <a:srgbClr val="C00000"/>
                </a:solidFill>
              </a:ln>
            </a:endParaRPr>
          </a:p>
        </p:txBody>
      </p:sp>
      <p:pic>
        <p:nvPicPr>
          <p:cNvPr id="5122" name="Picture 2" descr="C:\Documents and Settings\bturner\My Documents\My Pictures\emergency power.JPG"/>
          <p:cNvPicPr>
            <a:picLocks noChangeAspect="1" noChangeArrowheads="1"/>
          </p:cNvPicPr>
          <p:nvPr>
            <p:custDataLst>
              <p:tags r:id="rId2"/>
            </p:custDataLst>
          </p:nvPr>
        </p:nvPicPr>
        <p:blipFill>
          <a:blip r:embed="rId5" cstate="print"/>
          <a:srcRect l="35000" t="11088" r="20000" b="47489"/>
          <a:stretch>
            <a:fillRect/>
          </a:stretch>
        </p:blipFill>
        <p:spPr bwMode="auto">
          <a:xfrm>
            <a:off x="3352800" y="4529138"/>
            <a:ext cx="2895600" cy="1990725"/>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BB/BMT Power Failure Policies</a:t>
            </a:r>
            <a:endParaRPr lang="en-US" dirty="0"/>
          </a:p>
        </p:txBody>
      </p:sp>
      <p:sp>
        <p:nvSpPr>
          <p:cNvPr id="3" name="Content Placeholder 2"/>
          <p:cNvSpPr>
            <a:spLocks noGrp="1"/>
          </p:cNvSpPr>
          <p:nvPr>
            <p:ph idx="1"/>
          </p:nvPr>
        </p:nvSpPr>
        <p:spPr>
          <a:xfrm>
            <a:off x="304800" y="1882808"/>
            <a:ext cx="8458200" cy="4572000"/>
          </a:xfrm>
        </p:spPr>
        <p:txBody>
          <a:bodyPr/>
          <a:lstStyle/>
          <a:p>
            <a:r>
              <a:rPr lang="en-US" dirty="0" smtClean="0"/>
              <a:t>Blood Bank/BMT Specific Power Failure Policies</a:t>
            </a:r>
          </a:p>
          <a:p>
            <a:pPr lvl="1"/>
            <a:r>
              <a:rPr lang="en-US" dirty="0" smtClean="0"/>
              <a:t>Blood Bank Protocol Manual or BMT Miscellaneous Manual</a:t>
            </a:r>
          </a:p>
          <a:p>
            <a:pPr lvl="2"/>
            <a:r>
              <a:rPr lang="en-US" dirty="0" smtClean="0"/>
              <a:t>Section 15:  BB.Policies.1034</a:t>
            </a:r>
          </a:p>
          <a:p>
            <a:pPr lvl="2"/>
            <a:r>
              <a:rPr lang="en-US" dirty="0" smtClean="0"/>
              <a:t>Section 1018:  BMT.Misc.1018</a:t>
            </a:r>
          </a:p>
          <a:p>
            <a:pPr lvl="1"/>
            <a:r>
              <a:rPr lang="en-US" dirty="0" smtClean="0"/>
              <a:t>Refrigerators and freezers on </a:t>
            </a:r>
            <a:r>
              <a:rPr lang="en-US" b="1" dirty="0" smtClean="0">
                <a:ln w="19050">
                  <a:solidFill>
                    <a:srgbClr val="C00000"/>
                  </a:solidFill>
                </a:ln>
              </a:rPr>
              <a:t>red</a:t>
            </a:r>
            <a:r>
              <a:rPr lang="en-US" dirty="0" smtClean="0"/>
              <a:t> emergency power outlets</a:t>
            </a:r>
          </a:p>
          <a:p>
            <a:pPr lvl="1"/>
            <a:r>
              <a:rPr lang="en-US" dirty="0" smtClean="0"/>
              <a:t>Workstations, Instrumentation on emergency power</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99032"/>
          </a:xfrm>
        </p:spPr>
        <p:txBody>
          <a:bodyPr/>
          <a:lstStyle/>
          <a:p>
            <a:r>
              <a:rPr lang="en-US" dirty="0" smtClean="0"/>
              <a:t>BB/BMT Power Failure Policies</a:t>
            </a:r>
            <a:endParaRPr lang="en-US" dirty="0"/>
          </a:p>
        </p:txBody>
      </p:sp>
      <p:sp>
        <p:nvSpPr>
          <p:cNvPr id="3" name="Content Placeholder 2"/>
          <p:cNvSpPr>
            <a:spLocks noGrp="1"/>
          </p:cNvSpPr>
          <p:nvPr>
            <p:ph idx="1"/>
          </p:nvPr>
        </p:nvSpPr>
        <p:spPr>
          <a:xfrm>
            <a:off x="457200" y="1219200"/>
            <a:ext cx="8229600" cy="5235608"/>
          </a:xfrm>
        </p:spPr>
        <p:txBody>
          <a:bodyPr/>
          <a:lstStyle/>
          <a:p>
            <a:r>
              <a:rPr lang="en-US" dirty="0" smtClean="0"/>
              <a:t>3 categories of power loss</a:t>
            </a:r>
          </a:p>
          <a:p>
            <a:pPr lvl="1"/>
            <a:r>
              <a:rPr lang="en-US" dirty="0" smtClean="0"/>
              <a:t>Some emergency power outlets in BB / BMT failed</a:t>
            </a:r>
          </a:p>
          <a:p>
            <a:pPr lvl="2"/>
            <a:r>
              <a:rPr lang="en-US" dirty="0" smtClean="0"/>
              <a:t>Call Engineering (6-4841) and On Call BB Mgmt</a:t>
            </a:r>
          </a:p>
          <a:p>
            <a:pPr lvl="1"/>
            <a:r>
              <a:rPr lang="en-US" dirty="0" smtClean="0"/>
              <a:t>Most of the outlets in BB / BMT failed but other areas of Med </a:t>
            </a:r>
            <a:r>
              <a:rPr lang="en-US" dirty="0" err="1" smtClean="0"/>
              <a:t>Ctr</a:t>
            </a:r>
            <a:r>
              <a:rPr lang="en-US" dirty="0" smtClean="0"/>
              <a:t> operable</a:t>
            </a:r>
          </a:p>
          <a:p>
            <a:pPr lvl="2"/>
            <a:r>
              <a:rPr lang="en-US" dirty="0" smtClean="0"/>
              <a:t>On Call BB Mgmt, Manager, Medical Director, Call Engineering (6-4841)</a:t>
            </a:r>
          </a:p>
          <a:p>
            <a:pPr lvl="1"/>
            <a:r>
              <a:rPr lang="en-US" dirty="0" smtClean="0"/>
              <a:t>Total Med </a:t>
            </a:r>
            <a:r>
              <a:rPr lang="en-US" dirty="0" err="1" smtClean="0"/>
              <a:t>Ctr</a:t>
            </a:r>
            <a:r>
              <a:rPr lang="en-US" dirty="0" smtClean="0"/>
              <a:t> wide power failure</a:t>
            </a:r>
          </a:p>
          <a:p>
            <a:pPr lvl="2"/>
            <a:r>
              <a:rPr lang="en-US" dirty="0" smtClean="0"/>
              <a:t>On Call BB Mgmt, Manager, Medical Director, Call Engineering (6-4841)</a:t>
            </a:r>
          </a:p>
          <a:p>
            <a:pPr lvl="2"/>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Hygiene Plan</a:t>
            </a:r>
            <a:endParaRPr lang="en-US" dirty="0"/>
          </a:p>
        </p:txBody>
      </p:sp>
      <p:sp>
        <p:nvSpPr>
          <p:cNvPr id="3" name="Content Placeholder 2"/>
          <p:cNvSpPr>
            <a:spLocks noGrp="1"/>
          </p:cNvSpPr>
          <p:nvPr>
            <p:ph idx="1"/>
          </p:nvPr>
        </p:nvSpPr>
        <p:spPr>
          <a:xfrm>
            <a:off x="228600" y="1447800"/>
            <a:ext cx="8686800" cy="4572000"/>
          </a:xfrm>
        </p:spPr>
        <p:txBody>
          <a:bodyPr>
            <a:normAutofit fontScale="85000" lnSpcReduction="10000"/>
          </a:bodyPr>
          <a:lstStyle/>
          <a:p>
            <a:r>
              <a:rPr lang="en-US" dirty="0" smtClean="0"/>
              <a:t>All employees should review the Chemical Hygiene Plan</a:t>
            </a:r>
          </a:p>
          <a:p>
            <a:pPr lvl="1"/>
            <a:r>
              <a:rPr lang="en-US" dirty="0" smtClean="0"/>
              <a:t>Refer to:  </a:t>
            </a:r>
            <a:r>
              <a:rPr lang="en-US" b="1" i="1" dirty="0" smtClean="0"/>
              <a:t>Lab Safety Manual / Chemical Safety Chemical Hygiene Plan</a:t>
            </a:r>
            <a:r>
              <a:rPr lang="en-US" dirty="0" smtClean="0"/>
              <a:t> section for specific information pertaining to:</a:t>
            </a:r>
          </a:p>
          <a:p>
            <a:pPr lvl="2"/>
            <a:r>
              <a:rPr lang="en-US" dirty="0" smtClean="0"/>
              <a:t>General Operations</a:t>
            </a:r>
          </a:p>
          <a:p>
            <a:pPr lvl="2"/>
            <a:r>
              <a:rPr lang="en-US" dirty="0" smtClean="0"/>
              <a:t>Lab section operations</a:t>
            </a:r>
          </a:p>
          <a:p>
            <a:pPr lvl="2"/>
            <a:r>
              <a:rPr lang="en-US" dirty="0" smtClean="0"/>
              <a:t>Training</a:t>
            </a:r>
          </a:p>
          <a:p>
            <a:pPr lvl="2"/>
            <a:r>
              <a:rPr lang="en-US" dirty="0" smtClean="0"/>
              <a:t>Labeling of hazardous chemicals</a:t>
            </a:r>
          </a:p>
          <a:p>
            <a:pPr lvl="2"/>
            <a:r>
              <a:rPr lang="en-US" dirty="0" smtClean="0"/>
              <a:t>Storage</a:t>
            </a:r>
          </a:p>
          <a:p>
            <a:pPr lvl="2"/>
            <a:r>
              <a:rPr lang="en-US" dirty="0" smtClean="0"/>
              <a:t>Equipment inspection and maintenance</a:t>
            </a:r>
          </a:p>
          <a:p>
            <a:pPr lvl="2"/>
            <a:r>
              <a:rPr lang="en-US" dirty="0" smtClean="0"/>
              <a:t>PPE</a:t>
            </a:r>
          </a:p>
          <a:p>
            <a:pPr lvl="2"/>
            <a:r>
              <a:rPr lang="en-US" dirty="0" smtClean="0"/>
              <a:t>Chemical and Contaminated waste removal and disposal </a:t>
            </a:r>
          </a:p>
          <a:p>
            <a:pPr lvl="2"/>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SDS Sheets</a:t>
            </a:r>
            <a:endParaRPr lang="en-US" dirty="0"/>
          </a:p>
        </p:txBody>
      </p:sp>
      <p:sp>
        <p:nvSpPr>
          <p:cNvPr id="3" name="Content Placeholder 2"/>
          <p:cNvSpPr>
            <a:spLocks noGrp="1"/>
          </p:cNvSpPr>
          <p:nvPr>
            <p:ph idx="1"/>
          </p:nvPr>
        </p:nvSpPr>
        <p:spPr/>
        <p:txBody>
          <a:bodyPr/>
          <a:lstStyle/>
          <a:p>
            <a:r>
              <a:rPr lang="en-US" dirty="0" smtClean="0"/>
              <a:t>SDS (Safety Data Sheets) are accessible via the Infinite</a:t>
            </a:r>
          </a:p>
          <a:p>
            <a:pPr lvl="1"/>
            <a:r>
              <a:rPr lang="en-US" dirty="0" err="1" smtClean="0"/>
              <a:t>Infinet</a:t>
            </a:r>
            <a:r>
              <a:rPr lang="en-US" dirty="0" smtClean="0"/>
              <a:t> &gt; Tools &gt; Software &gt; SDS</a:t>
            </a:r>
          </a:p>
          <a:p>
            <a:pPr lvl="2"/>
            <a:r>
              <a:rPr lang="en-US" dirty="0" smtClean="0"/>
              <a:t>You will be prompted for your Med Center username and password before you can access the form.</a:t>
            </a:r>
          </a:p>
          <a:p>
            <a:pPr lvl="2"/>
            <a:r>
              <a:rPr lang="en-US" dirty="0" smtClean="0"/>
              <a:t>Enter the product name for which you desire the SDS sheet into the electronic form.</a:t>
            </a:r>
          </a:p>
          <a:p>
            <a:pPr lvl="1"/>
            <a:r>
              <a:rPr lang="en-US" dirty="0" smtClean="0"/>
              <a:t>SDS sheets are also available in the SDS notebooks in the Blood Bank and BMT Lab.</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97"/>
            <a:ext cx="8229600" cy="799306"/>
          </a:xfrm>
        </p:spPr>
        <p:txBody>
          <a:bodyPr/>
          <a:lstStyle/>
          <a:p>
            <a:r>
              <a:rPr lang="en-US" dirty="0" smtClean="0"/>
              <a:t>Blood Bank Irradiation Safety</a:t>
            </a:r>
            <a:endParaRPr lang="en-US" dirty="0"/>
          </a:p>
        </p:txBody>
      </p:sp>
      <p:sp>
        <p:nvSpPr>
          <p:cNvPr id="3" name="Content Placeholder 2"/>
          <p:cNvSpPr>
            <a:spLocks noGrp="1"/>
          </p:cNvSpPr>
          <p:nvPr>
            <p:ph idx="1"/>
          </p:nvPr>
        </p:nvSpPr>
        <p:spPr>
          <a:xfrm>
            <a:off x="457200" y="914400"/>
            <a:ext cx="8229600" cy="5540408"/>
          </a:xfrm>
        </p:spPr>
        <p:txBody>
          <a:bodyPr>
            <a:normAutofit fontScale="85000" lnSpcReduction="20000"/>
          </a:bodyPr>
          <a:lstStyle/>
          <a:p>
            <a:r>
              <a:rPr lang="en-US" dirty="0" smtClean="0"/>
              <a:t>“The </a:t>
            </a:r>
            <a:r>
              <a:rPr lang="en-US" dirty="0" err="1" smtClean="0"/>
              <a:t>Gammacell</a:t>
            </a:r>
            <a:r>
              <a:rPr lang="en-US" dirty="0" smtClean="0"/>
              <a:t> Irradiator uses caesium-137 as a radiation source.  The two types of ionizing radiation emitted by the decay of unstable atoms of caesium-137 are Beta and Gamma radiation.  The encapsulation of the caesium-137 in the </a:t>
            </a:r>
            <a:r>
              <a:rPr lang="en-US" dirty="0" err="1" smtClean="0"/>
              <a:t>Gammacell</a:t>
            </a:r>
            <a:r>
              <a:rPr lang="en-US" dirty="0" smtClean="0"/>
              <a:t> Irradiator prevents the Beta radiation from reaching the sample.  However, the Gamma radiation emitted is very penetrating and does reach the sample.  Gamma radiation is composed of electromagnetic waves that travel much like light, x-rays or microwaves.  It is important to recognize that when a sample receives Gamma radiation, no transfer of radioactive material takes place.  Your sample does not become radioactive”</a:t>
            </a:r>
            <a:endParaRPr lang="en-US" dirty="0"/>
          </a:p>
        </p:txBody>
      </p:sp>
    </p:spTree>
    <p:custDataLst>
      <p:tags r:id="rId1"/>
    </p:custDataLst>
    <p:extLst>
      <p:ext uri="{BB962C8B-B14F-4D97-AF65-F5344CB8AC3E}">
        <p14:creationId xmlns:p14="http://schemas.microsoft.com/office/powerpoint/2010/main" val="3889718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7906"/>
          </a:xfrm>
        </p:spPr>
        <p:txBody>
          <a:bodyPr/>
          <a:lstStyle/>
          <a:p>
            <a:r>
              <a:rPr lang="en-US" dirty="0" smtClean="0"/>
              <a:t>Emergency Phone Numbers</a:t>
            </a:r>
            <a:endParaRPr lang="en-US" dirty="0"/>
          </a:p>
        </p:txBody>
      </p:sp>
      <p:pic>
        <p:nvPicPr>
          <p:cNvPr id="1027" name="Picture 3" descr="C:\Documents and Settings\bturner\My Documents\My Pictures\FIRST AID.jpg"/>
          <p:cNvPicPr>
            <a:picLocks noGrp="1" noChangeAspect="1" noChangeArrowheads="1"/>
          </p:cNvPicPr>
          <p:nvPr>
            <p:ph idx="1"/>
            <p:custDataLst>
              <p:tags r:id="rId2"/>
            </p:custDataLst>
          </p:nvPr>
        </p:nvPicPr>
        <p:blipFill>
          <a:blip r:embed="rId8" cstate="print"/>
          <a:srcRect/>
          <a:stretch>
            <a:fillRect/>
          </a:stretch>
        </p:blipFill>
        <p:spPr bwMode="auto">
          <a:xfrm>
            <a:off x="1143000" y="3200400"/>
            <a:ext cx="609599" cy="1007108"/>
          </a:xfrm>
          <a:prstGeom prst="rect">
            <a:avLst/>
          </a:prstGeom>
          <a:noFill/>
        </p:spPr>
      </p:pic>
      <p:pic>
        <p:nvPicPr>
          <p:cNvPr id="1026" name="Picture 2" descr="C:\Documents and Settings\bturner\My Documents\My Pictures\fire.jpg"/>
          <p:cNvPicPr>
            <a:picLocks noChangeAspect="1" noChangeArrowheads="1"/>
          </p:cNvPicPr>
          <p:nvPr>
            <p:custDataLst>
              <p:tags r:id="rId3"/>
            </p:custDataLst>
          </p:nvPr>
        </p:nvPicPr>
        <p:blipFill>
          <a:blip r:embed="rId9" cstate="print"/>
          <a:srcRect/>
          <a:stretch>
            <a:fillRect/>
          </a:stretch>
        </p:blipFill>
        <p:spPr bwMode="auto">
          <a:xfrm>
            <a:off x="1143000" y="1524000"/>
            <a:ext cx="518886" cy="742950"/>
          </a:xfrm>
          <a:prstGeom prst="rect">
            <a:avLst/>
          </a:prstGeom>
          <a:noFill/>
        </p:spPr>
      </p:pic>
      <p:pic>
        <p:nvPicPr>
          <p:cNvPr id="1028" name="Picture 4" descr="C:\Documents and Settings\bturner\My Documents\My Pictures\chemical spill.jpg"/>
          <p:cNvPicPr>
            <a:picLocks noChangeAspect="1" noChangeArrowheads="1"/>
          </p:cNvPicPr>
          <p:nvPr>
            <p:custDataLst>
              <p:tags r:id="rId4"/>
            </p:custDataLst>
          </p:nvPr>
        </p:nvPicPr>
        <p:blipFill>
          <a:blip r:embed="rId10" cstate="print"/>
          <a:srcRect/>
          <a:stretch>
            <a:fillRect/>
          </a:stretch>
        </p:blipFill>
        <p:spPr bwMode="auto">
          <a:xfrm>
            <a:off x="1143000" y="2362200"/>
            <a:ext cx="533400" cy="762000"/>
          </a:xfrm>
          <a:prstGeom prst="rect">
            <a:avLst/>
          </a:prstGeom>
          <a:noFill/>
        </p:spPr>
      </p:pic>
      <p:pic>
        <p:nvPicPr>
          <p:cNvPr id="1029" name="Picture 5" descr="C:\Documents and Settings\bturner\My Documents\My Pictures\security.jpg"/>
          <p:cNvPicPr>
            <a:picLocks noChangeAspect="1" noChangeArrowheads="1"/>
          </p:cNvPicPr>
          <p:nvPr>
            <p:custDataLst>
              <p:tags r:id="rId5"/>
            </p:custDataLst>
          </p:nvPr>
        </p:nvPicPr>
        <p:blipFill>
          <a:blip r:embed="rId11" cstate="print"/>
          <a:srcRect/>
          <a:stretch>
            <a:fillRect/>
          </a:stretch>
        </p:blipFill>
        <p:spPr bwMode="auto">
          <a:xfrm>
            <a:off x="990600" y="4953000"/>
            <a:ext cx="803148" cy="971550"/>
          </a:xfrm>
          <a:prstGeom prst="rect">
            <a:avLst/>
          </a:prstGeom>
          <a:noFill/>
        </p:spPr>
      </p:pic>
      <p:sp>
        <p:nvSpPr>
          <p:cNvPr id="8" name="TextBox 7"/>
          <p:cNvSpPr txBox="1"/>
          <p:nvPr/>
        </p:nvSpPr>
        <p:spPr>
          <a:xfrm>
            <a:off x="1905000" y="1676400"/>
            <a:ext cx="700833" cy="461665"/>
          </a:xfrm>
          <a:prstGeom prst="rect">
            <a:avLst/>
          </a:prstGeom>
          <a:noFill/>
        </p:spPr>
        <p:txBody>
          <a:bodyPr wrap="none" rtlCol="0">
            <a:spAutoFit/>
          </a:bodyPr>
          <a:lstStyle/>
          <a:p>
            <a:r>
              <a:rPr lang="en-US" sz="2400" b="1" dirty="0" smtClean="0"/>
              <a:t>Fire</a:t>
            </a:r>
            <a:endParaRPr lang="en-US" sz="2400" b="1" dirty="0"/>
          </a:p>
        </p:txBody>
      </p:sp>
      <p:sp>
        <p:nvSpPr>
          <p:cNvPr id="9" name="TextBox 8"/>
          <p:cNvSpPr txBox="1"/>
          <p:nvPr/>
        </p:nvSpPr>
        <p:spPr>
          <a:xfrm>
            <a:off x="1981200" y="5181600"/>
            <a:ext cx="1366080" cy="461665"/>
          </a:xfrm>
          <a:prstGeom prst="rect">
            <a:avLst/>
          </a:prstGeom>
          <a:noFill/>
        </p:spPr>
        <p:txBody>
          <a:bodyPr wrap="none" rtlCol="0">
            <a:spAutoFit/>
          </a:bodyPr>
          <a:lstStyle/>
          <a:p>
            <a:r>
              <a:rPr lang="en-US" sz="2400" b="1" dirty="0" smtClean="0"/>
              <a:t>Security</a:t>
            </a:r>
            <a:endParaRPr lang="en-US" sz="2400" b="1" dirty="0"/>
          </a:p>
        </p:txBody>
      </p:sp>
      <p:sp>
        <p:nvSpPr>
          <p:cNvPr id="10" name="TextBox 9"/>
          <p:cNvSpPr txBox="1"/>
          <p:nvPr/>
        </p:nvSpPr>
        <p:spPr>
          <a:xfrm>
            <a:off x="1905000" y="2514600"/>
            <a:ext cx="2315057" cy="461665"/>
          </a:xfrm>
          <a:prstGeom prst="rect">
            <a:avLst/>
          </a:prstGeom>
          <a:noFill/>
        </p:spPr>
        <p:txBody>
          <a:bodyPr wrap="none" rtlCol="0">
            <a:spAutoFit/>
          </a:bodyPr>
          <a:lstStyle/>
          <a:p>
            <a:r>
              <a:rPr lang="en-US" sz="2400" b="1" dirty="0" smtClean="0"/>
              <a:t>Chemical Spill</a:t>
            </a:r>
            <a:endParaRPr lang="en-US" sz="2400" b="1" dirty="0"/>
          </a:p>
        </p:txBody>
      </p:sp>
      <p:sp>
        <p:nvSpPr>
          <p:cNvPr id="11" name="TextBox 10"/>
          <p:cNvSpPr txBox="1"/>
          <p:nvPr/>
        </p:nvSpPr>
        <p:spPr>
          <a:xfrm>
            <a:off x="1905000" y="3429000"/>
            <a:ext cx="2289409" cy="461665"/>
          </a:xfrm>
          <a:prstGeom prst="rect">
            <a:avLst/>
          </a:prstGeom>
          <a:noFill/>
        </p:spPr>
        <p:txBody>
          <a:bodyPr wrap="none" rtlCol="0">
            <a:spAutoFit/>
          </a:bodyPr>
          <a:lstStyle/>
          <a:p>
            <a:r>
              <a:rPr lang="en-US" sz="2400" b="1" dirty="0" smtClean="0"/>
              <a:t>Sudden Illness</a:t>
            </a:r>
            <a:endParaRPr lang="en-US" sz="2400" b="1" dirty="0"/>
          </a:p>
        </p:txBody>
      </p:sp>
      <p:sp>
        <p:nvSpPr>
          <p:cNvPr id="12" name="TextBox 11"/>
          <p:cNvSpPr txBox="1"/>
          <p:nvPr/>
        </p:nvSpPr>
        <p:spPr>
          <a:xfrm>
            <a:off x="4533528" y="2133600"/>
            <a:ext cx="2077813" cy="1446550"/>
          </a:xfrm>
          <a:prstGeom prst="rect">
            <a:avLst/>
          </a:prstGeom>
          <a:noFill/>
        </p:spPr>
        <p:txBody>
          <a:bodyPr wrap="none" rtlCol="0">
            <a:spAutoFit/>
          </a:bodyPr>
          <a:lstStyle/>
          <a:p>
            <a:pPr algn="ctr"/>
            <a:r>
              <a:rPr lang="en-US" sz="4400" b="1" spc="100" dirty="0" smtClean="0">
                <a:ln w="19050">
                  <a:solidFill>
                    <a:srgbClr val="C00000"/>
                  </a:solidFill>
                  <a:prstDash val="solid"/>
                </a:ln>
                <a:effectLst>
                  <a:outerShdw blurRad="25000" dist="20000" dir="16020000" algn="tl">
                    <a:schemeClr val="accent1">
                      <a:satMod val="200000"/>
                      <a:shade val="1000"/>
                      <a:alpha val="60000"/>
                    </a:schemeClr>
                  </a:outerShdw>
                </a:effectLst>
              </a:rPr>
              <a:t>Call</a:t>
            </a:r>
          </a:p>
          <a:p>
            <a:pPr algn="ctr"/>
            <a:r>
              <a:rPr lang="en-US" sz="4400" b="1" spc="100" dirty="0" smtClean="0">
                <a:ln w="19050">
                  <a:solidFill>
                    <a:srgbClr val="C00000"/>
                  </a:solidFill>
                  <a:prstDash val="solid"/>
                </a:ln>
                <a:effectLst>
                  <a:outerShdw blurRad="25000" dist="20000" dir="16020000" algn="tl">
                    <a:schemeClr val="accent1">
                      <a:satMod val="200000"/>
                      <a:shade val="1000"/>
                      <a:alpha val="60000"/>
                    </a:schemeClr>
                  </a:outerShdw>
                </a:effectLst>
              </a:rPr>
              <a:t>6-9111</a:t>
            </a:r>
            <a:endParaRPr lang="en-US" sz="4400" b="1" spc="100" dirty="0">
              <a:ln w="19050">
                <a:solidFill>
                  <a:srgbClr val="C00000"/>
                </a:solidFill>
                <a:prstDash val="solid"/>
              </a:ln>
              <a:effectLst>
                <a:outerShdw blurRad="25000" dist="20000" dir="16020000" algn="tl">
                  <a:schemeClr val="accent1">
                    <a:satMod val="200000"/>
                    <a:shade val="1000"/>
                    <a:alpha val="60000"/>
                  </a:schemeClr>
                </a:outerShdw>
              </a:effectLst>
            </a:endParaRPr>
          </a:p>
        </p:txBody>
      </p:sp>
      <p:sp>
        <p:nvSpPr>
          <p:cNvPr id="13" name="Right Bracket 12"/>
          <p:cNvSpPr/>
          <p:nvPr/>
        </p:nvSpPr>
        <p:spPr>
          <a:xfrm>
            <a:off x="3962400" y="1676400"/>
            <a:ext cx="609600" cy="2362200"/>
          </a:xfrm>
          <a:prstGeom prst="rightBracket">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3581400" y="5181600"/>
            <a:ext cx="2406428" cy="584775"/>
          </a:xfrm>
          <a:prstGeom prst="rect">
            <a:avLst/>
          </a:prstGeom>
          <a:noFill/>
        </p:spPr>
        <p:txBody>
          <a:bodyPr wrap="none" rtlCol="0">
            <a:spAutoFit/>
          </a:bodyPr>
          <a:lstStyle/>
          <a:p>
            <a:r>
              <a:rPr lang="en-US" sz="3200" b="1" dirty="0" smtClean="0">
                <a:ln w="15875">
                  <a:solidFill>
                    <a:srgbClr val="FF0000"/>
                  </a:solidFill>
                </a:ln>
              </a:rPr>
              <a:t>Call 6-3305</a:t>
            </a:r>
            <a:endParaRPr lang="en-US" sz="3200" b="1" dirty="0">
              <a:ln w="15875">
                <a:solidFill>
                  <a:srgbClr val="FF0000"/>
                </a:solidFill>
              </a:ln>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789"/>
            <a:ext cx="8229600" cy="951706"/>
          </a:xfrm>
        </p:spPr>
        <p:txBody>
          <a:bodyPr/>
          <a:lstStyle/>
          <a:p>
            <a:r>
              <a:rPr lang="en-US" dirty="0" smtClean="0"/>
              <a:t>Blood Bank Irradiation Safety</a:t>
            </a:r>
            <a:endParaRPr lang="en-US" dirty="0"/>
          </a:p>
        </p:txBody>
      </p:sp>
      <p:sp>
        <p:nvSpPr>
          <p:cNvPr id="3" name="Content Placeholder 2"/>
          <p:cNvSpPr>
            <a:spLocks noGrp="1"/>
          </p:cNvSpPr>
          <p:nvPr>
            <p:ph idx="1"/>
          </p:nvPr>
        </p:nvSpPr>
        <p:spPr>
          <a:xfrm>
            <a:off x="457200" y="1143000"/>
            <a:ext cx="8229600" cy="5311808"/>
          </a:xfrm>
        </p:spPr>
        <p:txBody>
          <a:bodyPr>
            <a:normAutofit/>
          </a:bodyPr>
          <a:lstStyle/>
          <a:p>
            <a:r>
              <a:rPr lang="en-US" dirty="0" smtClean="0"/>
              <a:t>The </a:t>
            </a:r>
            <a:r>
              <a:rPr lang="en-US" dirty="0" err="1" smtClean="0"/>
              <a:t>Gammacell</a:t>
            </a:r>
            <a:r>
              <a:rPr lang="en-US" dirty="0" smtClean="0"/>
              <a:t> Irradiator protects the user through the use of the steel-encased lead shield that reduces the radiation levels to acceptable levels for those working around the unit.  When compared with typical radiation fields found in day-to-day life, the levels emitted from the </a:t>
            </a:r>
            <a:r>
              <a:rPr lang="en-US" dirty="0" err="1" smtClean="0"/>
              <a:t>Gammacell</a:t>
            </a:r>
            <a:r>
              <a:rPr lang="en-US" dirty="0" smtClean="0"/>
              <a:t> Irradiator, values are comparable.</a:t>
            </a:r>
          </a:p>
          <a:p>
            <a:pPr lvl="1"/>
            <a:r>
              <a:rPr lang="en-US" sz="2000" dirty="0" smtClean="0"/>
              <a:t>Review section 18 of the Laboratory Safety Manual</a:t>
            </a:r>
          </a:p>
          <a:p>
            <a:endParaRPr lang="en-US" dirty="0"/>
          </a:p>
          <a:p>
            <a:pPr marL="64008" indent="0">
              <a:buNone/>
            </a:pPr>
            <a:endParaRPr lang="en-US" dirty="0"/>
          </a:p>
        </p:txBody>
      </p:sp>
    </p:spTree>
    <p:custDataLst>
      <p:tags r:id="rId1"/>
    </p:custDataLst>
    <p:extLst>
      <p:ext uri="{BB962C8B-B14F-4D97-AF65-F5344CB8AC3E}">
        <p14:creationId xmlns:p14="http://schemas.microsoft.com/office/powerpoint/2010/main" val="4076078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09326"/>
          </a:xfrm>
        </p:spPr>
        <p:txBody>
          <a:bodyPr/>
          <a:lstStyle/>
          <a:p>
            <a:r>
              <a:rPr lang="en-US" dirty="0" smtClean="0"/>
              <a:t>A few noteworthy names….</a:t>
            </a:r>
            <a:endParaRPr lang="en-US" dirty="0"/>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r>
              <a:rPr lang="en-US" dirty="0" smtClean="0"/>
              <a:t>WFBH Safety Program Manager</a:t>
            </a:r>
          </a:p>
          <a:p>
            <a:pPr lvl="1"/>
            <a:r>
              <a:rPr lang="en-US" dirty="0" smtClean="0"/>
              <a:t>Feodor </a:t>
            </a:r>
            <a:r>
              <a:rPr lang="en-US" dirty="0" err="1" smtClean="0"/>
              <a:t>Bijkersma</a:t>
            </a:r>
            <a:endParaRPr lang="en-US" dirty="0" smtClean="0"/>
          </a:p>
          <a:p>
            <a:pPr lvl="2"/>
            <a:r>
              <a:rPr lang="en-US" dirty="0" smtClean="0"/>
              <a:t>716-5576</a:t>
            </a:r>
          </a:p>
          <a:p>
            <a:pPr lvl="1"/>
            <a:endParaRPr lang="en-US" dirty="0" smtClean="0"/>
          </a:p>
          <a:p>
            <a:r>
              <a:rPr lang="en-US" dirty="0"/>
              <a:t>Laboratory Compliance, Safety and Quality Manager</a:t>
            </a:r>
          </a:p>
          <a:p>
            <a:pPr lvl="1"/>
            <a:r>
              <a:rPr lang="en-US" dirty="0" smtClean="0"/>
              <a:t>Melanie </a:t>
            </a:r>
            <a:r>
              <a:rPr lang="en-US" dirty="0" err="1" smtClean="0"/>
              <a:t>Haire</a:t>
            </a:r>
            <a:endParaRPr lang="en-US" dirty="0" smtClean="0"/>
          </a:p>
          <a:p>
            <a:pPr lvl="2"/>
            <a:r>
              <a:rPr lang="en-US" dirty="0" smtClean="0"/>
              <a:t>713-4285</a:t>
            </a:r>
          </a:p>
          <a:p>
            <a:pPr lvl="1"/>
            <a:endParaRPr lang="en-US" dirty="0" smtClean="0"/>
          </a:p>
          <a:p>
            <a:r>
              <a:rPr lang="en-US" dirty="0" smtClean="0"/>
              <a:t>Blood Bank / BMT Safety Officer</a:t>
            </a:r>
          </a:p>
          <a:p>
            <a:pPr lvl="1"/>
            <a:r>
              <a:rPr lang="en-US" dirty="0" smtClean="0"/>
              <a:t>Hannah Ellsworth</a:t>
            </a:r>
            <a:endParaRPr lang="en-US" dirty="0"/>
          </a:p>
        </p:txBody>
      </p:sp>
    </p:spTree>
    <p:custDataLst>
      <p:tags r:id="rId1"/>
    </p:custDataLst>
    <p:extLst>
      <p:ext uri="{BB962C8B-B14F-4D97-AF65-F5344CB8AC3E}">
        <p14:creationId xmlns:p14="http://schemas.microsoft.com/office/powerpoint/2010/main" val="2224278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67494"/>
            <a:ext cx="8686800" cy="1399032"/>
          </a:xfrm>
        </p:spPr>
        <p:txBody>
          <a:bodyPr>
            <a:normAutofit/>
          </a:bodyPr>
          <a:lstStyle/>
          <a:p>
            <a:r>
              <a:rPr lang="en-US" sz="3600" dirty="0" smtClean="0"/>
              <a:t>Where to find important information</a:t>
            </a:r>
            <a:endParaRPr lang="en-US" sz="3600" dirty="0"/>
          </a:p>
        </p:txBody>
      </p:sp>
      <p:sp>
        <p:nvSpPr>
          <p:cNvPr id="3" name="Content Placeholder 2"/>
          <p:cNvSpPr>
            <a:spLocks noGrp="1"/>
          </p:cNvSpPr>
          <p:nvPr>
            <p:ph idx="1"/>
          </p:nvPr>
        </p:nvSpPr>
        <p:spPr>
          <a:xfrm>
            <a:off x="228600" y="1882808"/>
            <a:ext cx="8686800" cy="4572000"/>
          </a:xfrm>
        </p:spPr>
        <p:txBody>
          <a:bodyPr/>
          <a:lstStyle/>
          <a:p>
            <a:r>
              <a:rPr lang="en-US" b="1" dirty="0" smtClean="0"/>
              <a:t>Hospital Fire/Disaster/Safety Manual</a:t>
            </a:r>
          </a:p>
          <a:p>
            <a:pPr lvl="1"/>
            <a:r>
              <a:rPr lang="en-US" sz="2400" i="1" dirty="0" err="1" smtClean="0"/>
              <a:t>Infinet</a:t>
            </a:r>
            <a:r>
              <a:rPr lang="en-US" sz="2400" i="1" dirty="0" smtClean="0"/>
              <a:t> &gt; Tools &gt; Publications &gt; Fire/Disaster/Safety</a:t>
            </a:r>
          </a:p>
          <a:p>
            <a:pPr lvl="1"/>
            <a:endParaRPr lang="en-US" sz="2400" i="1" dirty="0" smtClean="0"/>
          </a:p>
          <a:p>
            <a:r>
              <a:rPr lang="en-US" sz="2800" b="1" dirty="0" smtClean="0"/>
              <a:t>Infection Control</a:t>
            </a:r>
          </a:p>
          <a:p>
            <a:pPr lvl="1"/>
            <a:r>
              <a:rPr lang="en-US" sz="2400" i="1" dirty="0" err="1" smtClean="0"/>
              <a:t>Infinet</a:t>
            </a:r>
            <a:r>
              <a:rPr lang="en-US" sz="2400" i="1" dirty="0" smtClean="0"/>
              <a:t> &gt; Tools &gt; Policies &gt; Patient Care &gt; Infection Control &gt; BBP Exposure Control Plan (WFBMC 142)</a:t>
            </a:r>
          </a:p>
          <a:p>
            <a:pPr lvl="1"/>
            <a:endParaRPr lang="en-US" sz="2400" i="1" dirty="0" smtClean="0"/>
          </a:p>
          <a:p>
            <a:r>
              <a:rPr lang="en-US" sz="2800" b="1" dirty="0" smtClean="0"/>
              <a:t>Chemical Safety</a:t>
            </a:r>
          </a:p>
          <a:p>
            <a:pPr lvl="1"/>
            <a:r>
              <a:rPr lang="en-US" sz="2400" i="1" dirty="0" smtClean="0"/>
              <a:t>Chemical Hygiene Plan, Lab Safety Manual in laboratory</a:t>
            </a:r>
            <a:endParaRPr lang="en-US" sz="2400" i="1"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and Body Fluid Spill</a:t>
            </a:r>
            <a:endParaRPr lang="en-US" dirty="0"/>
          </a:p>
        </p:txBody>
      </p:sp>
      <p:sp>
        <p:nvSpPr>
          <p:cNvPr id="3" name="Content Placeholder 2"/>
          <p:cNvSpPr>
            <a:spLocks noGrp="1"/>
          </p:cNvSpPr>
          <p:nvPr>
            <p:ph idx="1"/>
          </p:nvPr>
        </p:nvSpPr>
        <p:spPr>
          <a:xfrm>
            <a:off x="457200" y="1371600"/>
            <a:ext cx="8229600" cy="5083208"/>
          </a:xfrm>
        </p:spPr>
        <p:txBody>
          <a:bodyPr/>
          <a:lstStyle/>
          <a:p>
            <a:r>
              <a:rPr lang="en-US" dirty="0" smtClean="0"/>
              <a:t>When treating any blood and body fluid</a:t>
            </a:r>
          </a:p>
          <a:p>
            <a:pPr lvl="1"/>
            <a:r>
              <a:rPr lang="en-US" dirty="0" smtClean="0"/>
              <a:t>Wear gloves</a:t>
            </a:r>
          </a:p>
          <a:p>
            <a:pPr lvl="1"/>
            <a:r>
              <a:rPr lang="en-US" dirty="0" smtClean="0"/>
              <a:t>Wear protective eye wear / mask if splashing to face is possible</a:t>
            </a:r>
          </a:p>
          <a:p>
            <a:pPr lvl="1"/>
            <a:r>
              <a:rPr lang="en-US" dirty="0" smtClean="0"/>
              <a:t>Wear protective clothing (barrier gown, apron, coveralls) if splashing onto the body is possible.</a:t>
            </a:r>
          </a:p>
          <a:p>
            <a:pPr lvl="1"/>
            <a:endParaRPr lang="en-US" dirty="0"/>
          </a:p>
          <a:p>
            <a:pPr marL="537210" lvl="1" indent="0">
              <a:buNone/>
            </a:pPr>
            <a:endParaRPr lang="en-US" dirty="0"/>
          </a:p>
        </p:txBody>
      </p:sp>
    </p:spTree>
    <p:custDataLst>
      <p:tags r:id="rId1"/>
    </p:custDataLst>
    <p:extLst>
      <p:ext uri="{BB962C8B-B14F-4D97-AF65-F5344CB8AC3E}">
        <p14:creationId xmlns:p14="http://schemas.microsoft.com/office/powerpoint/2010/main" val="287910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and Body Fluid Spill</a:t>
            </a:r>
            <a:endParaRPr lang="en-US" dirty="0"/>
          </a:p>
        </p:txBody>
      </p:sp>
      <p:sp>
        <p:nvSpPr>
          <p:cNvPr id="3" name="Content Placeholder 2"/>
          <p:cNvSpPr>
            <a:spLocks noGrp="1"/>
          </p:cNvSpPr>
          <p:nvPr>
            <p:ph idx="1"/>
          </p:nvPr>
        </p:nvSpPr>
        <p:spPr>
          <a:xfrm>
            <a:off x="457200" y="1371600"/>
            <a:ext cx="8229600" cy="5083208"/>
          </a:xfrm>
        </p:spPr>
        <p:txBody>
          <a:bodyPr>
            <a:normAutofit fontScale="92500" lnSpcReduction="10000"/>
          </a:bodyPr>
          <a:lstStyle/>
          <a:p>
            <a:r>
              <a:rPr lang="en-US" dirty="0"/>
              <a:t>Blood spills &lt;20mL</a:t>
            </a:r>
          </a:p>
          <a:p>
            <a:pPr lvl="1"/>
            <a:r>
              <a:rPr lang="en-US" dirty="0" smtClean="0"/>
              <a:t>Mop with High Dilution 256 (1oz/gallon)</a:t>
            </a:r>
          </a:p>
          <a:p>
            <a:r>
              <a:rPr lang="en-US" dirty="0" smtClean="0"/>
              <a:t>Blood spills &gt;20mL </a:t>
            </a:r>
          </a:p>
          <a:p>
            <a:pPr lvl="1"/>
            <a:r>
              <a:rPr lang="en-US" dirty="0" smtClean="0"/>
              <a:t>Place wet floor signs in area</a:t>
            </a:r>
          </a:p>
          <a:p>
            <a:pPr lvl="1"/>
            <a:r>
              <a:rPr lang="en-US" dirty="0" smtClean="0"/>
              <a:t>Utilize towels to prevent spreading</a:t>
            </a:r>
          </a:p>
          <a:p>
            <a:pPr lvl="1"/>
            <a:r>
              <a:rPr lang="en-US" dirty="0" smtClean="0"/>
              <a:t>Cover blood spill with High </a:t>
            </a:r>
            <a:r>
              <a:rPr lang="en-US" dirty="0"/>
              <a:t>Dilution 256 (</a:t>
            </a:r>
            <a:r>
              <a:rPr lang="en-US" dirty="0" smtClean="0"/>
              <a:t>1oz/gallon), mop up</a:t>
            </a:r>
          </a:p>
          <a:p>
            <a:pPr lvl="1"/>
            <a:r>
              <a:rPr lang="en-US" dirty="0" smtClean="0"/>
              <a:t>Sanitize floor with new mop head and </a:t>
            </a:r>
            <a:r>
              <a:rPr lang="en-US" dirty="0"/>
              <a:t>High Dilution 256 (1oz/gallon)</a:t>
            </a:r>
          </a:p>
          <a:p>
            <a:pPr lvl="1"/>
            <a:r>
              <a:rPr lang="en-US" dirty="0" smtClean="0"/>
              <a:t>Place saturated linen in soiled linen bin.</a:t>
            </a:r>
          </a:p>
          <a:p>
            <a:pPr lvl="1"/>
            <a:r>
              <a:rPr lang="en-US" dirty="0" smtClean="0"/>
              <a:t>Disinfect equipment / remove PPE</a:t>
            </a:r>
          </a:p>
          <a:p>
            <a:pPr lvl="1"/>
            <a:r>
              <a:rPr lang="en-US" dirty="0" smtClean="0"/>
              <a:t>Or Call Housekeeping at 64901</a:t>
            </a:r>
            <a:endParaRPr lang="en-US" dirty="0"/>
          </a:p>
          <a:p>
            <a:pPr lvl="1"/>
            <a:endParaRPr lang="en-US" dirty="0" smtClean="0"/>
          </a:p>
          <a:p>
            <a:pPr lvl="1"/>
            <a:endParaRPr lang="en-US" dirty="0"/>
          </a:p>
          <a:p>
            <a:pPr marL="537210" lvl="1" indent="0">
              <a:buNone/>
            </a:pPr>
            <a:endParaRPr lang="en-US" dirty="0"/>
          </a:p>
        </p:txBody>
      </p:sp>
    </p:spTree>
    <p:custDataLst>
      <p:tags r:id="rId1"/>
    </p:custDataLst>
    <p:extLst>
      <p:ext uri="{BB962C8B-B14F-4D97-AF65-F5344CB8AC3E}">
        <p14:creationId xmlns:p14="http://schemas.microsoft.com/office/powerpoint/2010/main" val="2341909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Bank/BMT Task List</a:t>
            </a:r>
            <a:r>
              <a:rPr lang="en-US" dirty="0" smtClean="0">
                <a:solidFill>
                  <a:srgbClr val="FF00FF"/>
                </a:solidFill>
              </a:rPr>
              <a:t>	</a:t>
            </a:r>
            <a:endParaRPr lang="en-US" dirty="0">
              <a:solidFill>
                <a:srgbClr val="FF00FF"/>
              </a:solidFill>
            </a:endParaRPr>
          </a:p>
        </p:txBody>
      </p:sp>
      <p:sp>
        <p:nvSpPr>
          <p:cNvPr id="3" name="Content Placeholder 2"/>
          <p:cNvSpPr>
            <a:spLocks noGrp="1"/>
          </p:cNvSpPr>
          <p:nvPr>
            <p:ph idx="1"/>
          </p:nvPr>
        </p:nvSpPr>
        <p:spPr/>
        <p:txBody>
          <a:bodyPr/>
          <a:lstStyle/>
          <a:p>
            <a:r>
              <a:rPr lang="en-US" dirty="0" smtClean="0"/>
              <a:t>Review the Blood Bank and Bone Marrow Transplant Lab Task Lists in Section 17 of the Laboratory Safety Manual.</a:t>
            </a:r>
          </a:p>
          <a:p>
            <a:pPr lvl="1"/>
            <a:r>
              <a:rPr lang="en-US" dirty="0" smtClean="0"/>
              <a:t>Familiarize yourself with the required PPE for the tasks listed.</a:t>
            </a:r>
            <a:endParaRPr lang="en-US" dirty="0"/>
          </a:p>
        </p:txBody>
      </p:sp>
    </p:spTree>
    <p:custDataLst>
      <p:tags r:id="rId1"/>
    </p:custDataLst>
    <p:extLst>
      <p:ext uri="{BB962C8B-B14F-4D97-AF65-F5344CB8AC3E}">
        <p14:creationId xmlns:p14="http://schemas.microsoft.com/office/powerpoint/2010/main" val="3944855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Chemicals</a:t>
            </a:r>
            <a:endParaRPr lang="en-US" dirty="0"/>
          </a:p>
        </p:txBody>
      </p:sp>
      <p:sp>
        <p:nvSpPr>
          <p:cNvPr id="3" name="Content Placeholder 2"/>
          <p:cNvSpPr>
            <a:spLocks noGrp="1"/>
          </p:cNvSpPr>
          <p:nvPr>
            <p:ph idx="1"/>
          </p:nvPr>
        </p:nvSpPr>
        <p:spPr/>
        <p:txBody>
          <a:bodyPr/>
          <a:lstStyle/>
          <a:p>
            <a:r>
              <a:rPr lang="en-US" dirty="0" smtClean="0"/>
              <a:t>Review the list of chemicals found in Section 4 of the Laboratory Safety Manual.</a:t>
            </a:r>
          </a:p>
          <a:p>
            <a:pPr lvl="1"/>
            <a:r>
              <a:rPr lang="en-US" dirty="0" smtClean="0"/>
              <a:t>Annual Chemical Review:  Attachment A</a:t>
            </a:r>
          </a:p>
          <a:p>
            <a:pPr lvl="1"/>
            <a:r>
              <a:rPr lang="en-US" dirty="0" smtClean="0"/>
              <a:t>Familiarize yourself with the Chemical Names, Common Names, Exposure Limits and Toxic / Carcinogenic nature of the chemicals found in the BB and BMT.</a:t>
            </a:r>
            <a:endParaRPr lang="en-US" dirty="0"/>
          </a:p>
        </p:txBody>
      </p:sp>
    </p:spTree>
    <p:custDataLst>
      <p:tags r:id="rId1"/>
    </p:custDataLst>
    <p:extLst>
      <p:ext uri="{BB962C8B-B14F-4D97-AF65-F5344CB8AC3E}">
        <p14:creationId xmlns:p14="http://schemas.microsoft.com/office/powerpoint/2010/main" val="345284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Hygiene</a:t>
            </a:r>
            <a:endParaRPr lang="en-US" dirty="0"/>
          </a:p>
        </p:txBody>
      </p:sp>
      <p:sp>
        <p:nvSpPr>
          <p:cNvPr id="3" name="Content Placeholder 2"/>
          <p:cNvSpPr>
            <a:spLocks noGrp="1"/>
          </p:cNvSpPr>
          <p:nvPr>
            <p:ph idx="1"/>
          </p:nvPr>
        </p:nvSpPr>
        <p:spPr/>
        <p:txBody>
          <a:bodyPr/>
          <a:lstStyle/>
          <a:p>
            <a:r>
              <a:rPr lang="en-US" dirty="0" smtClean="0"/>
              <a:t>WFBH adheres to the Center for Disease Control and Prevention’s “</a:t>
            </a:r>
            <a:r>
              <a:rPr lang="en-US" i="1" dirty="0" smtClean="0"/>
              <a:t>Guideline for Hand Hygiene in Health Care Settings”</a:t>
            </a:r>
          </a:p>
          <a:p>
            <a:pPr lvl="1"/>
            <a:r>
              <a:rPr lang="en-US" dirty="0" smtClean="0"/>
              <a:t>Implements procedures to remove transient microbial flora and reduce transmission of microorganisms in the health-care setting</a:t>
            </a:r>
            <a:endParaRPr lang="en-US" dirty="0"/>
          </a:p>
        </p:txBody>
      </p:sp>
      <p:pic>
        <p:nvPicPr>
          <p:cNvPr id="2050" name="Picture 2" descr="C:\Documents and Settings\bturner\My Documents\My Pictures\hand hygiene saves lives.jpg"/>
          <p:cNvPicPr>
            <a:picLocks noChangeAspect="1" noChangeArrowheads="1"/>
          </p:cNvPicPr>
          <p:nvPr>
            <p:custDataLst>
              <p:tags r:id="rId2"/>
            </p:custDataLst>
          </p:nvPr>
        </p:nvPicPr>
        <p:blipFill>
          <a:blip r:embed="rId5" cstate="print"/>
          <a:srcRect/>
          <a:stretch>
            <a:fillRect/>
          </a:stretch>
        </p:blipFill>
        <p:spPr bwMode="auto">
          <a:xfrm>
            <a:off x="6629400" y="228600"/>
            <a:ext cx="1600200" cy="1481036"/>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99032"/>
          </a:xfrm>
        </p:spPr>
        <p:txBody>
          <a:bodyPr>
            <a:normAutofit fontScale="90000"/>
          </a:bodyPr>
          <a:lstStyle/>
          <a:p>
            <a:r>
              <a:rPr lang="en-US" dirty="0" smtClean="0"/>
              <a:t>Follow CDC Guidelines for </a:t>
            </a:r>
            <a:r>
              <a:rPr lang="en-US" dirty="0" err="1" smtClean="0"/>
              <a:t>Handwashing</a:t>
            </a:r>
            <a:r>
              <a:rPr lang="en-US" dirty="0" smtClean="0"/>
              <a:t> with Soap and Water</a:t>
            </a:r>
            <a:endParaRPr lang="en-US" dirty="0"/>
          </a:p>
        </p:txBody>
      </p:sp>
      <p:pic>
        <p:nvPicPr>
          <p:cNvPr id="4" name="Content Placeholder 3" descr="cdc handwashing.jpg"/>
          <p:cNvPicPr>
            <a:picLocks noGrp="1" noChangeAspect="1"/>
          </p:cNvPicPr>
          <p:nvPr>
            <p:ph idx="1"/>
            <p:custDataLst>
              <p:tags r:id="rId2"/>
            </p:custDataLst>
          </p:nvPr>
        </p:nvPicPr>
        <p:blipFill>
          <a:blip r:embed="rId5" cstate="print"/>
          <a:stretch>
            <a:fillRect/>
          </a:stretch>
        </p:blipFill>
        <p:spPr>
          <a:xfrm>
            <a:off x="2955024" y="1882775"/>
            <a:ext cx="3233952" cy="4572000"/>
          </a:xfrm>
        </p:spPr>
      </p:pic>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MS_COMPLETION_TARGET" val="28a23f5b-d2b0-42bb-8f5a-8469c2f47609"/>
  <p:tag name="ARTICULATE_PRESENTATION_ID" val="3070"/>
  <p:tag name="ARTICULATE_LOGO" val="(None selected)"/>
  <p:tag name="ARTICULATE_PRESENTER" val="(None selected)"/>
  <p:tag name="ARTICULATE_PRESENTER_GUID" val="9869030842"/>
  <p:tag name="ARTICULATE_LMS" val="0"/>
  <p:tag name="ARTICULATE_TEMPLATE" val="Corporate Communications"/>
  <p:tag name="ARTICULATE_TEMPLATE_GUID" val="1a000000-6000-0000-b000-000000000001"/>
  <p:tag name="PRESENTER_PREVIEW_MODE" val="0"/>
  <p:tag name="PRESENTER_PREVIEW_START" val="1"/>
  <p:tag name="LAUNCHINNEWWINDOW" val="0"/>
  <p:tag name="LASTPUBLISHED" val="G:\Lab_Shared\BloodBankStaff\Employee Competency\Articulate Presentations\Ready for IShares\Quarter 3_GenSafe_PowerFail_ChemHyg\player.html"/>
  <p:tag name="ARTICULATE_SLIDE_COUNT" val="22"/>
  <p:tag name="ARTICULATE_PROJECT_OPEN" val="1"/>
  <p:tag name="ARTICULATE_META_COURSE_VERSION" val="1.0"/>
  <p:tag name="ARTICULATE_META_COURSE_VERSION_SET" val="True"/>
  <p:tag name="ARTICULATE_META_COURSE_ID" val="Quarter_3_GenSafe_PowerFail_ChemHyg"/>
  <p:tag name="ARTICULATE_META_NAME_SET" val="True"/>
  <p:tag name="ARTICULATE_PRESENTER_VERSION" val="7"/>
  <p:tag name="TAG_BACKING_FORM_KEY" val="657528-p:\employee competency\articulate presentations\quarterly safety\quarter 3_gensafety and power failure\quarter 3_gensafe_powerfail_chemhyg.pptx"/>
  <p:tag name="ARTICULATE_USED_PAGE_ORIENTATION" val="1"/>
  <p:tag name="ARTICULATE_USED_PAGE_SIZE" val="1"/>
  <p:tag name="ARTICULATE_REFERENCE_ID" val="0a3a49b5-62c1-4098-9115-d1c96466d28a"/>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7"/>
  <p:tag name="ARTICULATE_USED_LAYOUT" val="2"/>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8"/>
  <p:tag name="ARTICULATE_USED_LAYOUT" val="2"/>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9"/>
  <p:tag name="ARTICULATE_USED_LAYOUT" val="2"/>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0a637b03-0e4f-4f98-85c6-e70f452f06b7"/>
  <p:tag name="ARTICULATE_SLIDE_PAUSE" val="1"/>
  <p:tag name="ARTICULATE_NAV_LEVEL" val="1"/>
  <p:tag name="ARTICULATE_PLAYLIST_ID" val="-1"/>
  <p:tag name="ARTICULATE_SLIDE_NAV" val="4"/>
  <p:tag name="ARTICULATE_SLIDE_THUMBNAIL_REFRESH" val="1"/>
  <p:tag name="ARTICULATE_LOCK_SLIDE" val="0"/>
  <p:tag name="AUDIO_ID" val="260"/>
  <p:tag name="ARTICULATE_USED_LAYOUT" val="2"/>
</p:tagLst>
</file>

<file path=ppt/tags/tag1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ReMcQCQT_files\slide0001_image001.jpg"/>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b847a200-3515-4a1e-86fe-d171ad33660e"/>
  <p:tag name="ARTICULATE_SLIDE_PAUSE" val="1"/>
  <p:tag name="ARTICULATE_NAV_LEVEL" val="1"/>
  <p:tag name="ARTICULATE_PLAYLIST_ID" val="-1"/>
  <p:tag name="ARTICULATE_SLIDE_NAV" val="5"/>
  <p:tag name="ARTICULATE_SLIDE_THUMBNAIL_REFRESH" val="1"/>
  <p:tag name="ARTICULATE_LOCK_SLIDE" val="0"/>
  <p:tag name="AUDIO_ID" val="261"/>
  <p:tag name="ARTICULATE_USED_LAYOUT" val="2"/>
</p:tagLst>
</file>

<file path=ppt/tags/tag1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ptvZzZVA_files\slide0001_image001.jpg"/>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12220e58-9918-450a-8967-1f5c7ec2d2b6"/>
  <p:tag name="ARTICULATE_SLIDE_PAUSE" val="1"/>
  <p:tag name="ARTICULATE_NAV_LEVEL" val="1"/>
  <p:tag name="ARTICULATE_PLAYLIST_ID" val="-1"/>
  <p:tag name="ARTICULATE_SLIDE_NAV" val="6"/>
  <p:tag name="ARTICULATE_SLIDE_THUMBNAIL_REFRESH" val="1"/>
  <p:tag name="ARTICULATE_LOCK_SLIDE" val="0"/>
  <p:tag name="AUDIO_ID" val="262"/>
  <p:tag name="ARTICULATE_USED_LAYOUT" val="2"/>
</p:tagLst>
</file>

<file path=ppt/tags/tag1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vKMvzSDx_files\slide0001_image001.jpg"/>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f6861ab1-78a6-40ee-b59e-9cc38d0031cb"/>
  <p:tag name="ARTICULATE_SLIDE_PAUSE" val="1"/>
  <p:tag name="ARTICULATE_NAV_LEVEL" val="1"/>
  <p:tag name="ARTICULATE_PLAYLIST_ID" val="-1"/>
  <p:tag name="ARTICULATE_SLIDE_NAV" val="7"/>
  <p:tag name="ARTICULATE_SLIDE_THUMBNAIL_REFRESH" val="1"/>
  <p:tag name="ARTICULATE_LOCK_SLIDE" val="0"/>
  <p:tag name="AUDIO_ID" val="263"/>
  <p:tag name="ARTICULATE_USED_LAYOUT" val="2"/>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e6a72177-b97d-4240-813f-5787b4d4487f"/>
  <p:tag name="ARTICULATE_SLIDE_PAUSE" val="1"/>
  <p:tag name="ARTICULATE_NAV_LEVEL" val="1"/>
  <p:tag name="ARTICULATE_PLAYLIST_ID" val="-1"/>
  <p:tag name="ARTICULATE_SLIDE_NAV" val="1"/>
  <p:tag name="ARTICULATE_SLIDE_THUMBNAIL_REFRESH" val="1"/>
  <p:tag name="ARTICULATE_LOCK_SLIDE" val="0"/>
  <p:tag name="AUDIO_ID" val="257"/>
  <p:tag name="ARTICULATE_USED_LAYOUT" val="1"/>
</p:tagLst>
</file>

<file path=ppt/tags/tag20.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c4d878e2-c00d-42d9-b534-353e3706057e"/>
  <p:tag name="ARTICULATE_SLIDE_PAUSE" val="1"/>
  <p:tag name="ARTICULATE_NAV_LEVEL" val="1"/>
  <p:tag name="ARTICULATE_PLAYLIST_ID" val="-1"/>
  <p:tag name="ARTICULATE_SLIDE_NAV" val="8"/>
  <p:tag name="ARTICULATE_SLIDE_THUMBNAIL_REFRESH" val="1"/>
  <p:tag name="ARTICULATE_LOCK_SLIDE" val="0"/>
  <p:tag name="AUDIO_ID" val="264"/>
  <p:tag name="ARTICULATE_USED_LAYOUT" val="2"/>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6ed2d8fa-2193-4ac0-bf0b-d49317ca9f48"/>
  <p:tag name="ARTICULATE_SLIDE_PAUSE" val="1"/>
  <p:tag name="ARTICULATE_NAV_LEVEL" val="1"/>
  <p:tag name="ARTICULATE_PLAYLIST_ID" val="-1"/>
  <p:tag name="ARTICULATE_SLIDE_NAV" val="9"/>
  <p:tag name="ARTICULATE_SLIDE_THUMBNAIL_REFRESH" val="1"/>
  <p:tag name="ARTICULATE_LOCK_SLIDE" val="0"/>
  <p:tag name="AUDIO_ID" val="265"/>
  <p:tag name="ARTICULATE_USED_LAYOUT" val="2"/>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d3568766-59a4-4ad4-b55c-18dd8f88aee5"/>
  <p:tag name="ARTICULATE_SLIDE_PAUSE" val="1"/>
  <p:tag name="ARTICULATE_NAV_LEVEL" val="1"/>
  <p:tag name="ARTICULATE_PLAYLIST_ID" val="-1"/>
  <p:tag name="ARTICULATE_SLIDE_NAV" val="10"/>
  <p:tag name="ARTICULATE_SLIDE_THUMBNAIL_REFRESH" val="1"/>
  <p:tag name="ARTICULATE_LOCK_SLIDE" val="0"/>
  <p:tag name="AUDIO_ID" val="266"/>
  <p:tag name="ARTICULATE_USED_LAYOUT" val="2"/>
</p:tagLst>
</file>

<file path=ppt/tags/tag24.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35b3ef10-8029-4202-b43b-596ec4eca9cf"/>
  <p:tag name="ARTICULATE_SLIDE_PAUSE" val="1"/>
  <p:tag name="ARTICULATE_NAV_LEVEL" val="1"/>
  <p:tag name="ARTICULATE_PLAYLIST_ID" val="-1"/>
  <p:tag name="ARTICULATE_SLIDE_NAV" val="11"/>
  <p:tag name="ARTICULATE_SLIDE_THUMBNAIL_REFRESH" val="1"/>
  <p:tag name="ARTICULATE_LOCK_SLIDE" val="0"/>
  <p:tag name="AUDIO_ID" val="267"/>
  <p:tag name="ARTICULATE_USED_LAYOUT" val="2"/>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4fe0da9d-e4f5-46e2-b600-8cabf84e470c"/>
  <p:tag name="ARTICULATE_SLIDE_PAUSE" val="1"/>
  <p:tag name="ARTICULATE_NAV_LEVEL" val="1"/>
  <p:tag name="ARTICULATE_PLAYLIST_ID" val="-1"/>
  <p:tag name="ARTICULATE_SLIDE_NAV" val="12"/>
  <p:tag name="ARTICULATE_SLIDE_THUMBNAIL_REFRESH" val="1"/>
  <p:tag name="ARTICULATE_LOCK_SLIDE" val="0"/>
  <p:tag name="AUDIO_ID" val="268"/>
  <p:tag name="ARTICULATE_USED_LAYOUT" val="2"/>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cec39fc6-306a-4d99-914a-1f3d65f504a2"/>
  <p:tag name="ARTICULATE_SLIDE_PAUSE" val="1"/>
  <p:tag name="ARTICULATE_NAV_LEVEL" val="1"/>
  <p:tag name="ARTICULATE_PLAYLIST_ID" val="-1"/>
  <p:tag name="ARTICULATE_SLIDE_NAV" val="13"/>
  <p:tag name="ARTICULATE_SLIDE_THUMBNAIL_REFRESH" val="1"/>
  <p:tag name="ARTICULATE_LOCK_SLIDE" val="0"/>
  <p:tag name="AUDIO_ID" val="269"/>
  <p:tag name="ARTICULATE_USED_LAYOUT" val="2"/>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f602104a-8146-4e55-b332-b063a5433fcf"/>
  <p:tag name="ARTICULATE_SLIDE_PAUSE" val="1"/>
  <p:tag name="ARTICULATE_NAV_LEVEL" val="1"/>
  <p:tag name="ARTICULATE_PLAYLIST_ID" val="-1"/>
  <p:tag name="ARTICULATE_SLIDE_NAV" val="14"/>
  <p:tag name="ARTICULATE_SLIDE_THUMBNAIL_REFRESH" val="1"/>
  <p:tag name="ARTICULATE_LOCK_SLIDE" val="0"/>
  <p:tag name="AUDIO_ID" val="270"/>
  <p:tag name="ARTICULATE_USED_LAYOUT" val="2"/>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4"/>
  <p:tag name="ARTICULATE_USED_LAYOUT" val="2"/>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97a7a50a-44c4-405f-8fdb-67728bae174e"/>
  <p:tag name="ARTICULATE_SLIDE_PAUSE" val="1"/>
  <p:tag name="ARTICULATE_NAV_LEVEL" val="1"/>
  <p:tag name="ARTICULATE_PLAYLIST_ID" val="-1"/>
  <p:tag name="ARTICULATE_SLIDE_NAV" val="2"/>
  <p:tag name="ARTICULATE_SLIDE_THUMBNAIL_REFRESH" val="1"/>
  <p:tag name="ARTICULATE_LOCK_SLIDE" val="0"/>
  <p:tag name="AUDIO_ID" val="258"/>
  <p:tag name="ARTICULATE_USED_LAYOUT" val="2"/>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5"/>
  <p:tag name="ARTICULATE_USED_LAYOUT" val="2"/>
</p:tagLst>
</file>

<file path=ppt/tags/tag31.xml><?xml version="1.0" encoding="utf-8"?>
<p:tagLst xmlns:a="http://schemas.openxmlformats.org/drawingml/2006/main" xmlns:r="http://schemas.openxmlformats.org/officeDocument/2006/relationships" xmlns:p="http://schemas.openxmlformats.org/presentationml/2006/main">
  <p:tag name="ARTICULATE_SLIDE_GUID" val="2397ded6-92b6-4e02-99b2-fbf2df06252e"/>
  <p:tag name="ARTICULATE_SLIDE_PAUSE" val="1"/>
  <p:tag name="ARTICULATE_NAV_LEVEL" val="1"/>
  <p:tag name="ARTICULATE_PLAYLIST_ID" val="-1"/>
  <p:tag name="ARTICULATE_SLIDE_NAV" val="15"/>
  <p:tag name="ARTICULATE_SLIDE_THUMBNAIL_REFRESH" val="1"/>
  <p:tag name="ARTICULATE_LOCK_SLIDE" val="0"/>
  <p:tag name="AUDIO_ID" val="273"/>
  <p:tag name="ARTICULATE_USED_LAYOUT" val="2"/>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fyt3WB9l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Ng91Gymx_files\slide0001_image001.jpg"/>
</p:tagLst>
</file>

<file path=ppt/tags/tag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OAaXoXtf_files\slide0001_image001.jpg"/>
</p:tagLst>
</file>

<file path=ppt/tags/tag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turner\AppData\Local\Temp\articulate\presenter\imgtemp\FY3ixUMs_files\slide0001_image001.jpg"/>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69760e46-8e5d-4d0d-a6d2-873d015e7be5"/>
  <p:tag name="ARTICULATE_SLIDE_PAUSE" val="1"/>
  <p:tag name="ARTICULATE_NAV_LEVEL" val="1"/>
  <p:tag name="ARTICULATE_PLAYLIST_ID" val="-1"/>
  <p:tag name="ARTICULATE_SLIDE_NAV" val="3"/>
  <p:tag name="ARTICULATE_SLIDE_THUMBNAIL_REFRESH" val="1"/>
  <p:tag name="ARTICULATE_LOCK_SLIDE" val="0"/>
  <p:tag name="AUDIO_ID" val="259"/>
  <p:tag name="ARTICULATE_USED_LAYOUT" val="2"/>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LOCK_SLIDE" val="0"/>
  <p:tag name="AUDIO_ID" val="276"/>
  <p:tag name="ARTICULATE_USED_LAYOUT"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1082</Words>
  <Application>Microsoft Office PowerPoint</Application>
  <PresentationFormat>On-screen Show (4:3)</PresentationFormat>
  <Paragraphs>138</Paragraphs>
  <Slides>21</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Century Gothic</vt:lpstr>
      <vt:lpstr>Verdana</vt:lpstr>
      <vt:lpstr>Wingdings 2</vt:lpstr>
      <vt:lpstr>Verve</vt:lpstr>
      <vt:lpstr>Blood Bank / BMT General Safety, Power Failure, Chemical Hygiene</vt:lpstr>
      <vt:lpstr>Emergency Phone Numbers</vt:lpstr>
      <vt:lpstr>Where to find important information</vt:lpstr>
      <vt:lpstr>Blood and Body Fluid Spill</vt:lpstr>
      <vt:lpstr>Blood and Body Fluid Spill</vt:lpstr>
      <vt:lpstr>Blood Bank/BMT Task List </vt:lpstr>
      <vt:lpstr>Laboratory Chemicals</vt:lpstr>
      <vt:lpstr>Hand Hygiene</vt:lpstr>
      <vt:lpstr>Follow CDC Guidelines for Handwashing with Soap and Water</vt:lpstr>
      <vt:lpstr>Follow CDC Guidelines for Hand Hygiene using Alcohol Based Waterless Antiseptic Agent</vt:lpstr>
      <vt:lpstr>Eye Wash Stations</vt:lpstr>
      <vt:lpstr>Employee Occurrence Reporting</vt:lpstr>
      <vt:lpstr>BMT Oxygen Sensor</vt:lpstr>
      <vt:lpstr>Hospital Power Failure Policies</vt:lpstr>
      <vt:lpstr>BB/BMT Power Failure Policies</vt:lpstr>
      <vt:lpstr>BB/BMT Power Failure Policies</vt:lpstr>
      <vt:lpstr>Chemical Hygiene Plan</vt:lpstr>
      <vt:lpstr>SDS Sheets</vt:lpstr>
      <vt:lpstr>Blood Bank Irradiation Safety</vt:lpstr>
      <vt:lpstr>Blood Bank Irradiation Safety</vt:lpstr>
      <vt:lpstr>A few noteworthy names….</vt:lpstr>
    </vt:vector>
  </TitlesOfParts>
  <Company>WFUBMC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Bank / BMT General Safety, Power Failure, Chemical Hygiene</dc:title>
  <dc:creator>WFUHS</dc:creator>
  <cp:lastModifiedBy>Julie H Simmons</cp:lastModifiedBy>
  <cp:revision>38</cp:revision>
  <dcterms:created xsi:type="dcterms:W3CDTF">2015-06-22T17:17:47Z</dcterms:created>
  <dcterms:modified xsi:type="dcterms:W3CDTF">2020-08-06T19:07:07Z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CF8D6B6E-6E16-4DB6-B2AC-19FDC3DCD094</vt:lpwstr>
  </property>
  <property fmtid="{D5CDD505-2E9C-101B-9397-08002B2CF9AE}" pid="4" name="ArticulatePath">
    <vt:lpwstr>Quarter 3_GenSafe_PowerFail_ChemHyg</vt:lpwstr>
  </property>
  <property fmtid="{D5CDD505-2E9C-101B-9397-08002B2CF9AE}" pid="5" name="ArticulateProjectFull">
    <vt:lpwstr>P:\Employee Competency\Articulate Presentations\Quarterly Safety\Quarter 3_GenSafety and Power Failure\Quarter 3_GenSafe_PowerFail_ChemHyg.ppta</vt:lpwstr>
  </property>
</Properties>
</file>