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72" r:id="rId1"/>
  </p:sldMasterIdLst>
  <p:notesMasterIdLst>
    <p:notesMasterId r:id="rId24"/>
  </p:notesMasterIdLst>
  <p:handoutMasterIdLst>
    <p:handoutMasterId r:id="rId25"/>
  </p:handoutMasterIdLst>
  <p:sldIdLst>
    <p:sldId id="413" r:id="rId2"/>
    <p:sldId id="389" r:id="rId3"/>
    <p:sldId id="393" r:id="rId4"/>
    <p:sldId id="406" r:id="rId5"/>
    <p:sldId id="403" r:id="rId6"/>
    <p:sldId id="390" r:id="rId7"/>
    <p:sldId id="407" r:id="rId8"/>
    <p:sldId id="395" r:id="rId9"/>
    <p:sldId id="416" r:id="rId10"/>
    <p:sldId id="404" r:id="rId11"/>
    <p:sldId id="400" r:id="rId12"/>
    <p:sldId id="375" r:id="rId13"/>
    <p:sldId id="376" r:id="rId14"/>
    <p:sldId id="398" r:id="rId15"/>
    <p:sldId id="377" r:id="rId16"/>
    <p:sldId id="397" r:id="rId17"/>
    <p:sldId id="380" r:id="rId18"/>
    <p:sldId id="381" r:id="rId19"/>
    <p:sldId id="401" r:id="rId20"/>
    <p:sldId id="384" r:id="rId21"/>
    <p:sldId id="415" r:id="rId22"/>
    <p:sldId id="414" r:id="rId23"/>
  </p:sldIdLst>
  <p:sldSz cx="9144000" cy="6858000" type="screen4x3"/>
  <p:notesSz cx="7010400" cy="92964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356F"/>
    <a:srgbClr val="FF9900"/>
    <a:srgbClr val="CC66FF"/>
    <a:srgbClr val="D214C0"/>
    <a:srgbClr val="FF5050"/>
    <a:srgbClr val="003366"/>
    <a:srgbClr val="BAD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C51B64-2475-493F-B3B5-D92CF60D1E2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EC0B1F-01A6-4137-9CA5-F3F8414D5F2C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The HEMOCHRON® Signature Elite™ Whole Blood </a:t>
          </a:r>
          <a:r>
            <a:rPr lang="en-US" dirty="0" err="1" smtClean="0">
              <a:cs typeface="Arial" charset="0"/>
            </a:rPr>
            <a:t>Microcoagulation</a:t>
          </a:r>
          <a:r>
            <a:rPr lang="en-US" dirty="0" smtClean="0">
              <a:cs typeface="Arial" charset="0"/>
            </a:rPr>
            <a:t> System is a battery-operated, A/C adaptable, handheld instrument</a:t>
          </a:r>
          <a:endParaRPr lang="en-US" dirty="0"/>
        </a:p>
      </dgm:t>
    </dgm:pt>
    <dgm:pt modelId="{284E832C-C9EF-49FC-B48B-4D354610EE89}" type="parTrans" cxnId="{C2512D83-70F2-4011-8A47-35A0A9068169}">
      <dgm:prSet/>
      <dgm:spPr/>
      <dgm:t>
        <a:bodyPr/>
        <a:lstStyle/>
        <a:p>
          <a:endParaRPr lang="en-US"/>
        </a:p>
      </dgm:t>
    </dgm:pt>
    <dgm:pt modelId="{EF20C3D8-C810-4A12-B613-D7DACFE3E862}" type="sibTrans" cxnId="{C2512D83-70F2-4011-8A47-35A0A9068169}">
      <dgm:prSet/>
      <dgm:spPr/>
      <dgm:t>
        <a:bodyPr/>
        <a:lstStyle/>
        <a:p>
          <a:endParaRPr lang="en-US"/>
        </a:p>
      </dgm:t>
    </dgm:pt>
    <dgm:pt modelId="{99E9C529-1153-4B92-9B48-3FFEFA73A1DF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It performs individual point-of-care coagulation tests on fresh whole blood</a:t>
          </a:r>
          <a:endParaRPr lang="en-US" dirty="0"/>
        </a:p>
      </dgm:t>
    </dgm:pt>
    <dgm:pt modelId="{74D41220-C732-4D10-9F21-1D83DAC2C0A2}" type="parTrans" cxnId="{585A4635-B6F1-460D-9A99-21C569962C52}">
      <dgm:prSet/>
      <dgm:spPr/>
      <dgm:t>
        <a:bodyPr/>
        <a:lstStyle/>
        <a:p>
          <a:endParaRPr lang="en-US"/>
        </a:p>
      </dgm:t>
    </dgm:pt>
    <dgm:pt modelId="{5E9F3E30-D693-4DAE-87BF-0F949148A52E}" type="sibTrans" cxnId="{585A4635-B6F1-460D-9A99-21C569962C52}">
      <dgm:prSet/>
      <dgm:spPr/>
      <dgm:t>
        <a:bodyPr/>
        <a:lstStyle/>
        <a:p>
          <a:endParaRPr lang="en-US"/>
        </a:p>
      </dgm:t>
    </dgm:pt>
    <dgm:pt modelId="{F5B063E6-2A8F-4556-B91B-923C9B764245}">
      <dgm:prSet phldrT="[Text]"/>
      <dgm:spPr/>
      <dgm:t>
        <a:bodyPr/>
        <a:lstStyle/>
        <a:p>
          <a:r>
            <a:rPr lang="en-US" dirty="0" smtClean="0">
              <a:cs typeface="Arial" charset="0"/>
            </a:rPr>
            <a:t>The system is intended to be used only with test cuvettes that are available from ITC</a:t>
          </a:r>
          <a:endParaRPr lang="en-US" dirty="0"/>
        </a:p>
      </dgm:t>
    </dgm:pt>
    <dgm:pt modelId="{07928817-D57F-4391-B972-B89EF6C42326}" type="parTrans" cxnId="{3841F573-1680-4042-9A06-FE7678337C55}">
      <dgm:prSet/>
      <dgm:spPr/>
      <dgm:t>
        <a:bodyPr/>
        <a:lstStyle/>
        <a:p>
          <a:endParaRPr lang="en-US"/>
        </a:p>
      </dgm:t>
    </dgm:pt>
    <dgm:pt modelId="{8DA271EB-506E-4E11-BA21-6EE65BB3188D}" type="sibTrans" cxnId="{3841F573-1680-4042-9A06-FE7678337C55}">
      <dgm:prSet/>
      <dgm:spPr/>
      <dgm:t>
        <a:bodyPr/>
        <a:lstStyle/>
        <a:p>
          <a:endParaRPr lang="en-US"/>
        </a:p>
      </dgm:t>
    </dgm:pt>
    <dgm:pt modelId="{1E46442C-21BF-4DC7-90FF-677070B73503}">
      <dgm:prSet/>
      <dgm:spPr/>
      <dgm:t>
        <a:bodyPr/>
        <a:lstStyle/>
        <a:p>
          <a:r>
            <a:rPr lang="en-US" dirty="0" smtClean="0">
              <a:cs typeface="Arial" charset="0"/>
            </a:rPr>
            <a:t>The HEMOCHRON</a:t>
          </a:r>
          <a:r>
            <a:rPr lang="en-US" dirty="0" smtClean="0">
              <a:cs typeface="Arial" charset="0"/>
              <a:sym typeface="Symbol" pitchFamily="18" charset="2"/>
            </a:rPr>
            <a:t></a:t>
          </a:r>
          <a:r>
            <a:rPr lang="en-US" dirty="0" smtClean="0">
              <a:cs typeface="Arial" charset="0"/>
            </a:rPr>
            <a:t> Signature Elite™ instrument is intended for use with human whole blood</a:t>
          </a:r>
          <a:endParaRPr lang="en-US" dirty="0" smtClean="0"/>
        </a:p>
      </dgm:t>
    </dgm:pt>
    <dgm:pt modelId="{CECF4F23-926F-40A1-8179-9FCF7947AD7B}" type="parTrans" cxnId="{BE16C5BB-EE8B-4E31-9BF0-7CB4E541EE94}">
      <dgm:prSet/>
      <dgm:spPr/>
      <dgm:t>
        <a:bodyPr/>
        <a:lstStyle/>
        <a:p>
          <a:endParaRPr lang="en-US"/>
        </a:p>
      </dgm:t>
    </dgm:pt>
    <dgm:pt modelId="{8E102F57-0838-4142-AD8B-617B7C2EB6F0}" type="sibTrans" cxnId="{BE16C5BB-EE8B-4E31-9BF0-7CB4E541EE94}">
      <dgm:prSet/>
      <dgm:spPr/>
      <dgm:t>
        <a:bodyPr/>
        <a:lstStyle/>
        <a:p>
          <a:endParaRPr lang="en-US"/>
        </a:p>
      </dgm:t>
    </dgm:pt>
    <dgm:pt modelId="{621612F6-4432-4A48-8842-37959F32C424}" type="pres">
      <dgm:prSet presAssocID="{D0C51B64-2475-493F-B3B5-D92CF60D1E2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193E93-EA86-4C0F-A818-04AD01300AC2}" type="pres">
      <dgm:prSet presAssocID="{D0C51B64-2475-493F-B3B5-D92CF60D1E2B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95587A7D-2069-419D-A6F3-A1F35D9E4007}" type="pres">
      <dgm:prSet presAssocID="{D0C51B64-2475-493F-B3B5-D92CF60D1E2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0AA51-36CF-4665-AC9D-A30EAAD71386}" type="pres">
      <dgm:prSet presAssocID="{D0C51B64-2475-493F-B3B5-D92CF60D1E2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72771-E122-44E4-9BE9-2A37FD5617F2}" type="pres">
      <dgm:prSet presAssocID="{D0C51B64-2475-493F-B3B5-D92CF60D1E2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908F1-C7E1-4C13-BBED-EA8F2ADD4AD4}" type="pres">
      <dgm:prSet presAssocID="{D0C51B64-2475-493F-B3B5-D92CF60D1E2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DA509-D2D5-4453-950C-E06389CB5478}" type="pres">
      <dgm:prSet presAssocID="{D0C51B64-2475-493F-B3B5-D92CF60D1E2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EE6BC-46E6-4BDC-A5F8-123F83F7B28C}" type="pres">
      <dgm:prSet presAssocID="{D0C51B64-2475-493F-B3B5-D92CF60D1E2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29D587-8523-4C9C-9D3D-E0F4B5BF6767}" type="pres">
      <dgm:prSet presAssocID="{D0C51B64-2475-493F-B3B5-D92CF60D1E2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9CAB3-7F5F-49C3-BE45-4406143DAA83}" type="pres">
      <dgm:prSet presAssocID="{D0C51B64-2475-493F-B3B5-D92CF60D1E2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0C75C8-2F54-474D-84BA-EF3D576137BD}" type="pres">
      <dgm:prSet presAssocID="{D0C51B64-2475-493F-B3B5-D92CF60D1E2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18D20-2061-4EBE-8D7C-4279A8A1636E}" type="pres">
      <dgm:prSet presAssocID="{D0C51B64-2475-493F-B3B5-D92CF60D1E2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EF0F2F-A8B6-4E32-B969-4310AC30B888}" type="pres">
      <dgm:prSet presAssocID="{D0C51B64-2475-493F-B3B5-D92CF60D1E2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BA3337-67CF-49B0-A638-BC627BFCE80E}" type="presOf" srcId="{1E46442C-21BF-4DC7-90FF-677070B73503}" destId="{947908F1-C7E1-4C13-BBED-EA8F2ADD4AD4}" srcOrd="0" destOrd="0" presId="urn:microsoft.com/office/officeart/2005/8/layout/vProcess5"/>
    <dgm:cxn modelId="{9879D145-5B0F-425C-8E7D-46B699C2E938}" type="presOf" srcId="{8DA271EB-506E-4E11-BA21-6EE65BB3188D}" destId="{C929D587-8523-4C9C-9D3D-E0F4B5BF6767}" srcOrd="0" destOrd="0" presId="urn:microsoft.com/office/officeart/2005/8/layout/vProcess5"/>
    <dgm:cxn modelId="{78869361-D70B-41F6-8541-A3F54AEB443D}" type="presOf" srcId="{F5B063E6-2A8F-4556-B91B-923C9B764245}" destId="{78518D20-2061-4EBE-8D7C-4279A8A1636E}" srcOrd="1" destOrd="0" presId="urn:microsoft.com/office/officeart/2005/8/layout/vProcess5"/>
    <dgm:cxn modelId="{4EB749FA-998F-4AB9-8929-4BCBDDBD9474}" type="presOf" srcId="{5E9F3E30-D693-4DAE-87BF-0F949148A52E}" destId="{349EE6BC-46E6-4BDC-A5F8-123F83F7B28C}" srcOrd="0" destOrd="0" presId="urn:microsoft.com/office/officeart/2005/8/layout/vProcess5"/>
    <dgm:cxn modelId="{68C15467-692F-414C-8BB2-1777BB85A011}" type="presOf" srcId="{B1EC0B1F-01A6-4137-9CA5-F3F8414D5F2C}" destId="{E6D9CAB3-7F5F-49C3-BE45-4406143DAA83}" srcOrd="1" destOrd="0" presId="urn:microsoft.com/office/officeart/2005/8/layout/vProcess5"/>
    <dgm:cxn modelId="{AC2C56B1-4FAF-4F43-88FC-356C3FAB5EB2}" type="presOf" srcId="{B1EC0B1F-01A6-4137-9CA5-F3F8414D5F2C}" destId="{95587A7D-2069-419D-A6F3-A1F35D9E4007}" srcOrd="0" destOrd="0" presId="urn:microsoft.com/office/officeart/2005/8/layout/vProcess5"/>
    <dgm:cxn modelId="{C2512D83-70F2-4011-8A47-35A0A9068169}" srcId="{D0C51B64-2475-493F-B3B5-D92CF60D1E2B}" destId="{B1EC0B1F-01A6-4137-9CA5-F3F8414D5F2C}" srcOrd="0" destOrd="0" parTransId="{284E832C-C9EF-49FC-B48B-4D354610EE89}" sibTransId="{EF20C3D8-C810-4A12-B613-D7DACFE3E862}"/>
    <dgm:cxn modelId="{0561839F-B0FC-4018-820D-BD3C193787EC}" type="presOf" srcId="{D0C51B64-2475-493F-B3B5-D92CF60D1E2B}" destId="{621612F6-4432-4A48-8842-37959F32C424}" srcOrd="0" destOrd="0" presId="urn:microsoft.com/office/officeart/2005/8/layout/vProcess5"/>
    <dgm:cxn modelId="{585A4635-B6F1-460D-9A99-21C569962C52}" srcId="{D0C51B64-2475-493F-B3B5-D92CF60D1E2B}" destId="{99E9C529-1153-4B92-9B48-3FFEFA73A1DF}" srcOrd="1" destOrd="0" parTransId="{74D41220-C732-4D10-9F21-1D83DAC2C0A2}" sibTransId="{5E9F3E30-D693-4DAE-87BF-0F949148A52E}"/>
    <dgm:cxn modelId="{7E47E137-8589-4DEC-94A1-9F7687F40EAD}" type="presOf" srcId="{99E9C529-1153-4B92-9B48-3FFEFA73A1DF}" destId="{F40C75C8-2F54-474D-84BA-EF3D576137BD}" srcOrd="1" destOrd="0" presId="urn:microsoft.com/office/officeart/2005/8/layout/vProcess5"/>
    <dgm:cxn modelId="{BE16C5BB-EE8B-4E31-9BF0-7CB4E541EE94}" srcId="{D0C51B64-2475-493F-B3B5-D92CF60D1E2B}" destId="{1E46442C-21BF-4DC7-90FF-677070B73503}" srcOrd="3" destOrd="0" parTransId="{CECF4F23-926F-40A1-8179-9FCF7947AD7B}" sibTransId="{8E102F57-0838-4142-AD8B-617B7C2EB6F0}"/>
    <dgm:cxn modelId="{92A01FEA-1507-4E72-970F-58892F102C94}" type="presOf" srcId="{99E9C529-1153-4B92-9B48-3FFEFA73A1DF}" destId="{2930AA51-36CF-4665-AC9D-A30EAAD71386}" srcOrd="0" destOrd="0" presId="urn:microsoft.com/office/officeart/2005/8/layout/vProcess5"/>
    <dgm:cxn modelId="{3841F573-1680-4042-9A06-FE7678337C55}" srcId="{D0C51B64-2475-493F-B3B5-D92CF60D1E2B}" destId="{F5B063E6-2A8F-4556-B91B-923C9B764245}" srcOrd="2" destOrd="0" parTransId="{07928817-D57F-4391-B972-B89EF6C42326}" sibTransId="{8DA271EB-506E-4E11-BA21-6EE65BB3188D}"/>
    <dgm:cxn modelId="{67E07492-AE2C-4D98-B798-31DC977B45ED}" type="presOf" srcId="{F5B063E6-2A8F-4556-B91B-923C9B764245}" destId="{DEE72771-E122-44E4-9BE9-2A37FD5617F2}" srcOrd="0" destOrd="0" presId="urn:microsoft.com/office/officeart/2005/8/layout/vProcess5"/>
    <dgm:cxn modelId="{C0EB6732-6352-42FA-B91E-8AB37EE840E6}" type="presOf" srcId="{EF20C3D8-C810-4A12-B613-D7DACFE3E862}" destId="{B19DA509-D2D5-4453-950C-E06389CB5478}" srcOrd="0" destOrd="0" presId="urn:microsoft.com/office/officeart/2005/8/layout/vProcess5"/>
    <dgm:cxn modelId="{6B88309D-88AD-4754-BF9F-73FF85E97017}" type="presOf" srcId="{1E46442C-21BF-4DC7-90FF-677070B73503}" destId="{96EF0F2F-A8B6-4E32-B969-4310AC30B888}" srcOrd="1" destOrd="0" presId="urn:microsoft.com/office/officeart/2005/8/layout/vProcess5"/>
    <dgm:cxn modelId="{9837AABA-640B-4BF3-9963-D2F4AE455D93}" type="presParOf" srcId="{621612F6-4432-4A48-8842-37959F32C424}" destId="{D2193E93-EA86-4C0F-A818-04AD01300AC2}" srcOrd="0" destOrd="0" presId="urn:microsoft.com/office/officeart/2005/8/layout/vProcess5"/>
    <dgm:cxn modelId="{E79AE8B2-A4DA-41E7-96F0-398D61554B2F}" type="presParOf" srcId="{621612F6-4432-4A48-8842-37959F32C424}" destId="{95587A7D-2069-419D-A6F3-A1F35D9E4007}" srcOrd="1" destOrd="0" presId="urn:microsoft.com/office/officeart/2005/8/layout/vProcess5"/>
    <dgm:cxn modelId="{3B5334A6-0BCC-47C3-A3F2-9D70E655FF16}" type="presParOf" srcId="{621612F6-4432-4A48-8842-37959F32C424}" destId="{2930AA51-36CF-4665-AC9D-A30EAAD71386}" srcOrd="2" destOrd="0" presId="urn:microsoft.com/office/officeart/2005/8/layout/vProcess5"/>
    <dgm:cxn modelId="{191E3E09-3F97-4CC8-B149-210690D5281E}" type="presParOf" srcId="{621612F6-4432-4A48-8842-37959F32C424}" destId="{DEE72771-E122-44E4-9BE9-2A37FD5617F2}" srcOrd="3" destOrd="0" presId="urn:microsoft.com/office/officeart/2005/8/layout/vProcess5"/>
    <dgm:cxn modelId="{CD74C430-1324-4CD5-B2EF-60BB1DEE2A86}" type="presParOf" srcId="{621612F6-4432-4A48-8842-37959F32C424}" destId="{947908F1-C7E1-4C13-BBED-EA8F2ADD4AD4}" srcOrd="4" destOrd="0" presId="urn:microsoft.com/office/officeart/2005/8/layout/vProcess5"/>
    <dgm:cxn modelId="{20116EBF-8D1C-4C6B-9F45-5943FCE72953}" type="presParOf" srcId="{621612F6-4432-4A48-8842-37959F32C424}" destId="{B19DA509-D2D5-4453-950C-E06389CB5478}" srcOrd="5" destOrd="0" presId="urn:microsoft.com/office/officeart/2005/8/layout/vProcess5"/>
    <dgm:cxn modelId="{5C607D8A-C1D0-4404-B378-5B0FF6794676}" type="presParOf" srcId="{621612F6-4432-4A48-8842-37959F32C424}" destId="{349EE6BC-46E6-4BDC-A5F8-123F83F7B28C}" srcOrd="6" destOrd="0" presId="urn:microsoft.com/office/officeart/2005/8/layout/vProcess5"/>
    <dgm:cxn modelId="{6610C8CE-D198-4B9A-B047-2188E0949914}" type="presParOf" srcId="{621612F6-4432-4A48-8842-37959F32C424}" destId="{C929D587-8523-4C9C-9D3D-E0F4B5BF6767}" srcOrd="7" destOrd="0" presId="urn:microsoft.com/office/officeart/2005/8/layout/vProcess5"/>
    <dgm:cxn modelId="{1EC0FB93-40B8-4EF6-8809-A13E415F4637}" type="presParOf" srcId="{621612F6-4432-4A48-8842-37959F32C424}" destId="{E6D9CAB3-7F5F-49C3-BE45-4406143DAA83}" srcOrd="8" destOrd="0" presId="urn:microsoft.com/office/officeart/2005/8/layout/vProcess5"/>
    <dgm:cxn modelId="{2DC3B8A0-750B-4CD1-A6D8-4F0C0221E94F}" type="presParOf" srcId="{621612F6-4432-4A48-8842-37959F32C424}" destId="{F40C75C8-2F54-474D-84BA-EF3D576137BD}" srcOrd="9" destOrd="0" presId="urn:microsoft.com/office/officeart/2005/8/layout/vProcess5"/>
    <dgm:cxn modelId="{C5C54365-6270-4847-BA73-C758B5BEF9D8}" type="presParOf" srcId="{621612F6-4432-4A48-8842-37959F32C424}" destId="{78518D20-2061-4EBE-8D7C-4279A8A1636E}" srcOrd="10" destOrd="0" presId="urn:microsoft.com/office/officeart/2005/8/layout/vProcess5"/>
    <dgm:cxn modelId="{47707C3C-B425-4E55-9BCF-42762189AEAB}" type="presParOf" srcId="{621612F6-4432-4A48-8842-37959F32C424}" destId="{96EF0F2F-A8B6-4E32-B969-4310AC30B88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645576-65AD-4564-A156-700F556E5FFC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08F76E-C944-4385-88F1-3A55CE74458D}">
      <dgm:prSet phldrT="[Text]" custT="1"/>
      <dgm:spPr>
        <a:solidFill>
          <a:schemeClr val="accent1"/>
        </a:solidFill>
      </dgm:spPr>
      <dgm:t>
        <a:bodyPr/>
        <a:lstStyle/>
        <a:p>
          <a:pPr algn="l">
            <a:spcAft>
              <a:spcPts val="0"/>
            </a:spcAft>
          </a:pPr>
          <a:r>
            <a:rPr lang="en-US" sz="1800" b="1" dirty="0" smtClean="0">
              <a:cs typeface="Arial" charset="0"/>
            </a:rPr>
            <a:t>	</a:t>
          </a:r>
          <a:r>
            <a:rPr lang="en-US" sz="2000" b="1" dirty="0" smtClean="0">
              <a:cs typeface="Arial" charset="0"/>
            </a:rPr>
            <a:t>The HEMOCHRON Signature Elite Whole 	Blood </a:t>
          </a:r>
          <a:r>
            <a:rPr lang="en-US" sz="2000" b="1" dirty="0" err="1" smtClean="0">
              <a:cs typeface="Arial" charset="0"/>
            </a:rPr>
            <a:t>Microcoagulation</a:t>
          </a:r>
          <a:r>
            <a:rPr lang="en-US" sz="2000" b="1" dirty="0" smtClean="0">
              <a:cs typeface="Arial" charset="0"/>
            </a:rPr>
            <a:t> System uses 	HEMOCHRON Jr. disposable single-use  </a:t>
          </a:r>
        </a:p>
        <a:p>
          <a:pPr algn="l">
            <a:spcAft>
              <a:spcPts val="0"/>
            </a:spcAft>
          </a:pPr>
          <a:r>
            <a:rPr lang="en-US" sz="2000" b="1" dirty="0" smtClean="0">
              <a:cs typeface="Arial" charset="0"/>
            </a:rPr>
            <a:t>                cuvettes</a:t>
          </a:r>
        </a:p>
        <a:p>
          <a:pPr algn="just">
            <a:spcAft>
              <a:spcPts val="0"/>
            </a:spcAft>
          </a:pPr>
          <a:endParaRPr lang="en-US" sz="2000" b="1" dirty="0" smtClean="0">
            <a:cs typeface="Arial" charset="0"/>
          </a:endParaRPr>
        </a:p>
        <a:p>
          <a:pPr algn="l">
            <a:spcAft>
              <a:spcPct val="35000"/>
            </a:spcAft>
          </a:pPr>
          <a:r>
            <a:rPr lang="en-US" sz="2000" b="1" dirty="0" smtClean="0">
              <a:cs typeface="Arial" charset="0"/>
            </a:rPr>
            <a:t>	Each cuvette contains all of the reagents 	necessary for Activated Clotting Time testing</a:t>
          </a:r>
        </a:p>
        <a:p>
          <a:pPr algn="just">
            <a:spcAft>
              <a:spcPct val="35000"/>
            </a:spcAft>
          </a:pPr>
          <a:r>
            <a:rPr lang="en-US" sz="2000" b="1" dirty="0" smtClean="0">
              <a:cs typeface="Arial" charset="0"/>
            </a:rPr>
            <a:t>              </a:t>
          </a:r>
        </a:p>
        <a:p>
          <a:pPr algn="l">
            <a:spcAft>
              <a:spcPct val="35000"/>
            </a:spcAft>
          </a:pPr>
          <a:r>
            <a:rPr lang="en-US" sz="2000" b="1" dirty="0" smtClean="0">
              <a:cs typeface="Arial" charset="0"/>
            </a:rPr>
            <a:t>                </a:t>
          </a:r>
          <a:endParaRPr lang="en-US" sz="1800" b="1" dirty="0" smtClean="0">
            <a:cs typeface="Arial" charset="0"/>
          </a:endParaRPr>
        </a:p>
      </dgm:t>
    </dgm:pt>
    <dgm:pt modelId="{EAFB1E4C-D8C5-4582-A08E-616D8237AA95}" type="parTrans" cxnId="{260779CD-3E72-4803-A042-10542C5950CF}">
      <dgm:prSet/>
      <dgm:spPr/>
      <dgm:t>
        <a:bodyPr/>
        <a:lstStyle/>
        <a:p>
          <a:endParaRPr lang="en-US"/>
        </a:p>
      </dgm:t>
    </dgm:pt>
    <dgm:pt modelId="{1BCF624C-4C54-4B5F-8684-DBD537DC8BF3}" type="sibTrans" cxnId="{260779CD-3E72-4803-A042-10542C5950CF}">
      <dgm:prSet/>
      <dgm:spPr/>
      <dgm:t>
        <a:bodyPr/>
        <a:lstStyle/>
        <a:p>
          <a:endParaRPr lang="en-US"/>
        </a:p>
      </dgm:t>
    </dgm:pt>
    <dgm:pt modelId="{244F5602-D4DB-42EF-86C9-287AC6D0FE1E}" type="pres">
      <dgm:prSet presAssocID="{7F645576-65AD-4564-A156-700F556E5FF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B89475-C412-4E9C-BE2F-55A3D55A03B2}" type="pres">
      <dgm:prSet presAssocID="{5D08F76E-C944-4385-88F1-3A55CE74458D}" presName="comp" presStyleCnt="0"/>
      <dgm:spPr/>
    </dgm:pt>
    <dgm:pt modelId="{E50D1D66-307A-41EB-8D8B-6F1112633297}" type="pres">
      <dgm:prSet presAssocID="{5D08F76E-C944-4385-88F1-3A55CE74458D}" presName="box" presStyleLbl="node1" presStyleIdx="0" presStyleCnt="1" custLinFactNeighborX="3922"/>
      <dgm:spPr/>
      <dgm:t>
        <a:bodyPr/>
        <a:lstStyle/>
        <a:p>
          <a:endParaRPr lang="en-US"/>
        </a:p>
      </dgm:t>
    </dgm:pt>
    <dgm:pt modelId="{B89C5E14-6938-4328-A225-50E8B28A59C1}" type="pres">
      <dgm:prSet presAssocID="{5D08F76E-C944-4385-88F1-3A55CE74458D}" presName="img" presStyleLbl="fgImgPlace1" presStyleIdx="0" presStyleCnt="1" custScaleX="129565" custScaleY="61354" custLinFactNeighborX="13802" custLinFactNeighborY="-297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B88ECA2-A20E-4E66-91A9-7157492A7573}" type="pres">
      <dgm:prSet presAssocID="{5D08F76E-C944-4385-88F1-3A55CE74458D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B68BAB-2B24-4B97-9797-75CA4F4EAE80}" type="presOf" srcId="{7F645576-65AD-4564-A156-700F556E5FFC}" destId="{244F5602-D4DB-42EF-86C9-287AC6D0FE1E}" srcOrd="0" destOrd="0" presId="urn:microsoft.com/office/officeart/2005/8/layout/vList4#1"/>
    <dgm:cxn modelId="{B940F576-BB69-4B45-9DF9-EC405DBC8B3C}" type="presOf" srcId="{5D08F76E-C944-4385-88F1-3A55CE74458D}" destId="{E50D1D66-307A-41EB-8D8B-6F1112633297}" srcOrd="0" destOrd="0" presId="urn:microsoft.com/office/officeart/2005/8/layout/vList4#1"/>
    <dgm:cxn modelId="{260779CD-3E72-4803-A042-10542C5950CF}" srcId="{7F645576-65AD-4564-A156-700F556E5FFC}" destId="{5D08F76E-C944-4385-88F1-3A55CE74458D}" srcOrd="0" destOrd="0" parTransId="{EAFB1E4C-D8C5-4582-A08E-616D8237AA95}" sibTransId="{1BCF624C-4C54-4B5F-8684-DBD537DC8BF3}"/>
    <dgm:cxn modelId="{5D3543A2-4433-4071-B4CD-D6B3B49DD78B}" type="presOf" srcId="{5D08F76E-C944-4385-88F1-3A55CE74458D}" destId="{3B88ECA2-A20E-4E66-91A9-7157492A7573}" srcOrd="1" destOrd="0" presId="urn:microsoft.com/office/officeart/2005/8/layout/vList4#1"/>
    <dgm:cxn modelId="{D399E9FA-1851-4198-A40A-41ED86F30C6D}" type="presParOf" srcId="{244F5602-D4DB-42EF-86C9-287AC6D0FE1E}" destId="{15B89475-C412-4E9C-BE2F-55A3D55A03B2}" srcOrd="0" destOrd="0" presId="urn:microsoft.com/office/officeart/2005/8/layout/vList4#1"/>
    <dgm:cxn modelId="{A38E3ED1-A1FB-47F9-9320-44547D41317B}" type="presParOf" srcId="{15B89475-C412-4E9C-BE2F-55A3D55A03B2}" destId="{E50D1D66-307A-41EB-8D8B-6F1112633297}" srcOrd="0" destOrd="0" presId="urn:microsoft.com/office/officeart/2005/8/layout/vList4#1"/>
    <dgm:cxn modelId="{3A7C839F-513C-4D23-B758-4EB528E0C84C}" type="presParOf" srcId="{15B89475-C412-4E9C-BE2F-55A3D55A03B2}" destId="{B89C5E14-6938-4328-A225-50E8B28A59C1}" srcOrd="1" destOrd="0" presId="urn:microsoft.com/office/officeart/2005/8/layout/vList4#1"/>
    <dgm:cxn modelId="{E5ACA33A-CC7E-4156-9668-0D77A0A6D515}" type="presParOf" srcId="{15B89475-C412-4E9C-BE2F-55A3D55A03B2}" destId="{3B88ECA2-A20E-4E66-91A9-7157492A757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3FFFA-FAF8-485C-A640-B793ABF1A1B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71B5DC-D85F-427E-962C-1FA18C76F355}">
      <dgm:prSet phldrT="[Text]" custT="1"/>
      <dgm:spPr/>
      <dgm:t>
        <a:bodyPr/>
        <a:lstStyle/>
        <a:p>
          <a:r>
            <a:rPr lang="en-US" sz="1600" dirty="0" smtClean="0"/>
            <a:t>The analyzer draws the correct amount of sample into the reaction well and sends excess sample to an enclosed waste receptacle in the cassette</a:t>
          </a:r>
          <a:endParaRPr lang="en-US" sz="1600" dirty="0"/>
        </a:p>
      </dgm:t>
    </dgm:pt>
    <dgm:pt modelId="{33FCB0E8-FA76-4979-801E-02E4F6964F3D}" type="parTrans" cxnId="{908FDC39-6A4C-4239-9A7B-413DDDB3476F}">
      <dgm:prSet/>
      <dgm:spPr/>
      <dgm:t>
        <a:bodyPr/>
        <a:lstStyle/>
        <a:p>
          <a:endParaRPr lang="en-US"/>
        </a:p>
      </dgm:t>
    </dgm:pt>
    <dgm:pt modelId="{949862D7-4680-4B71-B25F-F4AA19905EF5}" type="sibTrans" cxnId="{908FDC39-6A4C-4239-9A7B-413DDDB3476F}">
      <dgm:prSet/>
      <dgm:spPr/>
      <dgm:t>
        <a:bodyPr/>
        <a:lstStyle/>
        <a:p>
          <a:endParaRPr lang="en-US"/>
        </a:p>
      </dgm:t>
    </dgm:pt>
    <dgm:pt modelId="{B8AC17E0-4CF5-4B96-8A21-2B289BF0A0CB}">
      <dgm:prSet phldrT="[Text]" custT="1"/>
      <dgm:spPr/>
      <dgm:t>
        <a:bodyPr/>
        <a:lstStyle/>
        <a:p>
          <a:r>
            <a:rPr lang="en-US" sz="1600" dirty="0" smtClean="0"/>
            <a:t>The analyzer then pumps the sample mixed with reagents back and forth. This motion is monitored by a series of LED detectors until a clot forms, thus signaling the endpoint of the test </a:t>
          </a:r>
          <a:endParaRPr lang="en-US" sz="1600" dirty="0"/>
        </a:p>
      </dgm:t>
    </dgm:pt>
    <dgm:pt modelId="{7A61D7CF-0784-4E48-A1E5-18936B8C6EDF}" type="parTrans" cxnId="{C2621B98-7BE3-413E-A9A1-64B5E6E42051}">
      <dgm:prSet/>
      <dgm:spPr/>
      <dgm:t>
        <a:bodyPr/>
        <a:lstStyle/>
        <a:p>
          <a:endParaRPr lang="en-US"/>
        </a:p>
      </dgm:t>
    </dgm:pt>
    <dgm:pt modelId="{C77E9D92-F328-4DB3-AA57-F7BDA08E853D}" type="sibTrans" cxnId="{C2621B98-7BE3-413E-A9A1-64B5E6E42051}">
      <dgm:prSet/>
      <dgm:spPr/>
      <dgm:t>
        <a:bodyPr/>
        <a:lstStyle/>
        <a:p>
          <a:endParaRPr lang="en-US"/>
        </a:p>
      </dgm:t>
    </dgm:pt>
    <dgm:pt modelId="{5CD6CAE3-78FF-40FB-8506-89E1E4DDBBE9}">
      <dgm:prSet custT="1"/>
      <dgm:spPr/>
      <dgm:t>
        <a:bodyPr/>
        <a:lstStyle/>
        <a:p>
          <a:r>
            <a:rPr lang="en-US" sz="1600" dirty="0" smtClean="0"/>
            <a:t>The analyzer beeps and displays the time on a monitor and records the value in its memory</a:t>
          </a:r>
          <a:endParaRPr lang="en-US" sz="1600" dirty="0"/>
        </a:p>
      </dgm:t>
    </dgm:pt>
    <dgm:pt modelId="{418C5DF7-4C49-455D-B3AF-47A69CAD6EA0}" type="parTrans" cxnId="{1C28CC85-AE53-4F33-824C-644610603CF3}">
      <dgm:prSet/>
      <dgm:spPr/>
      <dgm:t>
        <a:bodyPr/>
        <a:lstStyle/>
        <a:p>
          <a:endParaRPr lang="en-US"/>
        </a:p>
      </dgm:t>
    </dgm:pt>
    <dgm:pt modelId="{08AC2D53-981B-4646-A243-C25D2D2AE58D}" type="sibTrans" cxnId="{1C28CC85-AE53-4F33-824C-644610603CF3}">
      <dgm:prSet/>
      <dgm:spPr/>
      <dgm:t>
        <a:bodyPr/>
        <a:lstStyle/>
        <a:p>
          <a:endParaRPr lang="en-US"/>
        </a:p>
      </dgm:t>
    </dgm:pt>
    <dgm:pt modelId="{F0A16554-CCA5-412A-81DC-0564AA4B8F43}">
      <dgm:prSet phldrT="[Text]" custT="1"/>
      <dgm:spPr/>
      <dgm:t>
        <a:bodyPr/>
        <a:lstStyle/>
        <a:p>
          <a:r>
            <a:rPr lang="en-US" sz="1600" dirty="0" smtClean="0"/>
            <a:t>After the cassette is inserted and is warmed to the proper temperature, the operator adds a drop of sample to the test well</a:t>
          </a:r>
          <a:endParaRPr lang="en-US" sz="1600" dirty="0"/>
        </a:p>
      </dgm:t>
    </dgm:pt>
    <dgm:pt modelId="{B57D439E-12F7-441A-AA8E-A4C77221A5F9}" type="sibTrans" cxnId="{C7E1C19A-3D06-4300-BBC4-30B0A3B26620}">
      <dgm:prSet/>
      <dgm:spPr/>
      <dgm:t>
        <a:bodyPr/>
        <a:lstStyle/>
        <a:p>
          <a:endParaRPr lang="en-US"/>
        </a:p>
      </dgm:t>
    </dgm:pt>
    <dgm:pt modelId="{31A58B14-1416-489E-AE8E-8B04625B2DCC}" type="parTrans" cxnId="{C7E1C19A-3D06-4300-BBC4-30B0A3B26620}">
      <dgm:prSet/>
      <dgm:spPr/>
      <dgm:t>
        <a:bodyPr/>
        <a:lstStyle/>
        <a:p>
          <a:endParaRPr lang="en-US"/>
        </a:p>
      </dgm:t>
    </dgm:pt>
    <dgm:pt modelId="{B4DF1679-2AA2-4F45-BD67-7C8EC4DD12C8}" type="pres">
      <dgm:prSet presAssocID="{C0C3FFFA-FAF8-485C-A640-B793ABF1A1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5D0A15-770E-4C0A-B3BC-9364918A59E1}" type="pres">
      <dgm:prSet presAssocID="{F0A16554-CCA5-412A-81DC-0564AA4B8F43}" presName="parentLin" presStyleCnt="0"/>
      <dgm:spPr/>
      <dgm:t>
        <a:bodyPr/>
        <a:lstStyle/>
        <a:p>
          <a:endParaRPr lang="en-US"/>
        </a:p>
      </dgm:t>
    </dgm:pt>
    <dgm:pt modelId="{7CE1D433-4264-4BD2-AC85-965913B7DFC6}" type="pres">
      <dgm:prSet presAssocID="{F0A16554-CCA5-412A-81DC-0564AA4B8F4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5BDC7C4B-720C-4BA0-9ED2-AD5FB0FC8CCB}" type="pres">
      <dgm:prSet presAssocID="{F0A16554-CCA5-412A-81DC-0564AA4B8F4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FC3410-4B1B-456C-A179-811B8DDF61F7}" type="pres">
      <dgm:prSet presAssocID="{F0A16554-CCA5-412A-81DC-0564AA4B8F43}" presName="negativeSpace" presStyleCnt="0"/>
      <dgm:spPr/>
      <dgm:t>
        <a:bodyPr/>
        <a:lstStyle/>
        <a:p>
          <a:endParaRPr lang="en-US"/>
        </a:p>
      </dgm:t>
    </dgm:pt>
    <dgm:pt modelId="{80389CDC-B89C-4650-8134-8F2D70AAD53B}" type="pres">
      <dgm:prSet presAssocID="{F0A16554-CCA5-412A-81DC-0564AA4B8F43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58420-CF1F-4DA6-8D25-DC5AB9000346}" type="pres">
      <dgm:prSet presAssocID="{B57D439E-12F7-441A-AA8E-A4C77221A5F9}" presName="spaceBetweenRectangles" presStyleCnt="0"/>
      <dgm:spPr/>
      <dgm:t>
        <a:bodyPr/>
        <a:lstStyle/>
        <a:p>
          <a:endParaRPr lang="en-US"/>
        </a:p>
      </dgm:t>
    </dgm:pt>
    <dgm:pt modelId="{652DA686-803D-4F5A-A1D4-30C10535CE14}" type="pres">
      <dgm:prSet presAssocID="{EF71B5DC-D85F-427E-962C-1FA18C76F355}" presName="parentLin" presStyleCnt="0"/>
      <dgm:spPr/>
      <dgm:t>
        <a:bodyPr/>
        <a:lstStyle/>
        <a:p>
          <a:endParaRPr lang="en-US"/>
        </a:p>
      </dgm:t>
    </dgm:pt>
    <dgm:pt modelId="{D46ACD24-F186-4605-AC90-49F1CDBA52E4}" type="pres">
      <dgm:prSet presAssocID="{EF71B5DC-D85F-427E-962C-1FA18C76F355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15639CF2-6A00-4C9E-B2CB-249F6D504140}" type="pres">
      <dgm:prSet presAssocID="{EF71B5DC-D85F-427E-962C-1FA18C76F35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DD6201-DC46-4CCD-844E-39C6594DDD65}" type="pres">
      <dgm:prSet presAssocID="{EF71B5DC-D85F-427E-962C-1FA18C76F355}" presName="negativeSpace" presStyleCnt="0"/>
      <dgm:spPr/>
      <dgm:t>
        <a:bodyPr/>
        <a:lstStyle/>
        <a:p>
          <a:endParaRPr lang="en-US"/>
        </a:p>
      </dgm:t>
    </dgm:pt>
    <dgm:pt modelId="{D4668F58-C534-4A07-8774-60BBDABF0B45}" type="pres">
      <dgm:prSet presAssocID="{EF71B5DC-D85F-427E-962C-1FA18C76F355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ACE2E5-F4A3-4449-92CA-48ED6BD4626E}" type="pres">
      <dgm:prSet presAssocID="{949862D7-4680-4B71-B25F-F4AA19905EF5}" presName="spaceBetweenRectangles" presStyleCnt="0"/>
      <dgm:spPr/>
      <dgm:t>
        <a:bodyPr/>
        <a:lstStyle/>
        <a:p>
          <a:endParaRPr lang="en-US"/>
        </a:p>
      </dgm:t>
    </dgm:pt>
    <dgm:pt modelId="{B7B42B80-CD21-4FC3-8271-C6F09D983017}" type="pres">
      <dgm:prSet presAssocID="{B8AC17E0-4CF5-4B96-8A21-2B289BF0A0CB}" presName="parentLin" presStyleCnt="0"/>
      <dgm:spPr/>
      <dgm:t>
        <a:bodyPr/>
        <a:lstStyle/>
        <a:p>
          <a:endParaRPr lang="en-US"/>
        </a:p>
      </dgm:t>
    </dgm:pt>
    <dgm:pt modelId="{3697FE72-B226-4788-BD1E-C98A5A6A9D25}" type="pres">
      <dgm:prSet presAssocID="{B8AC17E0-4CF5-4B96-8A21-2B289BF0A0C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A5D1D29-10E2-4AFF-A075-D08BDAEF523F}" type="pres">
      <dgm:prSet presAssocID="{B8AC17E0-4CF5-4B96-8A21-2B289BF0A0C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824EE-41B4-4829-AF5B-A5D760F6F56A}" type="pres">
      <dgm:prSet presAssocID="{B8AC17E0-4CF5-4B96-8A21-2B289BF0A0CB}" presName="negativeSpace" presStyleCnt="0"/>
      <dgm:spPr/>
      <dgm:t>
        <a:bodyPr/>
        <a:lstStyle/>
        <a:p>
          <a:endParaRPr lang="en-US"/>
        </a:p>
      </dgm:t>
    </dgm:pt>
    <dgm:pt modelId="{1C9C976A-99FF-4563-9B06-14E45A842578}" type="pres">
      <dgm:prSet presAssocID="{B8AC17E0-4CF5-4B96-8A21-2B289BF0A0CB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90C8B-975D-4F12-B06C-C0F22091CC11}" type="pres">
      <dgm:prSet presAssocID="{C77E9D92-F328-4DB3-AA57-F7BDA08E853D}" presName="spaceBetweenRectangles" presStyleCnt="0"/>
      <dgm:spPr/>
      <dgm:t>
        <a:bodyPr/>
        <a:lstStyle/>
        <a:p>
          <a:endParaRPr lang="en-US"/>
        </a:p>
      </dgm:t>
    </dgm:pt>
    <dgm:pt modelId="{42F56AE1-AC11-4559-AD6F-25A021198EBB}" type="pres">
      <dgm:prSet presAssocID="{5CD6CAE3-78FF-40FB-8506-89E1E4DDBBE9}" presName="parentLin" presStyleCnt="0"/>
      <dgm:spPr/>
      <dgm:t>
        <a:bodyPr/>
        <a:lstStyle/>
        <a:p>
          <a:endParaRPr lang="en-US"/>
        </a:p>
      </dgm:t>
    </dgm:pt>
    <dgm:pt modelId="{D5007D30-CEF5-462E-B62E-95927624D595}" type="pres">
      <dgm:prSet presAssocID="{5CD6CAE3-78FF-40FB-8506-89E1E4DDBBE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2DD122BC-151E-4EAF-8058-CDEBEC9B4357}" type="pres">
      <dgm:prSet presAssocID="{5CD6CAE3-78FF-40FB-8506-89E1E4DDBBE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8CA38-FE5F-4DB0-A8B3-DC7AA5D5D2F2}" type="pres">
      <dgm:prSet presAssocID="{5CD6CAE3-78FF-40FB-8506-89E1E4DDBBE9}" presName="negativeSpace" presStyleCnt="0"/>
      <dgm:spPr/>
      <dgm:t>
        <a:bodyPr/>
        <a:lstStyle/>
        <a:p>
          <a:endParaRPr lang="en-US"/>
        </a:p>
      </dgm:t>
    </dgm:pt>
    <dgm:pt modelId="{9F09ED6A-9DFD-4DDD-90D9-BC42A020696B}" type="pres">
      <dgm:prSet presAssocID="{5CD6CAE3-78FF-40FB-8506-89E1E4DDBBE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28CC85-AE53-4F33-824C-644610603CF3}" srcId="{C0C3FFFA-FAF8-485C-A640-B793ABF1A1BC}" destId="{5CD6CAE3-78FF-40FB-8506-89E1E4DDBBE9}" srcOrd="3" destOrd="0" parTransId="{418C5DF7-4C49-455D-B3AF-47A69CAD6EA0}" sibTransId="{08AC2D53-981B-4646-A243-C25D2D2AE58D}"/>
    <dgm:cxn modelId="{E6301515-E2F1-4F6B-8D96-929141D8B623}" type="presOf" srcId="{5CD6CAE3-78FF-40FB-8506-89E1E4DDBBE9}" destId="{2DD122BC-151E-4EAF-8058-CDEBEC9B4357}" srcOrd="1" destOrd="0" presId="urn:microsoft.com/office/officeart/2005/8/layout/list1"/>
    <dgm:cxn modelId="{1BD70D24-2290-4B10-8F13-AF36DC1035A1}" type="presOf" srcId="{B8AC17E0-4CF5-4B96-8A21-2B289BF0A0CB}" destId="{5A5D1D29-10E2-4AFF-A075-D08BDAEF523F}" srcOrd="1" destOrd="0" presId="urn:microsoft.com/office/officeart/2005/8/layout/list1"/>
    <dgm:cxn modelId="{C7379D94-67C6-45B3-AF90-4F4F3D5681AF}" type="presOf" srcId="{C0C3FFFA-FAF8-485C-A640-B793ABF1A1BC}" destId="{B4DF1679-2AA2-4F45-BD67-7C8EC4DD12C8}" srcOrd="0" destOrd="0" presId="urn:microsoft.com/office/officeart/2005/8/layout/list1"/>
    <dgm:cxn modelId="{CEFE1C0A-2E6A-4809-A7B7-058CD67AA7FE}" type="presOf" srcId="{EF71B5DC-D85F-427E-962C-1FA18C76F355}" destId="{15639CF2-6A00-4C9E-B2CB-249F6D504140}" srcOrd="1" destOrd="0" presId="urn:microsoft.com/office/officeart/2005/8/layout/list1"/>
    <dgm:cxn modelId="{C2621B98-7BE3-413E-A9A1-64B5E6E42051}" srcId="{C0C3FFFA-FAF8-485C-A640-B793ABF1A1BC}" destId="{B8AC17E0-4CF5-4B96-8A21-2B289BF0A0CB}" srcOrd="2" destOrd="0" parTransId="{7A61D7CF-0784-4E48-A1E5-18936B8C6EDF}" sibTransId="{C77E9D92-F328-4DB3-AA57-F7BDA08E853D}"/>
    <dgm:cxn modelId="{B9FBE482-FBE8-4F1C-A6CF-7166DA421EBC}" type="presOf" srcId="{F0A16554-CCA5-412A-81DC-0564AA4B8F43}" destId="{7CE1D433-4264-4BD2-AC85-965913B7DFC6}" srcOrd="0" destOrd="0" presId="urn:microsoft.com/office/officeart/2005/8/layout/list1"/>
    <dgm:cxn modelId="{C7E1C19A-3D06-4300-BBC4-30B0A3B26620}" srcId="{C0C3FFFA-FAF8-485C-A640-B793ABF1A1BC}" destId="{F0A16554-CCA5-412A-81DC-0564AA4B8F43}" srcOrd="0" destOrd="0" parTransId="{31A58B14-1416-489E-AE8E-8B04625B2DCC}" sibTransId="{B57D439E-12F7-441A-AA8E-A4C77221A5F9}"/>
    <dgm:cxn modelId="{908FDC39-6A4C-4239-9A7B-413DDDB3476F}" srcId="{C0C3FFFA-FAF8-485C-A640-B793ABF1A1BC}" destId="{EF71B5DC-D85F-427E-962C-1FA18C76F355}" srcOrd="1" destOrd="0" parTransId="{33FCB0E8-FA76-4979-801E-02E4F6964F3D}" sibTransId="{949862D7-4680-4B71-B25F-F4AA19905EF5}"/>
    <dgm:cxn modelId="{8E5A6640-DBB1-4E9C-BE15-A9144CCE43B6}" type="presOf" srcId="{EF71B5DC-D85F-427E-962C-1FA18C76F355}" destId="{D46ACD24-F186-4605-AC90-49F1CDBA52E4}" srcOrd="0" destOrd="0" presId="urn:microsoft.com/office/officeart/2005/8/layout/list1"/>
    <dgm:cxn modelId="{F3D41B3E-2B74-4FC7-9947-63673B69D4F1}" type="presOf" srcId="{5CD6CAE3-78FF-40FB-8506-89E1E4DDBBE9}" destId="{D5007D30-CEF5-462E-B62E-95927624D595}" srcOrd="0" destOrd="0" presId="urn:microsoft.com/office/officeart/2005/8/layout/list1"/>
    <dgm:cxn modelId="{EB836A5E-B712-4768-AD82-9AF7E140638A}" type="presOf" srcId="{F0A16554-CCA5-412A-81DC-0564AA4B8F43}" destId="{5BDC7C4B-720C-4BA0-9ED2-AD5FB0FC8CCB}" srcOrd="1" destOrd="0" presId="urn:microsoft.com/office/officeart/2005/8/layout/list1"/>
    <dgm:cxn modelId="{BD345300-B81F-4A9A-932D-E659D5315477}" type="presOf" srcId="{B8AC17E0-4CF5-4B96-8A21-2B289BF0A0CB}" destId="{3697FE72-B226-4788-BD1E-C98A5A6A9D25}" srcOrd="0" destOrd="0" presId="urn:microsoft.com/office/officeart/2005/8/layout/list1"/>
    <dgm:cxn modelId="{8EE7AD8A-6F5D-4F12-AEAE-C6B40CE34D4F}" type="presParOf" srcId="{B4DF1679-2AA2-4F45-BD67-7C8EC4DD12C8}" destId="{905D0A15-770E-4C0A-B3BC-9364918A59E1}" srcOrd="0" destOrd="0" presId="urn:microsoft.com/office/officeart/2005/8/layout/list1"/>
    <dgm:cxn modelId="{F6950602-A26E-4E15-8208-F14F5F1F9BD2}" type="presParOf" srcId="{905D0A15-770E-4C0A-B3BC-9364918A59E1}" destId="{7CE1D433-4264-4BD2-AC85-965913B7DFC6}" srcOrd="0" destOrd="0" presId="urn:microsoft.com/office/officeart/2005/8/layout/list1"/>
    <dgm:cxn modelId="{9ACCF97C-AE33-4AF2-A467-2BD1D2E22D8E}" type="presParOf" srcId="{905D0A15-770E-4C0A-B3BC-9364918A59E1}" destId="{5BDC7C4B-720C-4BA0-9ED2-AD5FB0FC8CCB}" srcOrd="1" destOrd="0" presId="urn:microsoft.com/office/officeart/2005/8/layout/list1"/>
    <dgm:cxn modelId="{D66326A9-2D3E-45C9-8E08-20A37C2EBB46}" type="presParOf" srcId="{B4DF1679-2AA2-4F45-BD67-7C8EC4DD12C8}" destId="{E5FC3410-4B1B-456C-A179-811B8DDF61F7}" srcOrd="1" destOrd="0" presId="urn:microsoft.com/office/officeart/2005/8/layout/list1"/>
    <dgm:cxn modelId="{AEA7D6BC-1BA5-4FB4-81BF-65354808F6D4}" type="presParOf" srcId="{B4DF1679-2AA2-4F45-BD67-7C8EC4DD12C8}" destId="{80389CDC-B89C-4650-8134-8F2D70AAD53B}" srcOrd="2" destOrd="0" presId="urn:microsoft.com/office/officeart/2005/8/layout/list1"/>
    <dgm:cxn modelId="{CE7CD10D-C0B1-4F83-8214-C02DC8FE51DE}" type="presParOf" srcId="{B4DF1679-2AA2-4F45-BD67-7C8EC4DD12C8}" destId="{12458420-CF1F-4DA6-8D25-DC5AB9000346}" srcOrd="3" destOrd="0" presId="urn:microsoft.com/office/officeart/2005/8/layout/list1"/>
    <dgm:cxn modelId="{7E278511-8722-4720-80DC-9E64DCA8FF71}" type="presParOf" srcId="{B4DF1679-2AA2-4F45-BD67-7C8EC4DD12C8}" destId="{652DA686-803D-4F5A-A1D4-30C10535CE14}" srcOrd="4" destOrd="0" presId="urn:microsoft.com/office/officeart/2005/8/layout/list1"/>
    <dgm:cxn modelId="{336834EF-0866-4605-9C98-E461CC3DE016}" type="presParOf" srcId="{652DA686-803D-4F5A-A1D4-30C10535CE14}" destId="{D46ACD24-F186-4605-AC90-49F1CDBA52E4}" srcOrd="0" destOrd="0" presId="urn:microsoft.com/office/officeart/2005/8/layout/list1"/>
    <dgm:cxn modelId="{211A3B42-189F-43F5-8162-978666D6D6B2}" type="presParOf" srcId="{652DA686-803D-4F5A-A1D4-30C10535CE14}" destId="{15639CF2-6A00-4C9E-B2CB-249F6D504140}" srcOrd="1" destOrd="0" presId="urn:microsoft.com/office/officeart/2005/8/layout/list1"/>
    <dgm:cxn modelId="{6FCD5709-882E-4896-8C8A-904D95DB3916}" type="presParOf" srcId="{B4DF1679-2AA2-4F45-BD67-7C8EC4DD12C8}" destId="{16DD6201-DC46-4CCD-844E-39C6594DDD65}" srcOrd="5" destOrd="0" presId="urn:microsoft.com/office/officeart/2005/8/layout/list1"/>
    <dgm:cxn modelId="{D5708609-C16D-4C76-8405-18842AE12935}" type="presParOf" srcId="{B4DF1679-2AA2-4F45-BD67-7C8EC4DD12C8}" destId="{D4668F58-C534-4A07-8774-60BBDABF0B45}" srcOrd="6" destOrd="0" presId="urn:microsoft.com/office/officeart/2005/8/layout/list1"/>
    <dgm:cxn modelId="{17C7A9EC-549C-4AAD-8E9C-3E8C001F821C}" type="presParOf" srcId="{B4DF1679-2AA2-4F45-BD67-7C8EC4DD12C8}" destId="{4FACE2E5-F4A3-4449-92CA-48ED6BD4626E}" srcOrd="7" destOrd="0" presId="urn:microsoft.com/office/officeart/2005/8/layout/list1"/>
    <dgm:cxn modelId="{FF32F736-E6F0-4E24-B8EC-5CCAA00E0D31}" type="presParOf" srcId="{B4DF1679-2AA2-4F45-BD67-7C8EC4DD12C8}" destId="{B7B42B80-CD21-4FC3-8271-C6F09D983017}" srcOrd="8" destOrd="0" presId="urn:microsoft.com/office/officeart/2005/8/layout/list1"/>
    <dgm:cxn modelId="{621B0A7D-79DE-4490-92CB-098AADAD4AF2}" type="presParOf" srcId="{B7B42B80-CD21-4FC3-8271-C6F09D983017}" destId="{3697FE72-B226-4788-BD1E-C98A5A6A9D25}" srcOrd="0" destOrd="0" presId="urn:microsoft.com/office/officeart/2005/8/layout/list1"/>
    <dgm:cxn modelId="{EADCE5D5-ECFA-4CAA-8816-0556A9947C39}" type="presParOf" srcId="{B7B42B80-CD21-4FC3-8271-C6F09D983017}" destId="{5A5D1D29-10E2-4AFF-A075-D08BDAEF523F}" srcOrd="1" destOrd="0" presId="urn:microsoft.com/office/officeart/2005/8/layout/list1"/>
    <dgm:cxn modelId="{012A76E9-247F-49B2-9FDC-65C0CD49B1B8}" type="presParOf" srcId="{B4DF1679-2AA2-4F45-BD67-7C8EC4DD12C8}" destId="{6BA824EE-41B4-4829-AF5B-A5D760F6F56A}" srcOrd="9" destOrd="0" presId="urn:microsoft.com/office/officeart/2005/8/layout/list1"/>
    <dgm:cxn modelId="{29483D88-8069-4850-97BB-C751099B5AE8}" type="presParOf" srcId="{B4DF1679-2AA2-4F45-BD67-7C8EC4DD12C8}" destId="{1C9C976A-99FF-4563-9B06-14E45A842578}" srcOrd="10" destOrd="0" presId="urn:microsoft.com/office/officeart/2005/8/layout/list1"/>
    <dgm:cxn modelId="{74260C8F-0C76-486F-A943-20D36E4A6357}" type="presParOf" srcId="{B4DF1679-2AA2-4F45-BD67-7C8EC4DD12C8}" destId="{0F590C8B-975D-4F12-B06C-C0F22091CC11}" srcOrd="11" destOrd="0" presId="urn:microsoft.com/office/officeart/2005/8/layout/list1"/>
    <dgm:cxn modelId="{E0DEA3E8-ADA5-4F1A-A40E-0A3D8E828588}" type="presParOf" srcId="{B4DF1679-2AA2-4F45-BD67-7C8EC4DD12C8}" destId="{42F56AE1-AC11-4559-AD6F-25A021198EBB}" srcOrd="12" destOrd="0" presId="urn:microsoft.com/office/officeart/2005/8/layout/list1"/>
    <dgm:cxn modelId="{40572BB3-2CA5-41BE-B301-5069026D2BAE}" type="presParOf" srcId="{42F56AE1-AC11-4559-AD6F-25A021198EBB}" destId="{D5007D30-CEF5-462E-B62E-95927624D595}" srcOrd="0" destOrd="0" presId="urn:microsoft.com/office/officeart/2005/8/layout/list1"/>
    <dgm:cxn modelId="{9C06C285-C05D-4374-AAE7-5E19F86EBD39}" type="presParOf" srcId="{42F56AE1-AC11-4559-AD6F-25A021198EBB}" destId="{2DD122BC-151E-4EAF-8058-CDEBEC9B4357}" srcOrd="1" destOrd="0" presId="urn:microsoft.com/office/officeart/2005/8/layout/list1"/>
    <dgm:cxn modelId="{2E19DEA2-192C-430E-BF06-F8823AA53365}" type="presParOf" srcId="{B4DF1679-2AA2-4F45-BD67-7C8EC4DD12C8}" destId="{E4A8CA38-FE5F-4DB0-A8B3-DC7AA5D5D2F2}" srcOrd="13" destOrd="0" presId="urn:microsoft.com/office/officeart/2005/8/layout/list1"/>
    <dgm:cxn modelId="{EB227580-05BD-4144-8C3B-9E9683516C1D}" type="presParOf" srcId="{B4DF1679-2AA2-4F45-BD67-7C8EC4DD12C8}" destId="{9F09ED6A-9DFD-4DDD-90D9-BC42A02069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B34BD3-4E68-4969-A163-BAA1293B4045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00EDB2-04EF-4AC4-921A-2D200C265411}">
      <dgm:prSet phldrT="[Text]"/>
      <dgm:spPr/>
      <dgm:t>
        <a:bodyPr/>
        <a:lstStyle/>
        <a:p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Ensure 2 patient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identifiers (e.g.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patient name and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medical record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number) are utilized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to correctly identify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the patient prior to </a:t>
          </a:r>
          <a:r>
            <a:rPr lang="en-US" dirty="0" smtClean="0">
              <a:solidFill>
                <a:srgbClr val="FF00FF"/>
              </a:solidFill>
            </a:rPr>
            <a:t>	</a:t>
          </a:r>
          <a:r>
            <a:rPr lang="en-US" dirty="0" smtClean="0">
              <a:solidFill>
                <a:schemeClr val="tx2">
                  <a:lumMod val="75000"/>
                </a:schemeClr>
              </a:solidFill>
            </a:rPr>
            <a:t>specimen collection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48FBFC0D-08F6-4938-ADF4-4F4E64BA6FBC}" type="parTrans" cxnId="{8C008AAE-81A0-4394-ADC3-FD2E0BC2C254}">
      <dgm:prSet/>
      <dgm:spPr/>
      <dgm:t>
        <a:bodyPr/>
        <a:lstStyle/>
        <a:p>
          <a:endParaRPr lang="en-US"/>
        </a:p>
      </dgm:t>
    </dgm:pt>
    <dgm:pt modelId="{89A10A7A-EF24-4D17-B3DA-563B9C390194}" type="sibTrans" cxnId="{8C008AAE-81A0-4394-ADC3-FD2E0BC2C254}">
      <dgm:prSet/>
      <dgm:spPr/>
      <dgm:t>
        <a:bodyPr/>
        <a:lstStyle/>
        <a:p>
          <a:endParaRPr lang="en-US"/>
        </a:p>
      </dgm:t>
    </dgm:pt>
    <dgm:pt modelId="{29B687BD-2E1E-4FDC-B231-216408E4D262}" type="pres">
      <dgm:prSet presAssocID="{64B34BD3-4E68-4969-A163-BAA1293B404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118FBF-B993-4029-9E9D-42D3939C2BA5}" type="pres">
      <dgm:prSet presAssocID="{8900EDB2-04EF-4AC4-921A-2D200C265411}" presName="comp" presStyleCnt="0"/>
      <dgm:spPr/>
    </dgm:pt>
    <dgm:pt modelId="{4F25924B-2A69-4F6C-9AF3-94CE0F842C01}" type="pres">
      <dgm:prSet presAssocID="{8900EDB2-04EF-4AC4-921A-2D200C265411}" presName="box" presStyleLbl="node1" presStyleIdx="0" presStyleCnt="1" custScaleY="100098" custLinFactNeighborX="1149" custLinFactNeighborY="-625"/>
      <dgm:spPr/>
      <dgm:t>
        <a:bodyPr/>
        <a:lstStyle/>
        <a:p>
          <a:endParaRPr lang="en-US"/>
        </a:p>
      </dgm:t>
    </dgm:pt>
    <dgm:pt modelId="{5E4EF909-DB7F-415B-8A3E-41689DACBE0A}" type="pres">
      <dgm:prSet presAssocID="{8900EDB2-04EF-4AC4-921A-2D200C265411}" presName="img" presStyleLbl="fgImgPlace1" presStyleIdx="0" presStyleCnt="1" custFlipHor="1" custScaleX="275923" custScaleY="109394" custLinFactNeighborX="-86369" custLinFactNeighborY="1248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1D44FE6A-DB9E-4DFF-99FC-BF75C567F261}" type="pres">
      <dgm:prSet presAssocID="{8900EDB2-04EF-4AC4-921A-2D200C265411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CD36F2-2DDA-4865-90C1-005FFB596963}" type="presOf" srcId="{8900EDB2-04EF-4AC4-921A-2D200C265411}" destId="{1D44FE6A-DB9E-4DFF-99FC-BF75C567F261}" srcOrd="1" destOrd="0" presId="urn:microsoft.com/office/officeart/2005/8/layout/vList4#2"/>
    <dgm:cxn modelId="{6A6BAA17-CC6B-4B2C-93B2-EEC9F51290D8}" type="presOf" srcId="{64B34BD3-4E68-4969-A163-BAA1293B4045}" destId="{29B687BD-2E1E-4FDC-B231-216408E4D262}" srcOrd="0" destOrd="0" presId="urn:microsoft.com/office/officeart/2005/8/layout/vList4#2"/>
    <dgm:cxn modelId="{8C008AAE-81A0-4394-ADC3-FD2E0BC2C254}" srcId="{64B34BD3-4E68-4969-A163-BAA1293B4045}" destId="{8900EDB2-04EF-4AC4-921A-2D200C265411}" srcOrd="0" destOrd="0" parTransId="{48FBFC0D-08F6-4938-ADF4-4F4E64BA6FBC}" sibTransId="{89A10A7A-EF24-4D17-B3DA-563B9C390194}"/>
    <dgm:cxn modelId="{D74489B1-1AF7-47E6-818C-0B3F0CFA0C1D}" type="presOf" srcId="{8900EDB2-04EF-4AC4-921A-2D200C265411}" destId="{4F25924B-2A69-4F6C-9AF3-94CE0F842C01}" srcOrd="0" destOrd="0" presId="urn:microsoft.com/office/officeart/2005/8/layout/vList4#2"/>
    <dgm:cxn modelId="{102095E7-0FA3-4910-AA83-83B80C5981E3}" type="presParOf" srcId="{29B687BD-2E1E-4FDC-B231-216408E4D262}" destId="{B3118FBF-B993-4029-9E9D-42D3939C2BA5}" srcOrd="0" destOrd="0" presId="urn:microsoft.com/office/officeart/2005/8/layout/vList4#2"/>
    <dgm:cxn modelId="{54E52419-BC25-4843-B6BF-B99A025BCA03}" type="presParOf" srcId="{B3118FBF-B993-4029-9E9D-42D3939C2BA5}" destId="{4F25924B-2A69-4F6C-9AF3-94CE0F842C01}" srcOrd="0" destOrd="0" presId="urn:microsoft.com/office/officeart/2005/8/layout/vList4#2"/>
    <dgm:cxn modelId="{7DB1E8B5-6C14-4D1A-BF29-7A790799E117}" type="presParOf" srcId="{B3118FBF-B993-4029-9E9D-42D3939C2BA5}" destId="{5E4EF909-DB7F-415B-8A3E-41689DACBE0A}" srcOrd="1" destOrd="0" presId="urn:microsoft.com/office/officeart/2005/8/layout/vList4#2"/>
    <dgm:cxn modelId="{8FC6363C-1467-4234-BBF8-A2CA74D18B5D}" type="presParOf" srcId="{B3118FBF-B993-4029-9E9D-42D3939C2BA5}" destId="{1D44FE6A-DB9E-4DFF-99FC-BF75C567F261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87A7D-2069-419D-A6F3-A1F35D9E4007}">
      <dsp:nvSpPr>
        <dsp:cNvPr id="0" name=""/>
        <dsp:cNvSpPr/>
      </dsp:nvSpPr>
      <dsp:spPr>
        <a:xfrm>
          <a:off x="0" y="0"/>
          <a:ext cx="6583680" cy="1017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cs typeface="Arial" charset="0"/>
            </a:rPr>
            <a:t>The HEMOCHRON® Signature Elite™ Whole Blood </a:t>
          </a:r>
          <a:r>
            <a:rPr lang="en-US" sz="1900" kern="1200" dirty="0" err="1" smtClean="0">
              <a:cs typeface="Arial" charset="0"/>
            </a:rPr>
            <a:t>Microcoagulation</a:t>
          </a:r>
          <a:r>
            <a:rPr lang="en-US" sz="1900" kern="1200" dirty="0" smtClean="0">
              <a:cs typeface="Arial" charset="0"/>
            </a:rPr>
            <a:t> System is a battery-operated, A/C adaptable, handheld instrument</a:t>
          </a:r>
          <a:endParaRPr lang="en-US" sz="1900" kern="1200" dirty="0"/>
        </a:p>
      </dsp:txBody>
      <dsp:txXfrm>
        <a:off x="29808" y="29808"/>
        <a:ext cx="5399489" cy="958098"/>
      </dsp:txXfrm>
    </dsp:sp>
    <dsp:sp modelId="{2930AA51-36CF-4665-AC9D-A30EAAD71386}">
      <dsp:nvSpPr>
        <dsp:cNvPr id="0" name=""/>
        <dsp:cNvSpPr/>
      </dsp:nvSpPr>
      <dsp:spPr>
        <a:xfrm>
          <a:off x="551383" y="1202753"/>
          <a:ext cx="6583680" cy="1017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cs typeface="Arial" charset="0"/>
            </a:rPr>
            <a:t>It performs individual point-of-care coagulation tests on fresh whole blood</a:t>
          </a:r>
          <a:endParaRPr lang="en-US" sz="1900" kern="1200" dirty="0"/>
        </a:p>
      </dsp:txBody>
      <dsp:txXfrm>
        <a:off x="581191" y="1232561"/>
        <a:ext cx="5311166" cy="958098"/>
      </dsp:txXfrm>
    </dsp:sp>
    <dsp:sp modelId="{DEE72771-E122-44E4-9BE9-2A37FD5617F2}">
      <dsp:nvSpPr>
        <dsp:cNvPr id="0" name=""/>
        <dsp:cNvSpPr/>
      </dsp:nvSpPr>
      <dsp:spPr>
        <a:xfrm>
          <a:off x="1094536" y="2405507"/>
          <a:ext cx="6583680" cy="1017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cs typeface="Arial" charset="0"/>
            </a:rPr>
            <a:t>The system is intended to be used only with test cuvettes that are available from ITC</a:t>
          </a:r>
          <a:endParaRPr lang="en-US" sz="1900" kern="1200" dirty="0"/>
        </a:p>
      </dsp:txBody>
      <dsp:txXfrm>
        <a:off x="1124344" y="2435315"/>
        <a:ext cx="5319395" cy="958098"/>
      </dsp:txXfrm>
    </dsp:sp>
    <dsp:sp modelId="{947908F1-C7E1-4C13-BBED-EA8F2ADD4AD4}">
      <dsp:nvSpPr>
        <dsp:cNvPr id="0" name=""/>
        <dsp:cNvSpPr/>
      </dsp:nvSpPr>
      <dsp:spPr>
        <a:xfrm>
          <a:off x="1645920" y="3608260"/>
          <a:ext cx="6583680" cy="10177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cs typeface="Arial" charset="0"/>
            </a:rPr>
            <a:t>The HEMOCHRON</a:t>
          </a:r>
          <a:r>
            <a:rPr lang="en-US" sz="1900" kern="1200" dirty="0" smtClean="0">
              <a:cs typeface="Arial" charset="0"/>
              <a:sym typeface="Symbol" pitchFamily="18" charset="2"/>
            </a:rPr>
            <a:t></a:t>
          </a:r>
          <a:r>
            <a:rPr lang="en-US" sz="1900" kern="1200" dirty="0" smtClean="0">
              <a:cs typeface="Arial" charset="0"/>
            </a:rPr>
            <a:t> Signature Elite™ instrument is intended for use with human whole blood</a:t>
          </a:r>
          <a:endParaRPr lang="en-US" sz="1900" kern="1200" dirty="0" smtClean="0"/>
        </a:p>
      </dsp:txBody>
      <dsp:txXfrm>
        <a:off x="1675728" y="3638068"/>
        <a:ext cx="5311166" cy="958098"/>
      </dsp:txXfrm>
    </dsp:sp>
    <dsp:sp modelId="{B19DA509-D2D5-4453-950C-E06389CB5478}">
      <dsp:nvSpPr>
        <dsp:cNvPr id="0" name=""/>
        <dsp:cNvSpPr/>
      </dsp:nvSpPr>
      <dsp:spPr>
        <a:xfrm>
          <a:off x="5922165" y="779476"/>
          <a:ext cx="661514" cy="6615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6071006" y="779476"/>
        <a:ext cx="363832" cy="497789"/>
      </dsp:txXfrm>
    </dsp:sp>
    <dsp:sp modelId="{349EE6BC-46E6-4BDC-A5F8-123F83F7B28C}">
      <dsp:nvSpPr>
        <dsp:cNvPr id="0" name=""/>
        <dsp:cNvSpPr/>
      </dsp:nvSpPr>
      <dsp:spPr>
        <a:xfrm>
          <a:off x="6473548" y="1982230"/>
          <a:ext cx="661514" cy="6615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6622389" y="1982230"/>
        <a:ext cx="363832" cy="497789"/>
      </dsp:txXfrm>
    </dsp:sp>
    <dsp:sp modelId="{C929D587-8523-4C9C-9D3D-E0F4B5BF6767}">
      <dsp:nvSpPr>
        <dsp:cNvPr id="0" name=""/>
        <dsp:cNvSpPr/>
      </dsp:nvSpPr>
      <dsp:spPr>
        <a:xfrm>
          <a:off x="7016702" y="3184983"/>
          <a:ext cx="661514" cy="66151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7165543" y="3184983"/>
        <a:ext cx="363832" cy="497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D1D66-307A-41EB-8D8B-6F1112633297}">
      <dsp:nvSpPr>
        <dsp:cNvPr id="0" name=""/>
        <dsp:cNvSpPr/>
      </dsp:nvSpPr>
      <dsp:spPr>
        <a:xfrm>
          <a:off x="0" y="0"/>
          <a:ext cx="8229600" cy="3962400"/>
        </a:xfrm>
        <a:prstGeom prst="roundRect">
          <a:avLst>
            <a:gd name="adj" fmla="val 10000"/>
          </a:avLst>
        </a:prstGeom>
        <a:solidFill>
          <a:schemeClr val="accent1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cs typeface="Arial" charset="0"/>
            </a:rPr>
            <a:t>	</a:t>
          </a:r>
          <a:r>
            <a:rPr lang="en-US" sz="2000" b="1" kern="1200" dirty="0" smtClean="0">
              <a:cs typeface="Arial" charset="0"/>
            </a:rPr>
            <a:t>The HEMOCHRON Signature Elite Whole 	Blood </a:t>
          </a:r>
          <a:r>
            <a:rPr lang="en-US" sz="2000" b="1" kern="1200" dirty="0" err="1" smtClean="0">
              <a:cs typeface="Arial" charset="0"/>
            </a:rPr>
            <a:t>Microcoagulation</a:t>
          </a:r>
          <a:r>
            <a:rPr lang="en-US" sz="2000" b="1" kern="1200" dirty="0" smtClean="0">
              <a:cs typeface="Arial" charset="0"/>
            </a:rPr>
            <a:t> System uses 	HEMOCHRON Jr. disposable single-use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cs typeface="Arial" charset="0"/>
            </a:rPr>
            <a:t>                cuvettes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n-US" sz="2000" b="1" kern="1200" dirty="0" smtClean="0">
            <a:cs typeface="Arial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cs typeface="Arial" charset="0"/>
            </a:rPr>
            <a:t>	Each cuvette contains all of the reagents 	necessary for Activated Clotting Time testing</a:t>
          </a:r>
        </a:p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cs typeface="Arial" charset="0"/>
            </a:rPr>
            <a:t>            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cs typeface="Arial" charset="0"/>
            </a:rPr>
            <a:t>                </a:t>
          </a:r>
          <a:endParaRPr lang="en-US" sz="1800" b="1" kern="1200" dirty="0" smtClean="0">
            <a:cs typeface="Arial" charset="0"/>
          </a:endParaRPr>
        </a:p>
      </dsp:txBody>
      <dsp:txXfrm>
        <a:off x="2042160" y="0"/>
        <a:ext cx="6187440" cy="3962400"/>
      </dsp:txXfrm>
    </dsp:sp>
    <dsp:sp modelId="{B89C5E14-6938-4328-A225-50E8B28A59C1}">
      <dsp:nvSpPr>
        <dsp:cNvPr id="0" name=""/>
        <dsp:cNvSpPr/>
      </dsp:nvSpPr>
      <dsp:spPr>
        <a:xfrm>
          <a:off x="380101" y="914395"/>
          <a:ext cx="2132536" cy="194487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89CDC-B89C-4650-8134-8F2D70AAD53B}">
      <dsp:nvSpPr>
        <dsp:cNvPr id="0" name=""/>
        <dsp:cNvSpPr/>
      </dsp:nvSpPr>
      <dsp:spPr>
        <a:xfrm>
          <a:off x="0" y="459027"/>
          <a:ext cx="850423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DC7C4B-720C-4BA0-9ED2-AD5FB0FC8CCB}">
      <dsp:nvSpPr>
        <dsp:cNvPr id="0" name=""/>
        <dsp:cNvSpPr/>
      </dsp:nvSpPr>
      <dsp:spPr>
        <a:xfrm>
          <a:off x="425211" y="75267"/>
          <a:ext cx="59529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After the cassette is inserted and is warmed to the proper temperature, the operator adds a drop of sample to the test well</a:t>
          </a:r>
          <a:endParaRPr lang="en-US" sz="1600" kern="1200" dirty="0"/>
        </a:p>
      </dsp:txBody>
      <dsp:txXfrm>
        <a:off x="462678" y="112734"/>
        <a:ext cx="5878032" cy="692586"/>
      </dsp:txXfrm>
    </dsp:sp>
    <dsp:sp modelId="{D4668F58-C534-4A07-8774-60BBDABF0B45}">
      <dsp:nvSpPr>
        <dsp:cNvPr id="0" name=""/>
        <dsp:cNvSpPr/>
      </dsp:nvSpPr>
      <dsp:spPr>
        <a:xfrm>
          <a:off x="0" y="1638387"/>
          <a:ext cx="850423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39CF2-6A00-4C9E-B2CB-249F6D504140}">
      <dsp:nvSpPr>
        <dsp:cNvPr id="0" name=""/>
        <dsp:cNvSpPr/>
      </dsp:nvSpPr>
      <dsp:spPr>
        <a:xfrm>
          <a:off x="425211" y="1254627"/>
          <a:ext cx="59529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analyzer draws the correct amount of sample into the reaction well and sends excess sample to an enclosed waste receptacle in the cassette</a:t>
          </a:r>
          <a:endParaRPr lang="en-US" sz="1600" kern="1200" dirty="0"/>
        </a:p>
      </dsp:txBody>
      <dsp:txXfrm>
        <a:off x="462678" y="1292094"/>
        <a:ext cx="5878032" cy="692586"/>
      </dsp:txXfrm>
    </dsp:sp>
    <dsp:sp modelId="{1C9C976A-99FF-4563-9B06-14E45A842578}">
      <dsp:nvSpPr>
        <dsp:cNvPr id="0" name=""/>
        <dsp:cNvSpPr/>
      </dsp:nvSpPr>
      <dsp:spPr>
        <a:xfrm>
          <a:off x="0" y="2817747"/>
          <a:ext cx="850423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D1D29-10E2-4AFF-A075-D08BDAEF523F}">
      <dsp:nvSpPr>
        <dsp:cNvPr id="0" name=""/>
        <dsp:cNvSpPr/>
      </dsp:nvSpPr>
      <dsp:spPr>
        <a:xfrm>
          <a:off x="425211" y="2433987"/>
          <a:ext cx="59529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analyzer then pumps the sample mixed with reagents back and forth. This motion is monitored by a series of LED detectors until a clot forms, thus signaling the endpoint of the test </a:t>
          </a:r>
          <a:endParaRPr lang="en-US" sz="1600" kern="1200" dirty="0"/>
        </a:p>
      </dsp:txBody>
      <dsp:txXfrm>
        <a:off x="462678" y="2471454"/>
        <a:ext cx="5878032" cy="692586"/>
      </dsp:txXfrm>
    </dsp:sp>
    <dsp:sp modelId="{9F09ED6A-9DFD-4DDD-90D9-BC42A020696B}">
      <dsp:nvSpPr>
        <dsp:cNvPr id="0" name=""/>
        <dsp:cNvSpPr/>
      </dsp:nvSpPr>
      <dsp:spPr>
        <a:xfrm>
          <a:off x="0" y="3997107"/>
          <a:ext cx="8504238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122BC-151E-4EAF-8058-CDEBEC9B4357}">
      <dsp:nvSpPr>
        <dsp:cNvPr id="0" name=""/>
        <dsp:cNvSpPr/>
      </dsp:nvSpPr>
      <dsp:spPr>
        <a:xfrm>
          <a:off x="425211" y="3613347"/>
          <a:ext cx="5952966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analyzer beeps and displays the time on a monitor and records the value in its memory</a:t>
          </a:r>
          <a:endParaRPr lang="en-US" sz="1600" kern="1200" dirty="0"/>
        </a:p>
      </dsp:txBody>
      <dsp:txXfrm>
        <a:off x="462678" y="3650814"/>
        <a:ext cx="5878032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5924B-2A69-4F6C-9AF3-94CE0F842C01}">
      <dsp:nvSpPr>
        <dsp:cNvPr id="0" name=""/>
        <dsp:cNvSpPr/>
      </dsp:nvSpPr>
      <dsp:spPr>
        <a:xfrm>
          <a:off x="380328" y="0"/>
          <a:ext cx="6629400" cy="4060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Ensure 2 patient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identifiers (e.g.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patient name and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medical record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number) are utilized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to correctly identify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the patient prior to </a:t>
          </a:r>
          <a:r>
            <a:rPr lang="en-US" sz="3100" kern="1200" dirty="0" smtClean="0">
              <a:solidFill>
                <a:srgbClr val="FF00FF"/>
              </a:solidFill>
            </a:rPr>
            <a:t>	</a:t>
          </a:r>
          <a:r>
            <a:rPr lang="en-US" sz="3100" kern="1200" dirty="0" smtClean="0">
              <a:solidFill>
                <a:schemeClr val="tx2">
                  <a:lumMod val="75000"/>
                </a:schemeClr>
              </a:solidFill>
            </a:rPr>
            <a:t>specimen collection</a:t>
          </a:r>
          <a:endParaRPr lang="en-US" sz="3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11815" y="0"/>
        <a:ext cx="4897913" cy="4060037"/>
      </dsp:txXfrm>
    </dsp:sp>
    <dsp:sp modelId="{5E4EF909-DB7F-415B-8A3E-41689DACBE0A}">
      <dsp:nvSpPr>
        <dsp:cNvPr id="0" name=""/>
        <dsp:cNvSpPr/>
      </dsp:nvSpPr>
      <dsp:spPr>
        <a:xfrm flipH="1">
          <a:off x="-380328" y="514328"/>
          <a:ext cx="3658407" cy="354967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1" tIns="46785" rIns="93571" bIns="467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1" tIns="46785" rIns="93571" bIns="467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1" tIns="46785" rIns="93571" bIns="467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1" tIns="46785" rIns="93571" bIns="467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DC32D4CE-0FA9-4B9C-B4F7-C3036705EE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48" tIns="47675" rIns="95348" bIns="47675" numCol="1" anchor="t" anchorCtr="0" compatLnSpc="1">
            <a:prstTxWarp prst="textNoShape">
              <a:avLst/>
            </a:prstTxWarp>
          </a:bodyPr>
          <a:lstStyle>
            <a:lvl1pPr defTabSz="953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48" tIns="47675" rIns="95348" bIns="47675" numCol="1" anchor="t" anchorCtr="0" compatLnSpc="1">
            <a:prstTxWarp prst="textNoShape">
              <a:avLst/>
            </a:prstTxWarp>
          </a:bodyPr>
          <a:lstStyle>
            <a:lvl1pPr algn="r" defTabSz="953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4275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48" tIns="47675" rIns="95348" bIns="47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48" tIns="47675" rIns="95348" bIns="47675" numCol="1" anchor="b" anchorCtr="0" compatLnSpc="1">
            <a:prstTxWarp prst="textNoShape">
              <a:avLst/>
            </a:prstTxWarp>
          </a:bodyPr>
          <a:lstStyle>
            <a:lvl1pPr defTabSz="953575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48" tIns="47675" rIns="95348" bIns="47675" numCol="1" anchor="b" anchorCtr="0" compatLnSpc="1">
            <a:prstTxWarp prst="textNoShape">
              <a:avLst/>
            </a:prstTxWarp>
          </a:bodyPr>
          <a:lstStyle>
            <a:lvl1pPr algn="r" defTabSz="953575">
              <a:defRPr sz="120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3895505A-4C35-4D5C-90F9-B39B10238C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825" indent="-2921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8400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6713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5025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2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94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66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8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78E829-2333-44BF-AFE9-0D0F72FD40B6}" type="slidenum">
              <a:rPr lang="en-US" altLang="en-US" smtClean="0">
                <a:latin typeface="Times" panose="02020603050405020304" pitchFamily="18" charset="0"/>
              </a:rPr>
              <a:pPr/>
              <a:t>7</a:t>
            </a:fld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" panose="02020603050405020304" pitchFamily="18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825" indent="-292100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8400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6713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5025" indent="-233363" defTabSz="952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2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94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66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825" indent="-233363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CF322AB-AA6C-4823-8BE2-C16B9DE0E565}" type="slidenum">
              <a:rPr lang="en-US" altLang="en-US" smtClean="0">
                <a:latin typeface="Times" panose="02020603050405020304" pitchFamily="18" charset="0"/>
              </a:rPr>
              <a:pPr/>
              <a:t>8</a:t>
            </a:fld>
            <a:endParaRPr lang="en-US" altLang="en-US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wdDnDiag">
            <a:fgClr>
              <a:schemeClr val="tx2">
                <a:lumMod val="60000"/>
                <a:lumOff val="40000"/>
              </a:schemeClr>
            </a:fgClr>
            <a:bgClr>
              <a:srgbClr val="4578B5"/>
            </a:bgClr>
          </a:pattFill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-71438" y="5607050"/>
            <a:ext cx="2908301" cy="981075"/>
            <a:chOff x="-71958" y="5607698"/>
            <a:chExt cx="2908464" cy="979713"/>
          </a:xfrm>
        </p:grpSpPr>
        <p:sp>
          <p:nvSpPr>
            <p:cNvPr id="6" name="Rectangle 5"/>
            <p:cNvSpPr/>
            <p:nvPr/>
          </p:nvSpPr>
          <p:spPr>
            <a:xfrm>
              <a:off x="-71958" y="5607698"/>
              <a:ext cx="2908464" cy="97971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pic>
          <p:nvPicPr>
            <p:cNvPr id="7" name="Pictur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915" y="5774604"/>
              <a:ext cx="1828800" cy="646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l"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88024"/>
            <a:ext cx="6400800" cy="11507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4961-E988-4BBF-AF89-5B2AB839DA39}" type="datetimeFigureOut">
              <a:rPr lang="en-US"/>
              <a:pPr>
                <a:defRPr/>
              </a:pPr>
              <a:t>3/17/2020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E7569-C574-4FFC-9ECB-07E537F0C7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7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E3422-3E9D-440B-88DF-FD93B21EC7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212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D8AA-3634-48FC-8350-BB28926A4E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2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359A-056A-4FFE-8A0A-D0A539350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8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7692EE-01AD-46F0-9219-0AE0920C7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143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B72C8-A090-43D4-8383-3525E6BCC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70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0279F2-F92B-403C-BFE6-EB7D49B15A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613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A8D9-638D-47B3-8777-8E9603347F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85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5A77A-DF64-4ECF-A364-5638F4A51B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4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5F386-69C7-41CB-AA8D-8410F1DB7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50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A6062-0C4C-4430-950A-682C9458D9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43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2971-4B06-4367-BB4A-25CFDFFE99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524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95D03DA9-BD4B-4064-8D3E-14DC340558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5" r:id="rId1"/>
    <p:sldLayoutId id="2147484606" r:id="rId2"/>
    <p:sldLayoutId id="2147484600" r:id="rId3"/>
    <p:sldLayoutId id="2147484607" r:id="rId4"/>
    <p:sldLayoutId id="2147484601" r:id="rId5"/>
    <p:sldLayoutId id="2147484602" r:id="rId6"/>
    <p:sldLayoutId id="2147484603" r:id="rId7"/>
    <p:sldLayoutId id="2147484608" r:id="rId8"/>
    <p:sldLayoutId id="2147484609" r:id="rId9"/>
    <p:sldLayoutId id="2147484610" r:id="rId10"/>
    <p:sldLayoutId id="2147484604" r:id="rId11"/>
    <p:sldLayoutId id="21474846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Layout" Target="../slideLayouts/slideLayout7.xml"/><Relationship Id="rId7" Type="http://schemas.openxmlformats.org/officeDocument/2006/relationships/diagramColors" Target="../diagrams/colors4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3.xml"/><Relationship Id="rId7" Type="http://schemas.openxmlformats.org/officeDocument/2006/relationships/diagramColors" Target="../diagrams/colors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Layout" Target="../slideLayouts/slideLayout3.xml"/><Relationship Id="rId7" Type="http://schemas.openxmlformats.org/officeDocument/2006/relationships/diagramColors" Target="../diagrams/colors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Layout" Target="../slideLayouts/slideLayout3.xml"/><Relationship Id="rId7" Type="http://schemas.openxmlformats.org/officeDocument/2006/relationships/diagramColors" Target="../diagrams/colors3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ITC Hemochron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Signature Elite</a:t>
            </a:r>
            <a:endParaRPr lang="en-US" dirty="0"/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8077200" cy="3048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HPRLABHEMCHR20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/>
                </a:solidFill>
              </a:rPr>
              <a:t>Internal Electronic Quality Control</a:t>
            </a:r>
            <a:r>
              <a:rPr lang="en-US" dirty="0" smtClean="0">
                <a:solidFill>
                  <a:srgbClr val="FF00FF"/>
                </a:solidFill>
              </a:rPr>
              <a:t/>
            </a:r>
            <a:br>
              <a:rPr lang="en-US" dirty="0" smtClean="0">
                <a:solidFill>
                  <a:srgbClr val="FF00FF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(EQC)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531" name="TextBox 2"/>
          <p:cNvSpPr txBox="1">
            <a:spLocks noChangeArrowheads="1"/>
          </p:cNvSpPr>
          <p:nvPr/>
        </p:nvSpPr>
        <p:spPr bwMode="auto">
          <a:xfrm>
            <a:off x="4343400" y="2971800"/>
            <a:ext cx="4446588" cy="184626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/>
              <a:t>Internal EQC and temperature </a:t>
            </a:r>
          </a:p>
          <a:p>
            <a:pPr algn="ctr"/>
            <a:r>
              <a:rPr lang="en-US" altLang="en-US" sz="2400"/>
              <a:t>verification should be completed once every 8 hours </a:t>
            </a:r>
          </a:p>
          <a:p>
            <a:pPr algn="ctr"/>
            <a:r>
              <a:rPr lang="en-US" altLang="en-US" sz="2400"/>
              <a:t>of operation</a:t>
            </a:r>
          </a:p>
          <a:p>
            <a:endParaRPr lang="en-US" altLang="en-US"/>
          </a:p>
        </p:txBody>
      </p:sp>
      <p:pic>
        <p:nvPicPr>
          <p:cNvPr id="22532" name="Picture 4" descr="http://buy.idshop.com/images/products/detail/ITSI_8HourBlock.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3657600" cy="328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/>
                </a:solidFill>
                <a:cs typeface="Arial" charset="0"/>
              </a:rPr>
              <a:t>Patient Preparation:</a:t>
            </a:r>
            <a:r>
              <a:rPr lang="en-US" sz="44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4400" dirty="0" smtClean="0">
                <a:solidFill>
                  <a:srgbClr val="FF00FF"/>
                </a:solidFill>
                <a:cs typeface="Arial" charset="0"/>
              </a:rPr>
            </a:br>
            <a:endParaRPr lang="en-US" dirty="0">
              <a:solidFill>
                <a:srgbClr val="FF00FF"/>
              </a:solidFill>
            </a:endParaRPr>
          </a:p>
        </p:txBody>
      </p:sp>
      <p:graphicFrame>
        <p:nvGraphicFramePr>
          <p:cNvPr id="3" name="Diagram 2"/>
          <p:cNvGraphicFramePr/>
          <p:nvPr>
            <p:custDataLst>
              <p:tags r:id="rId2"/>
            </p:custDataLst>
          </p:nvPr>
        </p:nvGraphicFramePr>
        <p:xfrm>
          <a:off x="1447800" y="1676400"/>
          <a:ext cx="6629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Procedure for Patient Testing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cs typeface="Arial" panose="020B0604020202020204" pitchFamily="34" charset="0"/>
              </a:rPr>
              <a:t>Starting the Instrument by inserting a cuvette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33400" y="4191000"/>
            <a:ext cx="7848600" cy="1016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000" dirty="0">
                <a:latin typeface="Arial" charset="0"/>
                <a:cs typeface="Arial" charset="0"/>
              </a:rPr>
              <a:t>When a test cuvette is inserted to turn on the instrument, the start up screens are briefly displayed and the Scan/Enter Cuvette Lot prompt is displayed </a:t>
            </a:r>
          </a:p>
        </p:txBody>
      </p:sp>
      <p:pic>
        <p:nvPicPr>
          <p:cNvPr id="24581" name="Picture 5" descr="inserting a cuvet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630613" cy="168275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34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Hemochron Signature Elite</a:t>
            </a:r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™</a:t>
            </a:r>
            <a:r>
              <a:rPr lang="en-US" sz="3600" dirty="0">
                <a:solidFill>
                  <a:srgbClr val="FF00FF"/>
                </a:solidFill>
                <a:latin typeface="Arial" charset="0"/>
                <a:cs typeface="Arial" charset="0"/>
              </a:rPr>
              <a:t/>
            </a:r>
            <a:br>
              <a:rPr lang="en-US" sz="3600" dirty="0">
                <a:solidFill>
                  <a:srgbClr val="FF00FF"/>
                </a:solidFill>
                <a:latin typeface="Arial" charset="0"/>
                <a:cs typeface="Arial" charset="0"/>
              </a:rPr>
            </a:br>
            <a:r>
              <a:rPr lang="en-US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Procedure for Patient Testing</a:t>
            </a:r>
          </a:p>
        </p:txBody>
      </p:sp>
      <p:pic>
        <p:nvPicPr>
          <p:cNvPr id="25603" name="Picture 3" descr="slide 17 - OID press and hold 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33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8229600" cy="64611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When the Enter OID prompt is displayed, the operator ID can be scanned from the badge barcode or manually entered using the keypad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590800" y="3276600"/>
            <a:ext cx="762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100" b="1">
                <a:solidFill>
                  <a:schemeClr val="bg2"/>
                </a:solidFill>
              </a:rPr>
              <a:t>XXXXX</a:t>
            </a:r>
          </a:p>
        </p:txBody>
      </p:sp>
      <p:pic>
        <p:nvPicPr>
          <p:cNvPr id="25606" name="Picture 6" descr="stored messagestored mess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981200"/>
            <a:ext cx="1474788" cy="9112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239000" y="3048000"/>
            <a:ext cx="1600200" cy="131127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Stored message at bottom of screen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3900488" y="2892425"/>
            <a:ext cx="484187" cy="554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7588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6627" name="Content Placeholder 4"/>
          <p:cNvSpPr>
            <a:spLocks noGrp="1"/>
          </p:cNvSpPr>
          <p:nvPr>
            <p:ph idx="1"/>
          </p:nvPr>
        </p:nvSpPr>
        <p:spPr>
          <a:xfrm>
            <a:off x="381000" y="1447800"/>
            <a:ext cx="8504238" cy="4416425"/>
          </a:xfrm>
        </p:spPr>
        <p:txBody>
          <a:bodyPr/>
          <a:lstStyle/>
          <a:p>
            <a:pPr eaLnBrk="1" hangingPunct="1"/>
            <a:endParaRPr lang="en-US" altLang="en-US" sz="2000" smtClean="0">
              <a:cs typeface="Arial" panose="020B0604020202020204" pitchFamily="34" charset="0"/>
            </a:endParaRPr>
          </a:p>
          <a:p>
            <a:pPr eaLnBrk="1" hangingPunct="1"/>
            <a:endParaRPr lang="en-US" altLang="en-US" sz="2800" smtClean="0"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pic>
        <p:nvPicPr>
          <p:cNvPr id="26628" name="Picture 4" descr="PID - Press ENTERPID - Press 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3429000" cy="171767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 descr="PID Screen - Press ENTER - stored messagePID Screen - Press ENTER - stored mess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1000"/>
            <a:ext cx="3186113" cy="165100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876800" y="1828800"/>
            <a:ext cx="3505200" cy="1016000"/>
          </a:xfrm>
          <a:prstGeom prst="rect">
            <a:avLst/>
          </a:prstGeom>
          <a:solidFill>
            <a:schemeClr val="accent1"/>
          </a:solidFill>
          <a:ln w="57150" cap="rnd">
            <a:solidFill>
              <a:schemeClr val="bg2">
                <a:lumMod val="50000"/>
              </a:schemeClr>
            </a:solidFill>
            <a:prstDash val="solid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dirty="0">
                <a:latin typeface="+mn-lt"/>
                <a:cs typeface="Arial" charset="0"/>
              </a:rPr>
              <a:t>Use only the </a:t>
            </a:r>
            <a:r>
              <a:rPr lang="en-US" sz="2000" b="1" u="sng" dirty="0">
                <a:latin typeface="+mn-lt"/>
                <a:cs typeface="Arial" charset="0"/>
              </a:rPr>
              <a:t>CSN </a:t>
            </a:r>
            <a:r>
              <a:rPr lang="en-US" sz="2000" b="1" u="sng" dirty="0">
                <a:latin typeface="+mn-lt"/>
                <a:cs typeface="Arial" charset="0"/>
              </a:rPr>
              <a:t>number </a:t>
            </a:r>
            <a:r>
              <a:rPr lang="en-US" sz="2000" dirty="0">
                <a:latin typeface="+mn-lt"/>
                <a:cs typeface="Arial" charset="0"/>
              </a:rPr>
              <a:t>as patient ID when performing ACT testing</a:t>
            </a:r>
            <a:endParaRPr lang="en-US" sz="2000" dirty="0">
              <a:latin typeface="+mn-lt"/>
              <a:cs typeface="Arial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33400" y="3429000"/>
            <a:ext cx="82296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10000"/>
              </a:spcBef>
              <a:defRPr/>
            </a:pPr>
            <a:r>
              <a:rPr lang="en-US" sz="2000" b="1" dirty="0">
                <a:latin typeface="+mn-lt"/>
                <a:cs typeface="Arial" charset="0"/>
              </a:rPr>
              <a:t>Scan or manually enter the Patient </a:t>
            </a:r>
            <a:r>
              <a:rPr lang="en-US" sz="2000" b="1" dirty="0">
                <a:latin typeface="+mn-lt"/>
                <a:cs typeface="Arial" charset="0"/>
              </a:rPr>
              <a:t>CSN </a:t>
            </a:r>
            <a:r>
              <a:rPr lang="en-US" sz="2000" b="1" dirty="0">
                <a:latin typeface="+mn-lt"/>
                <a:cs typeface="Arial" charset="0"/>
              </a:rPr>
              <a:t>using the keypad and </a:t>
            </a:r>
          </a:p>
          <a:p>
            <a:pPr algn="ctr" eaLnBrk="1" hangingPunct="1">
              <a:spcBef>
                <a:spcPct val="10000"/>
              </a:spcBef>
              <a:defRPr/>
            </a:pPr>
            <a:r>
              <a:rPr lang="en-US" sz="2000" b="1" dirty="0">
                <a:latin typeface="+mn-lt"/>
                <a:cs typeface="Arial" charset="0"/>
              </a:rPr>
              <a:t>press and hold ENTER until you see the Stored Message.  </a:t>
            </a:r>
            <a:endParaRPr lang="en-US" sz="2000" b="1" u="sng" dirty="0">
              <a:latin typeface="+mn-lt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334000" y="4953000"/>
            <a:ext cx="1066800" cy="304800"/>
          </a:xfrm>
          <a:prstGeom prst="ellipse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ular Callout 10"/>
          <p:cNvSpPr/>
          <p:nvPr/>
        </p:nvSpPr>
        <p:spPr>
          <a:xfrm>
            <a:off x="2209800" y="4343400"/>
            <a:ext cx="1524000" cy="1069975"/>
          </a:xfrm>
          <a:prstGeom prst="wedgeRectCallout">
            <a:avLst>
              <a:gd name="adj1" fmla="val 153115"/>
              <a:gd name="adj2" fmla="val 24062"/>
            </a:avLst>
          </a:prstGeom>
          <a:ln w="571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chemeClr val="tx1"/>
                </a:solidFill>
              </a:rPr>
              <a:t>“STORED” Message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cs typeface="Arial" panose="020B0604020202020204" pitchFamily="34" charset="0"/>
              </a:rPr>
              <a:t> </a:t>
            </a:r>
            <a:endParaRPr lang="en-US" altLang="en-US" sz="2800"/>
          </a:p>
        </p:txBody>
      </p:sp>
      <p:pic>
        <p:nvPicPr>
          <p:cNvPr id="27652" name="Picture 4" descr="Patient - warming screenPatient - warming scre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33800"/>
            <a:ext cx="2743200" cy="197167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6" name="TextBox 6"/>
          <p:cNvSpPr txBox="1">
            <a:spLocks noChangeArrowheads="1"/>
          </p:cNvSpPr>
          <p:nvPr/>
        </p:nvSpPr>
        <p:spPr bwMode="auto">
          <a:xfrm>
            <a:off x="1905000" y="1981200"/>
            <a:ext cx="4994275" cy="1384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latin typeface="Arial" charset="0"/>
              </a:rPr>
              <a:t>Check the display for fault messages while the cuvette is warming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534400" cy="7588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867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/>
            <a:endParaRPr lang="en-US" altLang="en-US" sz="2000" smtClean="0">
              <a:cs typeface="Arial" panose="020B0604020202020204" pitchFamily="34" charset="0"/>
            </a:endParaRPr>
          </a:p>
          <a:p>
            <a:pPr eaLnBrk="1" hangingPunct="1"/>
            <a:endParaRPr lang="en-US" altLang="en-US" smtClean="0"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pic>
        <p:nvPicPr>
          <p:cNvPr id="28676" name="Picture 5" descr="PID screen - Press StartPID screen - Press St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676400"/>
            <a:ext cx="2616200" cy="2368550"/>
          </a:xfr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8677" name="Picture 4" descr="Pt Sample - Add Sample screenPt Sample - Add Sample sc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2819400" cy="2193925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381000" y="4419600"/>
            <a:ext cx="3810000" cy="1754188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When the cuvette reaches                    temperature, the instrument                             beeps and alternately displays the                    “Add Sample” prompt – the analyzer will time out after 5 minutes if testing has not started.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11" name="TextBox 11"/>
          <p:cNvSpPr txBox="1">
            <a:spLocks noChangeArrowheads="1"/>
          </p:cNvSpPr>
          <p:nvPr/>
        </p:nvSpPr>
        <p:spPr bwMode="auto">
          <a:xfrm>
            <a:off x="5029200" y="4495800"/>
            <a:ext cx="3368675" cy="64611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Wait for prompt to “Press Start”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 to proceed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ln>
            <a:solidFill>
              <a:srgbClr val="FFFFFF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3048000" cy="270827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 typeface="Lucida Sans Unicode" pitchFamily="34" charset="0"/>
              <a:buAutoNum type="arabicPeriod"/>
              <a:defRPr/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Fill the sample well from the bottom up </a:t>
            </a:r>
          </a:p>
          <a:p>
            <a:pPr marL="457200" indent="-457200" eaLnBrk="1" hangingPunct="1">
              <a:spcBef>
                <a:spcPct val="50000"/>
              </a:spcBef>
              <a:buFont typeface="Lucida Sans Unicode" pitchFamily="34" charset="0"/>
              <a:buAutoNum type="arabicPeriod"/>
              <a:defRPr/>
            </a:pPr>
            <a:r>
              <a:rPr 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Add enough blood so that the lower wall of the center sample well is completely filled (0.2ml of blood)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629025" y="29622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00400"/>
            <a:ext cx="480060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Pt Sample - adding samplePt Sample - adding samp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0"/>
            <a:ext cx="2046288" cy="183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781800" y="1524000"/>
            <a:ext cx="1752600" cy="8302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accent1"/>
                </a:solidFill>
                <a:latin typeface="+mn-lt"/>
              </a:rPr>
              <a:t>Applying sample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6553200" y="2438400"/>
            <a:ext cx="1905000" cy="0"/>
          </a:xfrm>
          <a:prstGeom prst="line">
            <a:avLst/>
          </a:prstGeom>
          <a:noFill/>
          <a:ln w="79375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077200" cy="946150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dirty="0">
                <a:solidFill>
                  <a:schemeClr val="bg1"/>
                </a:solidFill>
                <a:latin typeface="+mn-lt"/>
                <a:cs typeface="Arial" charset="0"/>
              </a:rPr>
              <a:t>After the sample is added, immediately                     press START to run the test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0724" name="Picture 4" descr="Pt Sample - Pressing STARTPt Sample - Pressing ST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3825875" cy="2516188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Sample well with waste in outer ringSample well with waste in outer 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200400"/>
            <a:ext cx="1905000" cy="2395538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724400" y="3200400"/>
            <a:ext cx="1752600" cy="166211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latin typeface="+mn-lt"/>
              </a:rPr>
              <a:t>Sample is drawn into </a:t>
            </a:r>
            <a:r>
              <a:rPr lang="en-US" sz="2000" b="1" dirty="0" err="1">
                <a:solidFill>
                  <a:schemeClr val="bg1"/>
                </a:solidFill>
                <a:latin typeface="+mn-lt"/>
              </a:rPr>
              <a:t>cuvette</a:t>
            </a:r>
            <a:r>
              <a:rPr lang="en-US" sz="2000" b="1" dirty="0">
                <a:solidFill>
                  <a:schemeClr val="bg1"/>
                </a:solidFill>
                <a:latin typeface="+mn-lt"/>
              </a:rPr>
              <a:t> after pressing </a:t>
            </a:r>
            <a:r>
              <a:rPr lang="en-US" sz="2200" b="1" dirty="0">
                <a:solidFill>
                  <a:schemeClr val="bg1"/>
                </a:solidFill>
                <a:latin typeface="+mn-lt"/>
              </a:rPr>
              <a:t>START</a:t>
            </a: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V="1">
            <a:off x="4800600" y="5257800"/>
            <a:ext cx="1676400" cy="0"/>
          </a:xfrm>
          <a:prstGeom prst="line">
            <a:avLst/>
          </a:prstGeom>
          <a:noFill/>
          <a:ln w="79375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54275" name="Content Placeholder 4"/>
          <p:cNvSpPr>
            <a:spLocks noGrp="1"/>
          </p:cNvSpPr>
          <p:nvPr>
            <p:ph idx="1"/>
          </p:nvPr>
        </p:nvSpPr>
        <p:spPr>
          <a:xfrm>
            <a:off x="0" y="1527175"/>
            <a:ext cx="9144000" cy="5178425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 smtClean="0">
                <a:cs typeface="Arial" charset="0"/>
              </a:rPr>
              <a:t>The analyzer will display the results with the alternating messages “Test Completed” and “Remove Cuvette”, as shown  below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 smtClean="0">
                <a:cs typeface="Arial" charset="0"/>
              </a:rPr>
              <a:t>The ACT result will remain on the screen until the cuvette is removed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400" dirty="0">
                <a:cs typeface="Arial" charset="0"/>
              </a:rPr>
              <a:t>Therapeutic values are determined by the protocol being followed and physician preference</a:t>
            </a: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>
              <a:cs typeface="Arial" charset="0"/>
            </a:endParaRPr>
          </a:p>
          <a:p>
            <a:pPr marL="118872" indent="0"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sz="24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0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800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 smtClean="0"/>
          </a:p>
        </p:txBody>
      </p:sp>
      <p:pic>
        <p:nvPicPr>
          <p:cNvPr id="54276" name="Picture 4" descr="Pt sample - test completed messagePt sample - test completed message"/>
          <p:cNvPicPr>
            <a:picLocks noChangeAspect="1" noChangeArrowheads="1"/>
          </p:cNvPicPr>
          <p:nvPr/>
        </p:nvPicPr>
        <p:blipFill>
          <a:blip r:embed="rId3"/>
          <a:srcRect b="6236"/>
          <a:stretch>
            <a:fillRect/>
          </a:stretch>
        </p:blipFill>
        <p:spPr bwMode="auto">
          <a:xfrm>
            <a:off x="1066800" y="3505200"/>
            <a:ext cx="2971800" cy="1981200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54277" name="Picture 5" descr="Pt results - Remove Cuvette messagePt results - Remove Cuvette message"/>
          <p:cNvPicPr>
            <a:picLocks noChangeAspect="1" noChangeArrowheads="1"/>
          </p:cNvPicPr>
          <p:nvPr/>
        </p:nvPicPr>
        <p:blipFill>
          <a:blip r:embed="rId4"/>
          <a:srcRect l="4320" b="3693"/>
          <a:stretch>
            <a:fillRect/>
          </a:stretch>
        </p:blipFill>
        <p:spPr bwMode="auto">
          <a:xfrm>
            <a:off x="4648200" y="3505200"/>
            <a:ext cx="3509963" cy="1981200"/>
          </a:xfrm>
          <a:prstGeom prst="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1295400" y="4876800"/>
            <a:ext cx="25908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876800" y="4724400"/>
            <a:ext cx="3200400" cy="762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/>
                </a:solidFill>
              </a:rPr>
              <a:t>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en-US" altLang="en-US" smtClean="0"/>
              <a:t>  At the end of this online learning module the learner will be able to: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z="2400" smtClean="0"/>
              <a:t>Discuss </a:t>
            </a:r>
            <a:r>
              <a:rPr lang="en-US" altLang="en-US" sz="2400" smtClean="0">
                <a:cs typeface="Arial" panose="020B0604020202020204" pitchFamily="34" charset="0"/>
              </a:rPr>
              <a:t>the HEMOCHRON® Signature Elite™ Whole Blood Microcoagulation System </a:t>
            </a:r>
          </a:p>
          <a:p>
            <a:pPr eaLnBrk="1" hangingPunct="1"/>
            <a:r>
              <a:rPr lang="en-US" altLang="en-US" sz="2400" smtClean="0">
                <a:cs typeface="Arial" panose="020B0604020202020204" pitchFamily="34" charset="0"/>
              </a:rPr>
              <a:t>List the steps in the HEMOCHRON procedure</a:t>
            </a:r>
          </a:p>
          <a:p>
            <a:pPr eaLnBrk="1" hangingPunct="1"/>
            <a:r>
              <a:rPr lang="en-US" altLang="en-US" sz="2400" smtClean="0">
                <a:cs typeface="Arial" panose="020B0604020202020204" pitchFamily="34" charset="0"/>
              </a:rPr>
              <a:t>Describe the documentation process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   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36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36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3600" dirty="0" smtClean="0">
                <a:solidFill>
                  <a:schemeClr val="accent1"/>
                </a:solidFill>
                <a:cs typeface="Arial" charset="0"/>
              </a:rPr>
              <a:t> Procedure for Patient Testing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371600" y="4953000"/>
            <a:ext cx="6172200" cy="83026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Discard the used cuvette in the appropriate biohazard waste container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pic>
        <p:nvPicPr>
          <p:cNvPr id="28676" name="Picture 4" descr="Discarding used Cuvette in Biohazard WasteDiscarding used Cuvette in Biohazard Was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752600"/>
            <a:ext cx="3733800" cy="2882900"/>
          </a:xfrm>
          <a:prstGeom prst="rect">
            <a:avLst/>
          </a:prstGeom>
          <a:noFill/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Docking the Hemochron Elite</a:t>
            </a:r>
            <a:endParaRPr lang="en-US" dirty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685800" y="2971800"/>
            <a:ext cx="6248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38150" indent="-3190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 2" panose="05020102010507070707" pitchFamily="18" charset="2"/>
              <a:buChar char=""/>
            </a:pPr>
            <a:r>
              <a:rPr lang="en-US" altLang="en-US">
                <a:cs typeface="Arial" panose="020B0604020202020204" pitchFamily="34" charset="0"/>
              </a:rPr>
              <a:t>Results are tr</a:t>
            </a:r>
            <a:r>
              <a:rPr lang="en-US" altLang="en-US" b="1">
                <a:cs typeface="Arial" panose="020B0604020202020204" pitchFamily="34" charset="0"/>
              </a:rPr>
              <a:t>a</a:t>
            </a:r>
            <a:r>
              <a:rPr lang="en-US" altLang="en-US">
                <a:cs typeface="Arial" panose="020B0604020202020204" pitchFamily="34" charset="0"/>
              </a:rPr>
              <a:t>nsmitted to the patient’s chart when the Hemochron Elite is docked, preferably every 8 hours.</a:t>
            </a:r>
          </a:p>
          <a:p>
            <a:pPr eaLnBrk="1" hangingPunct="1">
              <a:buFont typeface="Wingdings 2" panose="05020102010507070707" pitchFamily="18" charset="2"/>
              <a:buChar char=""/>
            </a:pPr>
            <a:endParaRPr lang="en-US" altLang="en-US"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Char char=""/>
            </a:pPr>
            <a:r>
              <a:rPr lang="en-US" altLang="en-US">
                <a:cs typeface="Arial" panose="020B0604020202020204" pitchFamily="34" charset="0"/>
              </a:rPr>
              <a:t>Docking the device will also update patient IDs, operator IDs, and cassette lot numbers.</a:t>
            </a:r>
          </a:p>
          <a:p>
            <a:pPr eaLnBrk="1" hangingPunct="1">
              <a:buFont typeface="Wingdings 2" panose="05020102010507070707" pitchFamily="18" charset="2"/>
              <a:buChar char=""/>
            </a:pPr>
            <a:endParaRPr lang="en-US" altLang="en-US">
              <a:cs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Char char=""/>
            </a:pPr>
            <a:r>
              <a:rPr lang="en-US" altLang="en-US">
                <a:cs typeface="Arial" panose="020B0604020202020204" pitchFamily="34" charset="0"/>
              </a:rPr>
              <a:t>The Hemochron Elite should remain plugged in and charging when not in 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2286000" y="990600"/>
            <a:ext cx="48768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254061"/>
                </a:solidFill>
                <a:latin typeface="Bradley Hand ITC" panose="03070402050302030203" pitchFamily="66" charset="0"/>
              </a:rPr>
              <a:t>Thank you for taking time to complete “Hemochron Elite”.</a:t>
            </a: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r>
              <a:rPr lang="en-US" altLang="en-US" b="1">
                <a:solidFill>
                  <a:srgbClr val="254061"/>
                </a:solidFill>
                <a:latin typeface="Bradley Hand ITC" panose="03070402050302030203" pitchFamily="66" charset="0"/>
              </a:rPr>
              <a:t>This information can help us better care for our patients and their families. </a:t>
            </a: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endParaRPr lang="en-US" altLang="en-US" b="1">
              <a:solidFill>
                <a:srgbClr val="254061"/>
              </a:solidFill>
              <a:latin typeface="Bradley Hand ITC" panose="03070402050302030203" pitchFamily="66" charset="0"/>
            </a:endParaRPr>
          </a:p>
          <a:p>
            <a:r>
              <a:rPr lang="en-US" altLang="en-US" b="1">
                <a:solidFill>
                  <a:srgbClr val="254061"/>
                </a:solidFill>
                <a:latin typeface="Bradley Hand ITC" panose="03070402050302030203" pitchFamily="66" charset="0"/>
              </a:rPr>
              <a:t>For more information about this course email</a:t>
            </a:r>
          </a:p>
          <a:p>
            <a:r>
              <a:rPr lang="en-US" altLang="en-US" b="1" u="sng">
                <a:solidFill>
                  <a:srgbClr val="254061"/>
                </a:solidFill>
                <a:latin typeface="Bradley Hand ITC" panose="03070402050302030203" pitchFamily="66" charset="0"/>
              </a:rPr>
              <a:t>Kelly.Leiner@wakehealth.edu</a:t>
            </a:r>
            <a:endParaRPr lang="en-US" altLang="en-US" u="sng">
              <a:solidFill>
                <a:srgbClr val="25406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 flipV="1">
            <a:off x="2286000" y="3752850"/>
            <a:ext cx="464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FFFF"/>
                </a:solidFill>
                <a:latin typeface="Articulate" pitchFamily="2" charset="0"/>
              </a:rPr>
              <a:t>For more information about this course, e-mail</a:t>
            </a:r>
          </a:p>
          <a:p>
            <a:r>
              <a:rPr lang="en-US" altLang="en-US">
                <a:solidFill>
                  <a:schemeClr val="bg1"/>
                </a:solidFill>
                <a:latin typeface="Articulate" pitchFamily="2" charset="0"/>
              </a:rPr>
              <a:t>kelly.leiner@unchealth.unc.edu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286000" y="3105150"/>
            <a:ext cx="4572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FFFF"/>
                </a:solidFill>
                <a:latin typeface="Articulate" pitchFamily="2" charset="0"/>
              </a:rPr>
              <a:t>For more information about this course, e-mail</a:t>
            </a:r>
            <a:r>
              <a:rPr lang="en-US" altLang="en-US">
                <a:solidFill>
                  <a:schemeClr val="bg1"/>
                </a:solidFill>
                <a:latin typeface="Articulate" pitchFamily="2" charset="0"/>
              </a:rPr>
              <a:t>kelly.leiner@unchealth.unc.edu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/>
                </a:solidFill>
              </a:rPr>
              <a:t>Introduction</a:t>
            </a: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457200" y="1774825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FF"/>
                </a:solidFill>
              </a:rPr>
              <a:t/>
            </a:r>
            <a:br>
              <a:rPr lang="en-US" sz="4000" dirty="0" smtClean="0">
                <a:solidFill>
                  <a:srgbClr val="FF00FF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Introduction </a:t>
            </a:r>
            <a:r>
              <a:rPr lang="en-US" sz="4000" dirty="0" smtClean="0">
                <a:solidFill>
                  <a:schemeClr val="accent1"/>
                </a:solidFill>
                <a:cs typeface="Arial" charset="0"/>
              </a:rPr>
              <a:t>(continued)</a:t>
            </a:r>
            <a:r>
              <a:rPr lang="en-US" sz="40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40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graphicFrame>
        <p:nvGraphicFramePr>
          <p:cNvPr id="6" name="Diagram 5"/>
          <p:cNvGraphicFramePr/>
          <p:nvPr>
            <p:custDataLst>
              <p:tags r:id="rId2"/>
            </p:custDataLst>
          </p:nvPr>
        </p:nvGraphicFramePr>
        <p:xfrm>
          <a:off x="533400" y="2209800"/>
          <a:ext cx="8229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Procedure Overview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304800" y="1676400"/>
          <a:ext cx="8504238" cy="472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FF00FF"/>
                </a:solidFill>
              </a:rPr>
              <a:t/>
            </a:r>
            <a:br>
              <a:rPr lang="en-US" sz="3200" dirty="0" smtClean="0">
                <a:solidFill>
                  <a:srgbClr val="FF00FF"/>
                </a:solidFill>
              </a:rPr>
            </a:br>
            <a:r>
              <a:rPr lang="en-US" sz="4000" dirty="0" smtClean="0">
                <a:solidFill>
                  <a:schemeClr val="accent1"/>
                </a:solidFill>
              </a:rPr>
              <a:t>Hemochron</a:t>
            </a:r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Signature Elite</a:t>
            </a:r>
            <a:r>
              <a:rPr lang="en-US" sz="4000" dirty="0" smtClean="0">
                <a:solidFill>
                  <a:schemeClr val="accent1"/>
                </a:solidFill>
                <a:cs typeface="Arial" charset="0"/>
              </a:rPr>
              <a:t>™ Analyzer</a:t>
            </a:r>
            <a:r>
              <a:rPr lang="en-US" sz="40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4000" dirty="0" smtClean="0">
                <a:solidFill>
                  <a:srgbClr val="FF00FF"/>
                </a:solidFill>
                <a:cs typeface="Arial" charset="0"/>
              </a:rPr>
            </a:br>
            <a:endParaRPr lang="en-US" sz="4000" dirty="0">
              <a:solidFill>
                <a:srgbClr val="FF00FF"/>
              </a:solidFill>
            </a:endParaRPr>
          </a:p>
        </p:txBody>
      </p:sp>
      <p:pic>
        <p:nvPicPr>
          <p:cNvPr id="1331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24400" y="2057400"/>
            <a:ext cx="3686175" cy="1878013"/>
          </a:xfrm>
          <a:ln w="88900">
            <a:solidFill>
              <a:schemeClr val="bg2">
                <a:lumMod val="50000"/>
              </a:schemeClr>
            </a:solidFill>
          </a:ln>
        </p:spPr>
      </p:pic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567238"/>
            <a:ext cx="5105400" cy="1204912"/>
          </a:xfrm>
          <a:prstGeom prst="rect">
            <a:avLst/>
          </a:prstGeom>
          <a:noFill/>
          <a:ln w="920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Left Arrow 7"/>
          <p:cNvSpPr/>
          <p:nvPr/>
        </p:nvSpPr>
        <p:spPr>
          <a:xfrm>
            <a:off x="5943600" y="4572000"/>
            <a:ext cx="2743200" cy="990600"/>
          </a:xfrm>
          <a:prstGeom prst="leftArrow">
            <a:avLst/>
          </a:prstGeom>
          <a:solidFill>
            <a:schemeClr val="accent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 dirty="0"/>
              <a:t>The Display Panel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85800" y="2286000"/>
            <a:ext cx="3581400" cy="1219200"/>
          </a:xfrm>
          <a:prstGeom prst="rightArrow">
            <a:avLst/>
          </a:prstGeom>
          <a:solidFill>
            <a:schemeClr val="accent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 dirty="0"/>
              <a:t>Overview of  instrument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4800" dirty="0" smtClean="0">
                <a:solidFill>
                  <a:schemeClr val="accent1"/>
                </a:solidFill>
                <a:cs typeface="Arial" charset="0"/>
              </a:rPr>
              <a:t>™                          ACT+ Cassettes </a:t>
            </a:r>
            <a:r>
              <a:rPr lang="en-US" dirty="0" smtClean="0">
                <a:solidFill>
                  <a:srgbClr val="FF00FF"/>
                </a:solidFill>
              </a:rPr>
              <a:t/>
            </a:r>
            <a:br>
              <a:rPr lang="en-US" dirty="0" smtClean="0">
                <a:solidFill>
                  <a:srgbClr val="FF00FF"/>
                </a:solidFill>
              </a:rPr>
            </a:b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533400" y="3505200"/>
            <a:ext cx="8153400" cy="2046288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dirty="0">
                <a:latin typeface="Arial" charset="0"/>
                <a:cs typeface="Arial" charset="0"/>
              </a:rPr>
              <a:t>  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2200" dirty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  <a:t>The ACT+ cassette is a self-contained disposable test chamber       preloaded with a dried preparation of silica, kaolin, phospholipid, stabilizers and buffers 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550" y="1981200"/>
            <a:ext cx="3324225" cy="1143000"/>
          </a:xfrm>
          <a:prstGeom prst="rect">
            <a:avLst/>
          </a:prstGeom>
          <a:noFill/>
          <a:ln w="952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1943100"/>
            <a:ext cx="3962400" cy="1181100"/>
          </a:xfrm>
          <a:prstGeom prst="rect">
            <a:avLst/>
          </a:prstGeom>
          <a:noFill/>
          <a:ln w="793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/>
                </a:solidFill>
              </a:rPr>
              <a:t>Hemochron Signature Elite™</a:t>
            </a:r>
            <a:r>
              <a:rPr lang="en-US" dirty="0" smtClean="0">
                <a:solidFill>
                  <a:srgbClr val="FF00FF"/>
                </a:solidFill>
              </a:rPr>
              <a:t/>
            </a:r>
            <a:br>
              <a:rPr lang="en-US" dirty="0" smtClean="0">
                <a:solidFill>
                  <a:srgbClr val="FF00FF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Cassette</a:t>
            </a:r>
            <a:r>
              <a:rPr lang="en-US" dirty="0" smtClean="0">
                <a:solidFill>
                  <a:srgbClr val="FF00FF"/>
                </a:solidFill>
              </a:rPr>
              <a:t/>
            </a:r>
            <a:br>
              <a:rPr lang="en-US" dirty="0" smtClean="0">
                <a:solidFill>
                  <a:srgbClr val="FF00FF"/>
                </a:solidFill>
              </a:rPr>
            </a:b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35480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    Each cassette is individually packaged in a pouch and each pouch is stamped with a lot specific expiration date</a:t>
            </a:r>
          </a:p>
        </p:txBody>
      </p:sp>
      <p:pic>
        <p:nvPicPr>
          <p:cNvPr id="19460" name="Picture 4" descr="DSC00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4033838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3505200" y="4267200"/>
            <a:ext cx="1066800" cy="106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6" name="Picture 4" descr="DSC00005"/>
          <p:cNvPicPr>
            <a:picLocks noChangeAspect="1" noChangeArrowheads="1"/>
          </p:cNvPicPr>
          <p:nvPr/>
        </p:nvPicPr>
        <p:blipFill>
          <a:blip r:embed="rId4" cstate="print"/>
          <a:srcRect l="59435" t="26575" r="12552" b="20714"/>
          <a:stretch>
            <a:fillRect/>
          </a:stretch>
        </p:blipFill>
        <p:spPr bwMode="auto">
          <a:xfrm>
            <a:off x="5715000" y="3733800"/>
            <a:ext cx="2362200" cy="22860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val 16"/>
          <p:cNvSpPr/>
          <p:nvPr/>
        </p:nvSpPr>
        <p:spPr>
          <a:xfrm>
            <a:off x="5715000" y="3810000"/>
            <a:ext cx="2286000" cy="2133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14" name="Straight Connector 13"/>
          <p:cNvCxnSpPr>
            <a:endCxn id="17" idx="3"/>
          </p:cNvCxnSpPr>
          <p:nvPr/>
        </p:nvCxnSpPr>
        <p:spPr>
          <a:xfrm>
            <a:off x="4495800" y="5105400"/>
            <a:ext cx="1554163" cy="52546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495800" y="4191000"/>
            <a:ext cx="1447800" cy="38100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6" name="TextBox 9"/>
          <p:cNvSpPr txBox="1">
            <a:spLocks noChangeArrowheads="1"/>
          </p:cNvSpPr>
          <p:nvPr/>
        </p:nvSpPr>
        <p:spPr bwMode="auto">
          <a:xfrm>
            <a:off x="8077200" y="4191000"/>
            <a:ext cx="512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/>
              <a:t>Test</a:t>
            </a:r>
          </a:p>
        </p:txBody>
      </p:sp>
      <p:sp>
        <p:nvSpPr>
          <p:cNvPr id="19467" name="TextBox 10"/>
          <p:cNvSpPr txBox="1">
            <a:spLocks noChangeArrowheads="1"/>
          </p:cNvSpPr>
          <p:nvPr/>
        </p:nvSpPr>
        <p:spPr bwMode="auto">
          <a:xfrm>
            <a:off x="8153400" y="4419600"/>
            <a:ext cx="582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/>
              <a:t>Lot #</a:t>
            </a:r>
          </a:p>
        </p:txBody>
      </p:sp>
      <p:sp>
        <p:nvSpPr>
          <p:cNvPr id="19468" name="TextBox 11"/>
          <p:cNvSpPr txBox="1">
            <a:spLocks noChangeArrowheads="1"/>
          </p:cNvSpPr>
          <p:nvPr/>
        </p:nvSpPr>
        <p:spPr bwMode="auto">
          <a:xfrm>
            <a:off x="8202613" y="4648200"/>
            <a:ext cx="941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/>
              <a:t>Exp. date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7543800" y="4343400"/>
            <a:ext cx="5334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0800000" flipV="1">
            <a:off x="7543800" y="4572000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7543800" y="4800600"/>
            <a:ext cx="658813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61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 smtClean="0">
                <a:solidFill>
                  <a:schemeClr val="accent1"/>
                </a:solidFill>
              </a:rPr>
              <a:t>Hemochron Signature Elite</a:t>
            </a:r>
            <a:r>
              <a:rPr lang="en-US" sz="4800" dirty="0" smtClean="0">
                <a:solidFill>
                  <a:schemeClr val="accent1"/>
                </a:solidFill>
                <a:cs typeface="Arial" charset="0"/>
              </a:rPr>
              <a:t>™</a:t>
            </a:r>
            <a:r>
              <a:rPr lang="en-US" sz="48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4800" dirty="0" smtClean="0">
                <a:solidFill>
                  <a:srgbClr val="FF00FF"/>
                </a:solidFill>
                <a:cs typeface="Arial" charset="0"/>
              </a:rPr>
            </a:br>
            <a:r>
              <a:rPr lang="en-US" sz="4800" dirty="0" smtClean="0">
                <a:solidFill>
                  <a:schemeClr val="accent1"/>
                </a:solidFill>
                <a:cs typeface="Arial" charset="0"/>
              </a:rPr>
              <a:t>Pouch</a:t>
            </a:r>
            <a:r>
              <a:rPr lang="en-US" sz="4800" dirty="0" smtClean="0">
                <a:solidFill>
                  <a:srgbClr val="FF00FF"/>
                </a:solidFill>
                <a:cs typeface="Arial" charset="0"/>
              </a:rPr>
              <a:t/>
            </a:r>
            <a:br>
              <a:rPr lang="en-US" sz="4800" dirty="0" smtClean="0">
                <a:solidFill>
                  <a:srgbClr val="FF00FF"/>
                </a:solidFill>
                <a:cs typeface="Arial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When refrigerated (2-8 degrees Celsius) the foil pouched ACT+ cuvettes are stable until the marked expiration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date</a:t>
            </a:r>
          </a:p>
          <a:p>
            <a:pPr>
              <a:defRPr/>
            </a:pP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Cuvettes should be at room temperature before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using,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are stable for 12 weeks, and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re-dating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is necessary if stored at room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temperature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.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The new expiration date must never exceed the manufacturer’s expiration date. </a:t>
            </a:r>
          </a:p>
          <a:p>
            <a:pPr marL="119062" indent="0">
              <a:buFont typeface="Wingdings 2" panose="05020102010507070707" pitchFamily="18" charset="2"/>
              <a:buNone/>
              <a:defRPr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Open the pouch immediately before use to maximize accuracy.</a:t>
            </a:r>
          </a:p>
          <a:p>
            <a:pPr>
              <a:defRPr/>
            </a:pPr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7519"/>
  <p:tag name="ARTICULATE_SLIDE_COUNT" val="26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REFERENCE_ID" val="32e4f75b-62b6-4e0f-96ca-27d60b704db1"/>
  <p:tag name="TAG_BACKING_FORM_KEY" val="10684338-h:\total care university\2016 articulate files\2016 hemochron elite\2016 hemochron elite.ppt"/>
  <p:tag name="ARTICULATE_PRESENTER_VERSION" val="7"/>
  <p:tag name="ARTICULATE_PROJECT_OPEN" val="1"/>
  <p:tag name="ARTICULATE_USED_PAGE_ORIENTATION" val="1"/>
  <p:tag name="ARTICULATE_USED_PAGE_SIZE" val="1"/>
  <p:tag name="ARTICULATE_META_COURSE_ID" val="HPRLABHEMCHR16"/>
  <p:tag name="ARTICULATE_META_NAME" val="tcu1"/>
  <p:tag name="ARTICULATE_META_NAME_SET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7"/>
  <p:tag name="ARTICULATE_USED_LAYOUT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95"/>
  <p:tag name="ARTICULATE_USED_LAYOUT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4"/>
  <p:tag name="ARTICULATE_USED_LAYOUT" val="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0"/>
  <p:tag name="ARTICULATE_USED_LAYOUT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ILD_ITEM_TEXT1" val=" Ensure 2 patient  identifiers (e.g.  patient name and  medical record  number) are utilized  to correctly identify  the patient prior to  specimen collecti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75"/>
  <p:tag name="ARTICULATE_USED_LAYOUT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76"/>
  <p:tag name="ARTICULATE_USED_LAYOUT" val="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98"/>
  <p:tag name="ARTICULATE_USED_LAYOUT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77"/>
  <p:tag name="ARTICULATE_USED_LAYOUT" val="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97"/>
  <p:tag name="ARTICULATE_USED_LAYOU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89"/>
  <p:tag name="ARTICULATE_USED_LAYOUT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80"/>
  <p:tag name="ARTICULATE_USED_LAYOUT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81"/>
  <p:tag name="ARTICULATE_USED_LAYOUT" val="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1"/>
  <p:tag name="ARTICULATE_USED_LAYOUT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84"/>
  <p:tag name="ARTICULATE_USED_LAYOUT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93"/>
  <p:tag name="ARTICULATE_USED_LAYOUT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ILD_ITEM_TEXT1" val="The HEMOCHRON® Signature Elite™ Whole Blood Microcoagulation System is a battery-operated, A/C adaptable, handheld instrument"/>
  <p:tag name="CHILD_ITEM_TEXT2" val="It performs individual point-of-care coagulation tests on fresh whole blood"/>
  <p:tag name="CHILD_ITEM_TEXT3" val="The system is intended to be used only with test cuvettes that are available from ITC"/>
  <p:tag name="CHILD_ITEM_TEXT4" val="The HEMOCHRON Signature Elite™ instrument is intended for use with human whole bloo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6"/>
  <p:tag name="ARTICULATE_USED_LAYOUT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ILD_ITEM_TEXT1" val=" The HEMOCHRON Signature Elite Whole  Blood Microcoagulation System uses  HEMOCHRON Jr. disposable single-use  &#10;                cuvettes&#10;&#10; Each cuvette contains all of the reagents  necessary for Activated Clotting Time  &#10;                Testing&#10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403"/>
  <p:tag name="ARTICULATE_USED_LAYOUT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ILD_ITEM_TEXT1" val="After the cassette is inserted and is warmed to the proper temperature, the operator adds a drop of sample to the test well"/>
  <p:tag name="CHILD_ITEM_TEXT3" val="The analyzer draws the correct amount of sample into the reaction well and sends excess sample to an enclosed waste receptacle in the cassette"/>
  <p:tag name="CHILD_ITEM_TEXT5" val="The analyzer then pumps the sample mixed with reagents back and forth. This motion is monitored by a series of LED detectors until a clot forms, thus signaling the endpoint of the test "/>
  <p:tag name="CHILD_ITEM_TEXT7" val="The analyzer beeps and displays the time on a monitor and records the value in its memor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SLIDE_PRESENTER_GUID" val="1641a859-f011-4780-a4c0-84355b60017b"/>
  <p:tag name="ARTICULATE_SLIDE_PAUSE" val="1"/>
  <p:tag name="ARTICULATE_LOCK_SLIDE" val="0"/>
  <p:tag name="ARTICULATE_HIDE_SLIDE" val="0"/>
  <p:tag name="ARTICULATE_PLAYER_CONTROL_PREVIOUS" val="True"/>
  <p:tag name="ARTICULATE_PLAYER_CONTROL_NEXT" val="True"/>
  <p:tag name="AUDIO_ID" val="390"/>
  <p:tag name="ARTICULATE_USED_LAYOUT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1934</TotalTime>
  <Words>778</Words>
  <Application>Microsoft Office PowerPoint</Application>
  <PresentationFormat>On-screen Show (4:3)</PresentationFormat>
  <Paragraphs>126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Corbel</vt:lpstr>
      <vt:lpstr>Wingdings 2</vt:lpstr>
      <vt:lpstr>Wingdings</vt:lpstr>
      <vt:lpstr>Wingdings 3</vt:lpstr>
      <vt:lpstr>Times</vt:lpstr>
      <vt:lpstr>Lucida Sans Unicode</vt:lpstr>
      <vt:lpstr>Bradley Hand ITC</vt:lpstr>
      <vt:lpstr>Articulate</vt:lpstr>
      <vt:lpstr>Module</vt:lpstr>
      <vt:lpstr>ITC Hemochron®  Signature Elite</vt:lpstr>
      <vt:lpstr>Objectives</vt:lpstr>
      <vt:lpstr>Introduction </vt:lpstr>
      <vt:lpstr> Introduction (continued)  </vt:lpstr>
      <vt:lpstr>Procedure Overview</vt:lpstr>
      <vt:lpstr> Hemochron Signature Elite™ Analyzer </vt:lpstr>
      <vt:lpstr>Hemochron Signature Elite™                          ACT+ Cassettes  </vt:lpstr>
      <vt:lpstr>Hemochron Signature Elite™ Cassette </vt:lpstr>
      <vt:lpstr>Hemochron Signature Elite™ Pouch </vt:lpstr>
      <vt:lpstr>Internal Electronic Quality Control (EQC) </vt:lpstr>
      <vt:lpstr>Patient Preparation: </vt:lpstr>
      <vt:lpstr>Hemochron Signature Elite™ Procedure for Patient Testing</vt:lpstr>
      <vt:lpstr>PowerPoint Presentation</vt:lpstr>
      <vt:lpstr>Hemochron Signature Elite™  Procedure for Patient Testing</vt:lpstr>
      <vt:lpstr>Hemochron Signature Elite™  Procedure for Patient Testing</vt:lpstr>
      <vt:lpstr>Hemochron Signature Elite™  Procedure for Patient Testing</vt:lpstr>
      <vt:lpstr>Hemochron Signature Elite™  Procedure for Patient Testing</vt:lpstr>
      <vt:lpstr>Hemochron Signature Elite™  Procedure for Patient Testing</vt:lpstr>
      <vt:lpstr>Hemochron Signature Elite™  Procedure for Patient Testing</vt:lpstr>
      <vt:lpstr>Hemochron Signature Elite™  Procedure for Patient Testing</vt:lpstr>
      <vt:lpstr>Docking the Hemochron Elite</vt:lpstr>
      <vt:lpstr>PowerPoint Presentation</vt:lpstr>
    </vt:vector>
  </TitlesOfParts>
  <Company>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Fitz</dc:creator>
  <cp:lastModifiedBy>Kelly A. Leiner</cp:lastModifiedBy>
  <cp:revision>166</cp:revision>
  <cp:lastPrinted>2019-01-21T20:32:07Z</cp:lastPrinted>
  <dcterms:created xsi:type="dcterms:W3CDTF">2005-03-14T15:18:13Z</dcterms:created>
  <dcterms:modified xsi:type="dcterms:W3CDTF">2020-03-17T12:59:52Z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B1ED6479-CC19-4B42-A2C3-1B59FEC7C83C</vt:lpwstr>
  </property>
  <property fmtid="{D5CDD505-2E9C-101B-9397-08002B2CF9AE}" pid="3" name="ArticulatePath">
    <vt:lpwstr>2016 Hemochron Elite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7</vt:lpwstr>
  </property>
  <property fmtid="{D5CDD505-2E9C-101B-9397-08002B2CF9AE}" pid="6" name="ArticulateProjectFull">
    <vt:lpwstr>H:\Total Care University\2016 Articulate Files\2016 Hemochron Elite\2016 Hemochron Elite.ppta</vt:lpwstr>
  </property>
</Properties>
</file>