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91" r:id="rId7"/>
    <p:sldId id="329" r:id="rId8"/>
    <p:sldId id="345" r:id="rId9"/>
    <p:sldId id="299" r:id="rId10"/>
    <p:sldId id="302" r:id="rId11"/>
    <p:sldId id="305" r:id="rId12"/>
    <p:sldId id="344" r:id="rId13"/>
    <p:sldId id="335" r:id="rId14"/>
    <p:sldId id="341" r:id="rId15"/>
    <p:sldId id="342" r:id="rId16"/>
    <p:sldId id="310" r:id="rId17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5" autoAdjust="0"/>
  </p:normalViewPr>
  <p:slideViewPr>
    <p:cSldViewPr>
      <p:cViewPr varScale="1">
        <p:scale>
          <a:sx n="109" d="100"/>
          <a:sy n="109" d="100"/>
        </p:scale>
        <p:origin x="9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akehealth-my.sharepoint.com/personal/shportis_wakehealth_edu/Documents/RL6%20Deviations%20WFBM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wakehealth-my.sharepoint.com/personal/shportis_wakehealth_edu/Documents/RL6%20Deviations%20WFBM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wakehealth-my.sharepoint.com/personal/shportis_wakehealth_edu/Documents/RL6%20Deviations%20WFBM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wakehealth-my.sharepoint.com/personal/shportis_wakehealth_edu/Documents/RL6%20Deviations%20WFBMC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'Event Type'!$B$33</c:f>
              <c:strCache>
                <c:ptCount val="1"/>
                <c:pt idx="0">
                  <c:v>Deviations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'Event Type'!$A$34:$A$44</c:f>
              <c:strCache>
                <c:ptCount val="11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</c:strCache>
            </c:strRef>
          </c:cat>
          <c:val>
            <c:numRef>
              <c:f>'Event Type'!$B$34:$B$44</c:f>
              <c:numCache>
                <c:formatCode>General</c:formatCode>
                <c:ptCount val="11"/>
                <c:pt idx="0">
                  <c:v>58</c:v>
                </c:pt>
                <c:pt idx="1">
                  <c:v>107</c:v>
                </c:pt>
                <c:pt idx="2">
                  <c:v>94</c:v>
                </c:pt>
                <c:pt idx="3">
                  <c:v>66</c:v>
                </c:pt>
                <c:pt idx="4">
                  <c:v>57</c:v>
                </c:pt>
                <c:pt idx="5">
                  <c:v>62</c:v>
                </c:pt>
                <c:pt idx="6">
                  <c:v>56</c:v>
                </c:pt>
                <c:pt idx="7">
                  <c:v>72</c:v>
                </c:pt>
                <c:pt idx="8">
                  <c:v>50</c:v>
                </c:pt>
                <c:pt idx="9">
                  <c:v>54</c:v>
                </c:pt>
                <c:pt idx="10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DD-4416-8390-FEEC3FF15863}"/>
            </c:ext>
          </c:extLst>
        </c:ser>
        <c:ser>
          <c:idx val="1"/>
          <c:order val="1"/>
          <c:tx>
            <c:strRef>
              <c:f>'Event Type'!$C$33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'Event Type'!$A$34:$A$44</c:f>
              <c:strCache>
                <c:ptCount val="11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</c:strCache>
            </c:strRef>
          </c:cat>
          <c:val>
            <c:numRef>
              <c:f>'Event Type'!$C$34:$C$44</c:f>
              <c:numCache>
                <c:formatCode>General</c:formatCode>
                <c:ptCount val="11"/>
                <c:pt idx="0">
                  <c:v>58</c:v>
                </c:pt>
                <c:pt idx="1">
                  <c:v>83</c:v>
                </c:pt>
                <c:pt idx="2">
                  <c:v>86</c:v>
                </c:pt>
                <c:pt idx="3">
                  <c:v>81</c:v>
                </c:pt>
                <c:pt idx="4">
                  <c:v>76</c:v>
                </c:pt>
                <c:pt idx="5">
                  <c:v>74</c:v>
                </c:pt>
                <c:pt idx="6">
                  <c:v>71</c:v>
                </c:pt>
                <c:pt idx="7">
                  <c:v>72</c:v>
                </c:pt>
                <c:pt idx="8">
                  <c:v>69</c:v>
                </c:pt>
                <c:pt idx="9">
                  <c:v>68</c:v>
                </c:pt>
                <c:pt idx="10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DD-4416-8390-FEEC3FF15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376584"/>
        <c:axId val="503375600"/>
      </c:lineChart>
      <c:catAx>
        <c:axId val="50337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75600"/>
        <c:crosses val="autoZero"/>
        <c:auto val="1"/>
        <c:lblAlgn val="ctr"/>
        <c:lblOffset val="100"/>
        <c:noMultiLvlLbl val="0"/>
      </c:catAx>
      <c:valAx>
        <c:axId val="50337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76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Type'!$A$53</c:f>
              <c:strCache>
                <c:ptCount val="1"/>
                <c:pt idx="0">
                  <c:v>Incorrect Results Reported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Type'!$B$52:$L$52</c:f>
              <c:strCache>
                <c:ptCount val="11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</c:strCache>
            </c:strRef>
          </c:cat>
          <c:val>
            <c:numRef>
              <c:f>'Event Type'!$B$53:$L$53</c:f>
              <c:numCache>
                <c:formatCode>General</c:formatCode>
                <c:ptCount val="11"/>
                <c:pt idx="0">
                  <c:v>4</c:v>
                </c:pt>
                <c:pt idx="1">
                  <c:v>42</c:v>
                </c:pt>
                <c:pt idx="2">
                  <c:v>37</c:v>
                </c:pt>
                <c:pt idx="3">
                  <c:v>16</c:v>
                </c:pt>
                <c:pt idx="4">
                  <c:v>4</c:v>
                </c:pt>
                <c:pt idx="5">
                  <c:v>27</c:v>
                </c:pt>
                <c:pt idx="6">
                  <c:v>11</c:v>
                </c:pt>
                <c:pt idx="7">
                  <c:v>19</c:v>
                </c:pt>
                <c:pt idx="8">
                  <c:v>11</c:v>
                </c:pt>
                <c:pt idx="9">
                  <c:v>15</c:v>
                </c:pt>
                <c:pt idx="1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3F-4529-BB45-5A22986AD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17158392"/>
        <c:axId val="517156424"/>
      </c:barChart>
      <c:catAx>
        <c:axId val="51715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56424"/>
        <c:crosses val="autoZero"/>
        <c:auto val="1"/>
        <c:lblAlgn val="ctr"/>
        <c:lblOffset val="100"/>
        <c:noMultiLvlLbl val="0"/>
      </c:catAx>
      <c:valAx>
        <c:axId val="517156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58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Type'!$A$76</c:f>
              <c:strCache>
                <c:ptCount val="1"/>
                <c:pt idx="0">
                  <c:v>Delayed Collection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Type'!$B$75:$L$75</c:f>
              <c:strCache>
                <c:ptCount val="11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</c:strCache>
            </c:strRef>
          </c:cat>
          <c:val>
            <c:numRef>
              <c:f>'Event Type'!$B$76:$L$76</c:f>
              <c:numCache>
                <c:formatCode>General</c:formatCode>
                <c:ptCount val="11"/>
                <c:pt idx="0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8">
                  <c:v>4</c:v>
                </c:pt>
                <c:pt idx="9">
                  <c:v>4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9C-4168-AB57-D57DDA6BE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25933296"/>
        <c:axId val="225936904"/>
      </c:barChart>
      <c:catAx>
        <c:axId val="22593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936904"/>
        <c:crosses val="autoZero"/>
        <c:auto val="1"/>
        <c:lblAlgn val="ctr"/>
        <c:lblOffset val="100"/>
        <c:noMultiLvlLbl val="0"/>
      </c:catAx>
      <c:valAx>
        <c:axId val="225936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933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Closing the Loop Compliance by Percentage</a:t>
            </a:r>
          </a:p>
        </c:rich>
      </c:tx>
      <c:layout>
        <c:manualLayout>
          <c:xMode val="edge"/>
          <c:yMode val="edge"/>
          <c:x val="0.16549300087489063"/>
          <c:y val="2.87081339712918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Feedback!$A$25</c:f>
              <c:strCache>
                <c:ptCount val="1"/>
                <c:pt idx="0">
                  <c:v>Compliance %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Feedback!$B$24:$L$24</c:f>
              <c:strCache>
                <c:ptCount val="11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</c:strCache>
            </c:strRef>
          </c:cat>
          <c:val>
            <c:numRef>
              <c:f>Feedback!$B$25:$L$25</c:f>
              <c:numCache>
                <c:formatCode>0</c:formatCode>
                <c:ptCount val="11"/>
                <c:pt idx="0" formatCode="General">
                  <c:v>60</c:v>
                </c:pt>
                <c:pt idx="1">
                  <c:v>65</c:v>
                </c:pt>
                <c:pt idx="2">
                  <c:v>63</c:v>
                </c:pt>
                <c:pt idx="3">
                  <c:v>82</c:v>
                </c:pt>
                <c:pt idx="4">
                  <c:v>84</c:v>
                </c:pt>
                <c:pt idx="5">
                  <c:v>92</c:v>
                </c:pt>
                <c:pt idx="6">
                  <c:v>66</c:v>
                </c:pt>
                <c:pt idx="7">
                  <c:v>93</c:v>
                </c:pt>
                <c:pt idx="8">
                  <c:v>76</c:v>
                </c:pt>
                <c:pt idx="9">
                  <c:v>85</c:v>
                </c:pt>
                <c:pt idx="10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90-4B34-8C57-9CE29088DD95}"/>
            </c:ext>
          </c:extLst>
        </c:ser>
        <c:ser>
          <c:idx val="1"/>
          <c:order val="1"/>
          <c:tx>
            <c:strRef>
              <c:f>Feedback!$A$26</c:f>
              <c:strCache>
                <c:ptCount val="1"/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Feedback!$B$24:$L$24</c:f>
              <c:strCache>
                <c:ptCount val="11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</c:strCache>
            </c:strRef>
          </c:cat>
          <c:val>
            <c:numRef>
              <c:f>Feedback!$B$26:$L$26</c:f>
              <c:numCache>
                <c:formatCode>General</c:formatCode>
                <c:ptCount val="1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90-4B34-8C57-9CE29088DD9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6231120"/>
        <c:axId val="566231448"/>
      </c:lineChart>
      <c:catAx>
        <c:axId val="56623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231448"/>
        <c:crosses val="autoZero"/>
        <c:auto val="1"/>
        <c:lblAlgn val="ctr"/>
        <c:lblOffset val="100"/>
        <c:noMultiLvlLbl val="0"/>
      </c:catAx>
      <c:valAx>
        <c:axId val="5662314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623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3825" y="1152525"/>
            <a:ext cx="41465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7" tIns="46153" rIns="92307" bIns="4615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3AFF9-D38C-48A0-BCB7-4738F907E8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5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 userDrawn="1"/>
        </p:nvSpPr>
        <p:spPr>
          <a:xfrm>
            <a:off x="0" y="6686550"/>
            <a:ext cx="91440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066800" y="4972050"/>
            <a:ext cx="6705600" cy="43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6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  <p:sldLayoutId id="2147483670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June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107996"/>
          </a:xfrm>
        </p:spPr>
        <p:txBody>
          <a:bodyPr/>
          <a:lstStyle/>
          <a:p>
            <a:pPr algn="ctr"/>
            <a:r>
              <a:rPr lang="en-US" dirty="0" smtClean="0"/>
              <a:t>Safety Starts Here Section Compliance 2020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17466"/>
            <a:ext cx="7467599" cy="457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32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Mask Requirements per Task Force</a:t>
            </a:r>
            <a:br>
              <a:rPr lang="en-US" dirty="0" smtClean="0"/>
            </a:br>
            <a:r>
              <a:rPr lang="en-US" dirty="0" smtClean="0"/>
              <a:t>for 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All employees, including those in non-patient facing roles, and students are expected to wear a mask at all times in common areas inside Wake Forest Baptist Health facilities</a:t>
            </a:r>
            <a:r>
              <a:rPr lang="en-US" sz="2000" dirty="0"/>
              <a:t>:</a:t>
            </a:r>
          </a:p>
          <a:p>
            <a:pPr lvl="0"/>
            <a:r>
              <a:rPr lang="en-US" sz="2000" dirty="0"/>
              <a:t>Employees should put on a mask before entering any campus building to arrive for their shift.</a:t>
            </a:r>
          </a:p>
          <a:p>
            <a:pPr lvl="0"/>
            <a:r>
              <a:rPr lang="en-US" sz="2000" dirty="0"/>
              <a:t>Mask-free times should only occur when employees are on break and socially distanced from others, or when working alone in individual offices.</a:t>
            </a:r>
          </a:p>
          <a:p>
            <a:pPr lvl="0"/>
            <a:r>
              <a:rPr lang="en-US" sz="2000" dirty="0"/>
              <a:t>For sanitary purposes, cloth masks should be washed daily by the individual. </a:t>
            </a:r>
          </a:p>
        </p:txBody>
      </p:sp>
    </p:spTree>
    <p:extLst>
      <p:ext uri="{BB962C8B-B14F-4D97-AF65-F5344CB8AC3E}">
        <p14:creationId xmlns:p14="http://schemas.microsoft.com/office/powerpoint/2010/main" val="1091185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393954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All patients (asymptomatic and symptomatic) and visitors should be masked</a:t>
            </a:r>
            <a:r>
              <a:rPr lang="en-US" sz="1800" dirty="0"/>
              <a:t> as indicated below:          </a:t>
            </a:r>
          </a:p>
          <a:p>
            <a:pPr lvl="0"/>
            <a:r>
              <a:rPr lang="en-US" sz="1800" dirty="0"/>
              <a:t>All patients, visitors and vendors should be masked upon their arrival to Wake Forest Baptist Health facilities or when they are outside of patient/exam rooms (when walking, going for tests, receiving therapy, etc.)</a:t>
            </a:r>
          </a:p>
          <a:p>
            <a:pPr lvl="0"/>
            <a:r>
              <a:rPr lang="en-US" sz="1800" dirty="0"/>
              <a:t>Personal, homemade, cloth and dust masks are permitted. Otherwise, provide the individual with a cloth or surgical mask.</a:t>
            </a:r>
          </a:p>
          <a:p>
            <a:pPr lvl="0"/>
            <a:r>
              <a:rPr lang="en-US" sz="1800" dirty="0"/>
              <a:t>Masks should be worn in common areas inside Wake Forest Baptist Health facilities.</a:t>
            </a:r>
          </a:p>
          <a:p>
            <a:pPr lvl="0"/>
            <a:r>
              <a:rPr lang="en-US" sz="1800" dirty="0"/>
              <a:t>Children should wear a mask if developmentally appropriate. Patients who cannot tolerate or refuse to wear a mask upon entry should be transferred to an exam room immediately.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Mask Requirements per Task Force</a:t>
            </a:r>
            <a:br>
              <a:rPr lang="en-US" dirty="0" smtClean="0"/>
            </a:br>
            <a:r>
              <a:rPr lang="en-US" dirty="0" smtClean="0"/>
              <a:t>for VISITORS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14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Next Lab Huddle: </a:t>
            </a:r>
            <a:r>
              <a:rPr lang="en-US" sz="3200" b="1" dirty="0" smtClean="0"/>
              <a:t>July 14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, 2020</a:t>
            </a:r>
            <a:endParaRPr lang="en-US" sz="3200" b="1" dirty="0"/>
          </a:p>
        </p:txBody>
      </p:sp>
      <p:pic>
        <p:nvPicPr>
          <p:cNvPr id="3" name="Picture 2" descr="Engineer Everything: PSSR (Personal Safety &amp; Socia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14600"/>
            <a:ext cx="3810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7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Serious Safety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514600"/>
            <a:ext cx="2590800" cy="298543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WFB: </a:t>
            </a:r>
            <a:r>
              <a:rPr lang="en-US" sz="2400" dirty="0" smtClean="0"/>
              <a:t>57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BCH: </a:t>
            </a:r>
            <a:r>
              <a:rPr lang="en-US" sz="2400" dirty="0" smtClean="0"/>
              <a:t>50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DMC: </a:t>
            </a:r>
            <a:r>
              <a:rPr lang="en-US" sz="2400" dirty="0" smtClean="0"/>
              <a:t>383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HPMC: </a:t>
            </a:r>
            <a:r>
              <a:rPr lang="en-US" sz="2400" dirty="0" smtClean="0"/>
              <a:t>54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LMC: </a:t>
            </a:r>
            <a:r>
              <a:rPr lang="en-US" sz="2400" dirty="0" smtClean="0"/>
              <a:t>146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WMC: </a:t>
            </a:r>
            <a:r>
              <a:rPr lang="en-US" sz="2400" dirty="0" smtClean="0"/>
              <a:t>79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172256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*Days since last SSE: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5839" y="6096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*Current as of </a:t>
            </a:r>
            <a:r>
              <a:rPr lang="en-US" dirty="0" smtClean="0"/>
              <a:t>6/9/2020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3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5" y="4572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Lab Pathology Deviations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10400" y="5943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May: 71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Average: 68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498589"/>
              </p:ext>
            </p:extLst>
          </p:nvPr>
        </p:nvGraphicFramePr>
        <p:xfrm>
          <a:off x="1143000" y="1600200"/>
          <a:ext cx="7086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29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5" y="2133600"/>
            <a:ext cx="3124200" cy="553998"/>
          </a:xfrm>
        </p:spPr>
        <p:txBody>
          <a:bodyPr/>
          <a:lstStyle/>
          <a:p>
            <a:pPr algn="ctr"/>
            <a:r>
              <a:rPr lang="en-US" dirty="0" smtClean="0"/>
              <a:t>Top 2 Deviations in May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476682"/>
              </p:ext>
            </p:extLst>
          </p:nvPr>
        </p:nvGraphicFramePr>
        <p:xfrm>
          <a:off x="3200400" y="152400"/>
          <a:ext cx="5638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070057"/>
              </p:ext>
            </p:extLst>
          </p:nvPr>
        </p:nvGraphicFramePr>
        <p:xfrm>
          <a:off x="3200400" y="3657600"/>
          <a:ext cx="56388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947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Lab Pathology Deviations by Section</a:t>
            </a:r>
            <a:br>
              <a:rPr lang="en-US" dirty="0" smtClean="0"/>
            </a:br>
            <a:r>
              <a:rPr lang="en-US" dirty="0" smtClean="0"/>
              <a:t>May 2020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8839200" cy="22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1349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RL</a:t>
            </a:r>
            <a:r>
              <a:rPr lang="en-US" dirty="0"/>
              <a:t>6</a:t>
            </a:r>
            <a:r>
              <a:rPr lang="en-US" dirty="0" smtClean="0"/>
              <a:t> Closing the Loop Compliance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343400"/>
            <a:ext cx="3886200" cy="21812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70965" y="6143625"/>
            <a:ext cx="3668235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5627119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name here!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0" y="6019800"/>
            <a:ext cx="598965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833698"/>
              </p:ext>
            </p:extLst>
          </p:nvPr>
        </p:nvGraphicFramePr>
        <p:xfrm>
          <a:off x="228600" y="1143000"/>
          <a:ext cx="6248400" cy="3040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17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76200" y="914400"/>
            <a:ext cx="1905000" cy="1477328"/>
          </a:xfrm>
        </p:spPr>
        <p:txBody>
          <a:bodyPr/>
          <a:lstStyle/>
          <a:p>
            <a:pPr algn="ctr"/>
            <a:r>
              <a:rPr lang="en-US" sz="2400" dirty="0" smtClean="0"/>
              <a:t>RL</a:t>
            </a:r>
            <a:r>
              <a:rPr lang="en-US" sz="2400" dirty="0"/>
              <a:t>6</a:t>
            </a:r>
            <a:r>
              <a:rPr lang="en-US" sz="2400" dirty="0" smtClean="0"/>
              <a:t> Closing the Loop Compliance</a:t>
            </a:r>
            <a:br>
              <a:rPr lang="en-US" sz="2400" dirty="0" smtClean="0"/>
            </a:br>
            <a:r>
              <a:rPr lang="en-US" sz="2400" dirty="0" smtClean="0"/>
              <a:t>by</a:t>
            </a:r>
            <a:br>
              <a:rPr lang="en-US" sz="2400" dirty="0" smtClean="0"/>
            </a:br>
            <a:r>
              <a:rPr lang="en-US" sz="2400" dirty="0" smtClean="0"/>
              <a:t>Section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510" y="152400"/>
            <a:ext cx="732749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51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6171142"/>
            <a:ext cx="2857500" cy="34395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343150" y="322114"/>
          <a:ext cx="4457700" cy="35313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46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Communicate Clearly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61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8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ituation</a:t>
                      </a:r>
                      <a:endParaRPr lang="en-US" sz="14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-230188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1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is going on now?</a:t>
                      </a:r>
                    </a:p>
                    <a:p>
                      <a:pPr marL="230188" indent="-230188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1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Concise statement of the problem</a:t>
                      </a:r>
                    </a:p>
                  </a:txBody>
                  <a:tcPr marL="68580" marR="68580" marT="34290" marB="3429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61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8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ackground</a:t>
                      </a:r>
                      <a:endParaRPr lang="en-US" sz="1400" b="1" kern="12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1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How did we get here?</a:t>
                      </a:r>
                    </a:p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1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Pertinent and brief information related to situation</a:t>
                      </a:r>
                    </a:p>
                  </a:txBody>
                  <a:tcPr marL="68580" marR="68580" marT="34290" marB="3429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61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8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ssessment</a:t>
                      </a:r>
                      <a:endParaRPr lang="en-US" sz="1400" b="1" kern="12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1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What do you think</a:t>
                      </a: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is going on?</a:t>
                      </a:r>
                    </a:p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Information to support your assessment</a:t>
                      </a:r>
                      <a:endParaRPr lang="en-US" sz="110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equest/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ecommendation </a:t>
                      </a:r>
                      <a:endParaRPr lang="en-US" sz="1400" b="1" kern="12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1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What do you want done?</a:t>
                      </a:r>
                    </a:p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100" kern="120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Your </a:t>
                      </a:r>
                      <a:r>
                        <a:rPr lang="en-US" sz="110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suggested method to resolve the problem</a:t>
                      </a:r>
                      <a:endParaRPr lang="en-US" sz="1100" kern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343150" y="3886200"/>
          <a:ext cx="4457700" cy="17907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7350">
                <a:tc>
                  <a:txBody>
                    <a:bodyPr/>
                    <a:lstStyle/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altLang="en-US" sz="1100" b="1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SBAR</a:t>
                      </a:r>
                      <a:r>
                        <a:rPr lang="en-US" altLang="en-US" sz="1100" b="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is a vertical communication tool used for a </a:t>
                      </a:r>
                      <a:r>
                        <a:rPr lang="en-US" altLang="en-US" sz="1100" b="1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specific, short-term situation </a:t>
                      </a:r>
                      <a:r>
                        <a:rPr lang="en-US" altLang="en-US" sz="1100" b="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event.</a:t>
                      </a:r>
                    </a:p>
                    <a:p>
                      <a:pPr marL="0" indent="0" algn="l" defTabSz="914400" rtl="0" eaLnBrk="1" latinLnBrk="0" hangingPunct="1">
                        <a:spcAft>
                          <a:spcPts val="600"/>
                        </a:spcAft>
                        <a:buFontTx/>
                        <a:buNone/>
                      </a:pPr>
                      <a:endParaRPr lang="en-US" sz="1100" i="1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100" b="1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SBAR</a:t>
                      </a:r>
                      <a:r>
                        <a:rPr lang="en-US" sz="1100" b="0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 a helpful tool for anyone when a decision is needed</a:t>
                      </a:r>
                    </a:p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100" b="1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SBAR</a:t>
                      </a:r>
                      <a:r>
                        <a:rPr lang="en-US" sz="1100" b="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saves time</a:t>
                      </a:r>
                    </a:p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100" b="1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SBAR</a:t>
                      </a:r>
                      <a:r>
                        <a:rPr lang="en-US" sz="1100" b="0" kern="1200" baseline="0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reduces frustration</a:t>
                      </a:r>
                    </a:p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endParaRPr lang="en-US" sz="1100" kern="1200" baseline="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endParaRPr lang="en-US" sz="1100" kern="1200" baseline="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spcAft>
                          <a:spcPts val="600"/>
                        </a:spcAft>
                        <a:buFontTx/>
                        <a:buNone/>
                      </a:pPr>
                      <a:endParaRPr lang="en-US" sz="1100" kern="1200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7" y="4800600"/>
            <a:ext cx="1228726" cy="71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jfinman\AppData\Local\Microsoft\Windows\Temporary Internet Files\Content.Outlook\6FJS0UVJ\IMG_20160525_13314220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18" b="100000" l="20446" r="78849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82" t="5409" r="20660"/>
          <a:stretch/>
        </p:blipFill>
        <p:spPr bwMode="auto">
          <a:xfrm rot="1084963">
            <a:off x="4934351" y="4916096"/>
            <a:ext cx="1719981" cy="150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8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B945E1B690043B84BB6A52FCE9C03" ma:contentTypeVersion="9" ma:contentTypeDescription="Create a new document." ma:contentTypeScope="" ma:versionID="7d88ba9fabdfcda676b9f58c950968c3">
  <xsd:schema xmlns:xsd="http://www.w3.org/2001/XMLSchema" xmlns:xs="http://www.w3.org/2001/XMLSchema" xmlns:p="http://schemas.microsoft.com/office/2006/metadata/properties" xmlns:ns3="9cf83a04-d13f-4892-865d-583e21da827c" targetNamespace="http://schemas.microsoft.com/office/2006/metadata/properties" ma:root="true" ma:fieldsID="7fdd8127fa9cfd6a9a55aa91cdb6d666" ns3:_="">
    <xsd:import namespace="9cf83a04-d13f-4892-865d-583e21da82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3a04-d13f-4892-865d-583e21da82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DAB2FA-A988-484F-B44C-6B952E5A124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9cf83a04-d13f-4892-865d-583e21da827c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670BB3A-C0A9-4EA1-8DD1-0C7E1EB1D0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825D79-7088-4AAD-AEAB-441CE9D88F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83a04-d13f-4892-865d-583e21da8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5032</TotalTime>
  <Words>438</Words>
  <Application>Microsoft Office PowerPoint</Application>
  <PresentationFormat>On-screen Show (4:3)</PresentationFormat>
  <Paragraphs>57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WFBMC Internal Theme1</vt:lpstr>
      <vt:lpstr>Lab / Pathology  Managers Meeting</vt:lpstr>
      <vt:lpstr>Patient and Family Promise</vt:lpstr>
      <vt:lpstr>Serious Safety Events</vt:lpstr>
      <vt:lpstr>Lab Pathology Deviations</vt:lpstr>
      <vt:lpstr>Top 2 Deviations in May</vt:lpstr>
      <vt:lpstr>Lab Pathology Deviations by Section May 2020</vt:lpstr>
      <vt:lpstr>RL6 Closing the Loop Compliance</vt:lpstr>
      <vt:lpstr>RL6 Closing the Loop Compliance by Section</vt:lpstr>
      <vt:lpstr>PowerPoint Presentation</vt:lpstr>
      <vt:lpstr>Safety Starts Here Section Compliance 2020</vt:lpstr>
      <vt:lpstr>Mask Requirements per Task Force for EMPLOYEES</vt:lpstr>
      <vt:lpstr>Mask Requirements per Task Force for VISITORS</vt:lpstr>
      <vt:lpstr>PowerPoint Presentation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Shelley Bowman</cp:lastModifiedBy>
  <cp:revision>316</cp:revision>
  <cp:lastPrinted>2020-01-14T12:08:21Z</cp:lastPrinted>
  <dcterms:created xsi:type="dcterms:W3CDTF">2016-09-30T15:29:35Z</dcterms:created>
  <dcterms:modified xsi:type="dcterms:W3CDTF">2020-06-09T11:36:12Z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0x010100838B945E1B690043B84BB6A52FCE9C03</vt:lpwstr>
  </property>
</Properties>
</file>