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6" r:id="rId5"/>
    <p:sldId id="257" r:id="rId6"/>
    <p:sldId id="291" r:id="rId7"/>
    <p:sldId id="329" r:id="rId8"/>
    <p:sldId id="345" r:id="rId9"/>
    <p:sldId id="299" r:id="rId10"/>
    <p:sldId id="302" r:id="rId11"/>
    <p:sldId id="305" r:id="rId12"/>
    <p:sldId id="347" r:id="rId13"/>
    <p:sldId id="346" r:id="rId14"/>
    <p:sldId id="335" r:id="rId15"/>
    <p:sldId id="349" r:id="rId16"/>
    <p:sldId id="348" r:id="rId17"/>
    <p:sldId id="310" r:id="rId18"/>
  </p:sldIdLst>
  <p:sldSz cx="9144000" cy="6858000" type="screen4x3"/>
  <p:notesSz cx="69342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35" autoAdjust="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wakehealth-my.sharepoint.com/personal/shportis_wakehealth_edu/Documents/RL6%20Deviations%20WFBMC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wakehealth-my.sharepoint.com/personal/shportis_wakehealth_edu/Documents/RL6%20Deviations%20WFBMC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wakehealth-my.sharepoint.com/personal/shportis_wakehealth_edu/Documents/RL6%20Deviations%20WFBMC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'Event Type'!$B$34</c:f>
              <c:strCache>
                <c:ptCount val="1"/>
                <c:pt idx="0">
                  <c:v>Deviations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'Event Type'!$A$35:$A$46</c:f>
              <c:strCache>
                <c:ptCount val="12"/>
                <c:pt idx="0">
                  <c:v>Jul</c:v>
                </c:pt>
                <c:pt idx="1">
                  <c:v>Aug</c:v>
                </c:pt>
                <c:pt idx="2">
                  <c:v>Sept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</c:v>
                </c:pt>
                <c:pt idx="10">
                  <c:v>May</c:v>
                </c:pt>
                <c:pt idx="11">
                  <c:v>June</c:v>
                </c:pt>
              </c:strCache>
            </c:strRef>
          </c:cat>
          <c:val>
            <c:numRef>
              <c:f>'Event Type'!$B$35:$B$46</c:f>
              <c:numCache>
                <c:formatCode>General</c:formatCode>
                <c:ptCount val="12"/>
                <c:pt idx="0">
                  <c:v>58</c:v>
                </c:pt>
                <c:pt idx="1">
                  <c:v>107</c:v>
                </c:pt>
                <c:pt idx="2">
                  <c:v>94</c:v>
                </c:pt>
                <c:pt idx="3">
                  <c:v>66</c:v>
                </c:pt>
                <c:pt idx="4">
                  <c:v>57</c:v>
                </c:pt>
                <c:pt idx="5">
                  <c:v>62</c:v>
                </c:pt>
                <c:pt idx="6">
                  <c:v>56</c:v>
                </c:pt>
                <c:pt idx="7">
                  <c:v>72</c:v>
                </c:pt>
                <c:pt idx="8">
                  <c:v>50</c:v>
                </c:pt>
                <c:pt idx="9">
                  <c:v>54</c:v>
                </c:pt>
                <c:pt idx="10">
                  <c:v>71</c:v>
                </c:pt>
                <c:pt idx="11">
                  <c:v>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5AB-4A4A-8251-8B03F3A11B57}"/>
            </c:ext>
          </c:extLst>
        </c:ser>
        <c:ser>
          <c:idx val="1"/>
          <c:order val="1"/>
          <c:tx>
            <c:strRef>
              <c:f>'Event Type'!$C$34</c:f>
              <c:strCache>
                <c:ptCount val="1"/>
                <c:pt idx="0">
                  <c:v>Average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'Event Type'!$A$35:$A$46</c:f>
              <c:strCache>
                <c:ptCount val="12"/>
                <c:pt idx="0">
                  <c:v>Jul</c:v>
                </c:pt>
                <c:pt idx="1">
                  <c:v>Aug</c:v>
                </c:pt>
                <c:pt idx="2">
                  <c:v>Sept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</c:v>
                </c:pt>
                <c:pt idx="10">
                  <c:v>May</c:v>
                </c:pt>
                <c:pt idx="11">
                  <c:v>June</c:v>
                </c:pt>
              </c:strCache>
            </c:strRef>
          </c:cat>
          <c:val>
            <c:numRef>
              <c:f>'Event Type'!$C$35:$C$46</c:f>
              <c:numCache>
                <c:formatCode>General</c:formatCode>
                <c:ptCount val="12"/>
                <c:pt idx="0">
                  <c:v>58</c:v>
                </c:pt>
                <c:pt idx="1">
                  <c:v>83</c:v>
                </c:pt>
                <c:pt idx="2">
                  <c:v>86</c:v>
                </c:pt>
                <c:pt idx="3">
                  <c:v>81</c:v>
                </c:pt>
                <c:pt idx="4">
                  <c:v>76</c:v>
                </c:pt>
                <c:pt idx="5">
                  <c:v>74</c:v>
                </c:pt>
                <c:pt idx="6">
                  <c:v>71</c:v>
                </c:pt>
                <c:pt idx="7">
                  <c:v>72</c:v>
                </c:pt>
                <c:pt idx="8">
                  <c:v>69</c:v>
                </c:pt>
                <c:pt idx="9">
                  <c:v>68</c:v>
                </c:pt>
                <c:pt idx="10">
                  <c:v>68</c:v>
                </c:pt>
                <c:pt idx="11">
                  <c:v>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5AB-4A4A-8251-8B03F3A11B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3376584"/>
        <c:axId val="503375600"/>
      </c:lineChart>
      <c:catAx>
        <c:axId val="503376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3375600"/>
        <c:crosses val="autoZero"/>
        <c:auto val="1"/>
        <c:lblAlgn val="ctr"/>
        <c:lblOffset val="100"/>
        <c:noMultiLvlLbl val="0"/>
      </c:catAx>
      <c:valAx>
        <c:axId val="503375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3376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'Event Type'!$A$54</c:f>
              <c:strCache>
                <c:ptCount val="1"/>
                <c:pt idx="0">
                  <c:v>Incorrect Results Reported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'Event Type'!$B$53:$M$53</c:f>
              <c:strCache>
                <c:ptCount val="12"/>
                <c:pt idx="0">
                  <c:v>Jul</c:v>
                </c:pt>
                <c:pt idx="1">
                  <c:v>Aug</c:v>
                </c:pt>
                <c:pt idx="2">
                  <c:v>Sep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</c:v>
                </c:pt>
                <c:pt idx="10">
                  <c:v>May</c:v>
                </c:pt>
                <c:pt idx="11">
                  <c:v>Jun</c:v>
                </c:pt>
              </c:strCache>
            </c:strRef>
          </c:cat>
          <c:val>
            <c:numRef>
              <c:f>'Event Type'!$B$54:$M$54</c:f>
              <c:numCache>
                <c:formatCode>General</c:formatCode>
                <c:ptCount val="12"/>
                <c:pt idx="0">
                  <c:v>4</c:v>
                </c:pt>
                <c:pt idx="1">
                  <c:v>42</c:v>
                </c:pt>
                <c:pt idx="2">
                  <c:v>37</c:v>
                </c:pt>
                <c:pt idx="3">
                  <c:v>16</c:v>
                </c:pt>
                <c:pt idx="4">
                  <c:v>4</c:v>
                </c:pt>
                <c:pt idx="5">
                  <c:v>27</c:v>
                </c:pt>
                <c:pt idx="6">
                  <c:v>11</c:v>
                </c:pt>
                <c:pt idx="7">
                  <c:v>19</c:v>
                </c:pt>
                <c:pt idx="8">
                  <c:v>11</c:v>
                </c:pt>
                <c:pt idx="9">
                  <c:v>15</c:v>
                </c:pt>
                <c:pt idx="10">
                  <c:v>38</c:v>
                </c:pt>
                <c:pt idx="11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C5-4176-8C38-E9948B287F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17158392"/>
        <c:axId val="517156424"/>
      </c:barChart>
      <c:catAx>
        <c:axId val="517158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7156424"/>
        <c:crosses val="autoZero"/>
        <c:auto val="1"/>
        <c:lblAlgn val="ctr"/>
        <c:lblOffset val="100"/>
        <c:noMultiLvlLbl val="0"/>
      </c:catAx>
      <c:valAx>
        <c:axId val="517156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7158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83294449304948"/>
          <c:y val="0.21888925342665499"/>
          <c:w val="0.87427943034898414"/>
          <c:h val="0.6482090259550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'Event Type'!$A$70</c:f>
              <c:strCache>
                <c:ptCount val="1"/>
                <c:pt idx="0">
                  <c:v>Delayed Result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'Event Type'!$B$69:$M$69</c:f>
              <c:strCache>
                <c:ptCount val="12"/>
                <c:pt idx="0">
                  <c:v>Jul</c:v>
                </c:pt>
                <c:pt idx="1">
                  <c:v>Aug</c:v>
                </c:pt>
                <c:pt idx="2">
                  <c:v>Sep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</c:v>
                </c:pt>
                <c:pt idx="10">
                  <c:v>May</c:v>
                </c:pt>
                <c:pt idx="11">
                  <c:v>Jun</c:v>
                </c:pt>
              </c:strCache>
            </c:strRef>
          </c:cat>
          <c:val>
            <c:numRef>
              <c:f>'Event Type'!$B$70:$M$70</c:f>
              <c:numCache>
                <c:formatCode>General</c:formatCode>
                <c:ptCount val="12"/>
                <c:pt idx="0">
                  <c:v>1</c:v>
                </c:pt>
                <c:pt idx="1">
                  <c:v>6</c:v>
                </c:pt>
                <c:pt idx="2">
                  <c:v>3</c:v>
                </c:pt>
                <c:pt idx="3">
                  <c:v>4</c:v>
                </c:pt>
                <c:pt idx="4">
                  <c:v>6</c:v>
                </c:pt>
                <c:pt idx="6">
                  <c:v>11</c:v>
                </c:pt>
                <c:pt idx="7">
                  <c:v>11</c:v>
                </c:pt>
                <c:pt idx="8">
                  <c:v>6</c:v>
                </c:pt>
                <c:pt idx="9">
                  <c:v>5</c:v>
                </c:pt>
                <c:pt idx="10">
                  <c:v>3</c:v>
                </c:pt>
                <c:pt idx="1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37-4F15-9F46-4287D7149C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22263144"/>
        <c:axId val="522263472"/>
      </c:barChart>
      <c:catAx>
        <c:axId val="522263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2263472"/>
        <c:crosses val="autoZero"/>
        <c:auto val="1"/>
        <c:lblAlgn val="ctr"/>
        <c:lblOffset val="100"/>
        <c:noMultiLvlLbl val="0"/>
      </c:catAx>
      <c:valAx>
        <c:axId val="522263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2263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'Event Type'!$A$80</c:f>
              <c:strCache>
                <c:ptCount val="1"/>
                <c:pt idx="0">
                  <c:v>Validity Concern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'Event Type'!$B$79:$M$79</c:f>
              <c:strCache>
                <c:ptCount val="12"/>
                <c:pt idx="0">
                  <c:v>Jul</c:v>
                </c:pt>
                <c:pt idx="1">
                  <c:v>Aug</c:v>
                </c:pt>
                <c:pt idx="2">
                  <c:v>Sep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</c:v>
                </c:pt>
                <c:pt idx="10">
                  <c:v>May</c:v>
                </c:pt>
                <c:pt idx="11">
                  <c:v>Jun</c:v>
                </c:pt>
              </c:strCache>
            </c:strRef>
          </c:cat>
          <c:val>
            <c:numRef>
              <c:f>'Event Type'!$B$80:$M$80</c:f>
              <c:numCache>
                <c:formatCode>General</c:formatCode>
                <c:ptCount val="12"/>
                <c:pt idx="9">
                  <c:v>2</c:v>
                </c:pt>
                <c:pt idx="10">
                  <c:v>2</c:v>
                </c:pt>
                <c:pt idx="1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93-4362-A71E-7B37632FFA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61498536"/>
        <c:axId val="561498864"/>
      </c:barChart>
      <c:catAx>
        <c:axId val="561498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1498864"/>
        <c:crosses val="autoZero"/>
        <c:auto val="1"/>
        <c:lblAlgn val="ctr"/>
        <c:lblOffset val="100"/>
        <c:noMultiLvlLbl val="0"/>
      </c:catAx>
      <c:valAx>
        <c:axId val="561498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1498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Closing the Loop Compliance by Percentage</a:t>
            </a:r>
          </a:p>
        </c:rich>
      </c:tx>
      <c:layout>
        <c:manualLayout>
          <c:xMode val="edge"/>
          <c:yMode val="edge"/>
          <c:x val="0.16549300087489063"/>
          <c:y val="2.87081339712918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Feedback!$A$26</c:f>
              <c:strCache>
                <c:ptCount val="1"/>
                <c:pt idx="0">
                  <c:v>Compliance %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Feedback!$B$25:$M$25</c:f>
              <c:strCache>
                <c:ptCount val="12"/>
                <c:pt idx="0">
                  <c:v>Jul</c:v>
                </c:pt>
                <c:pt idx="1">
                  <c:v>Aug</c:v>
                </c:pt>
                <c:pt idx="2">
                  <c:v>Sep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</c:v>
                </c:pt>
                <c:pt idx="10">
                  <c:v>May</c:v>
                </c:pt>
                <c:pt idx="11">
                  <c:v>Jun</c:v>
                </c:pt>
              </c:strCache>
            </c:strRef>
          </c:cat>
          <c:val>
            <c:numRef>
              <c:f>Feedback!$B$26:$M$26</c:f>
              <c:numCache>
                <c:formatCode>0</c:formatCode>
                <c:ptCount val="12"/>
                <c:pt idx="0" formatCode="General">
                  <c:v>60</c:v>
                </c:pt>
                <c:pt idx="1">
                  <c:v>65</c:v>
                </c:pt>
                <c:pt idx="2">
                  <c:v>63</c:v>
                </c:pt>
                <c:pt idx="3">
                  <c:v>82</c:v>
                </c:pt>
                <c:pt idx="4">
                  <c:v>84</c:v>
                </c:pt>
                <c:pt idx="5">
                  <c:v>92</c:v>
                </c:pt>
                <c:pt idx="6">
                  <c:v>66</c:v>
                </c:pt>
                <c:pt idx="7">
                  <c:v>93</c:v>
                </c:pt>
                <c:pt idx="8">
                  <c:v>76</c:v>
                </c:pt>
                <c:pt idx="9">
                  <c:v>85</c:v>
                </c:pt>
                <c:pt idx="10">
                  <c:v>80</c:v>
                </c:pt>
                <c:pt idx="11">
                  <c:v>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9B8-4483-A7BC-094DD6D297B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66231120"/>
        <c:axId val="566231448"/>
      </c:lineChart>
      <c:catAx>
        <c:axId val="566231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6231448"/>
        <c:crosses val="autoZero"/>
        <c:auto val="1"/>
        <c:lblAlgn val="ctr"/>
        <c:lblOffset val="100"/>
        <c:noMultiLvlLbl val="0"/>
      </c:catAx>
      <c:valAx>
        <c:axId val="56623144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66231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0.82407</cdr:x>
      <cdr:y>0</cdr:y>
    </cdr:from>
    <cdr:to>
      <cdr:x>1</cdr:x>
      <cdr:y>0.22222</cdr:y>
    </cdr:to>
    <cdr:sp macro="" textlink="">
      <cdr:nvSpPr>
        <cdr:cNvPr id="2" name="Cloud Callout 1"/>
        <cdr:cNvSpPr/>
      </cdr:nvSpPr>
      <cdr:spPr>
        <a:xfrm xmlns:a="http://schemas.openxmlformats.org/drawingml/2006/main">
          <a:off x="3390900" y="-3581400"/>
          <a:ext cx="723900" cy="609600"/>
        </a:xfrm>
        <a:prstGeom xmlns:a="http://schemas.openxmlformats.org/drawingml/2006/main" prst="cloudCallout">
          <a:avLst/>
        </a:prstGeom>
        <a:ln xmlns:a="http://schemas.openxmlformats.org/drawingml/2006/main">
          <a:solidFill>
            <a:schemeClr val="accent2">
              <a:lumMod val="60000"/>
              <a:lumOff val="40000"/>
            </a:schemeClr>
          </a:solidFill>
        </a:ln>
      </cdr:spPr>
      <cdr:style>
        <a:lnRef xmlns:a="http://schemas.openxmlformats.org/drawingml/2006/main" idx="2">
          <a:schemeClr val="accent3">
            <a:shade val="50000"/>
          </a:schemeClr>
        </a:lnRef>
        <a:fillRef xmlns:a="http://schemas.openxmlformats.org/drawingml/2006/main" idx="1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b="1" dirty="0" smtClean="0">
              <a:solidFill>
                <a:srgbClr val="FF0000"/>
              </a:solidFill>
            </a:rPr>
            <a:t>#2</a:t>
          </a:r>
          <a:endParaRPr lang="en-US" b="1" dirty="0">
            <a:solidFill>
              <a:srgbClr val="FF0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2612"/>
          </a:xfrm>
          <a:prstGeom prst="rect">
            <a:avLst/>
          </a:prstGeom>
        </p:spPr>
        <p:txBody>
          <a:bodyPr vert="horz" lIns="92307" tIns="46153" rIns="92307" bIns="4615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6" y="0"/>
            <a:ext cx="3004820" cy="462612"/>
          </a:xfrm>
          <a:prstGeom prst="rect">
            <a:avLst/>
          </a:prstGeom>
        </p:spPr>
        <p:txBody>
          <a:bodyPr vert="horz" lIns="92307" tIns="46153" rIns="92307" bIns="46153" rtlCol="0"/>
          <a:lstStyle>
            <a:lvl1pPr algn="r">
              <a:defRPr sz="1200"/>
            </a:lvl1pPr>
          </a:lstStyle>
          <a:p>
            <a:fld id="{FD1EFD21-2644-4D75-9A45-219ADBC3CE30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3825" y="1152525"/>
            <a:ext cx="4146550" cy="3111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7" tIns="46153" rIns="92307" bIns="4615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437221"/>
            <a:ext cx="5547360" cy="3630454"/>
          </a:xfrm>
          <a:prstGeom prst="rect">
            <a:avLst/>
          </a:prstGeom>
        </p:spPr>
        <p:txBody>
          <a:bodyPr vert="horz" lIns="92307" tIns="46153" rIns="92307" bIns="46153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1"/>
            <a:ext cx="3004820" cy="462611"/>
          </a:xfrm>
          <a:prstGeom prst="rect">
            <a:avLst/>
          </a:prstGeom>
        </p:spPr>
        <p:txBody>
          <a:bodyPr vert="horz" lIns="92307" tIns="46153" rIns="92307" bIns="4615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6" y="8757591"/>
            <a:ext cx="3004820" cy="462611"/>
          </a:xfrm>
          <a:prstGeom prst="rect">
            <a:avLst/>
          </a:prstGeom>
        </p:spPr>
        <p:txBody>
          <a:bodyPr vert="horz" lIns="92307" tIns="46153" rIns="92307" bIns="46153" rtlCol="0" anchor="b"/>
          <a:lstStyle>
            <a:lvl1pPr algn="r">
              <a:defRPr sz="1200"/>
            </a:lvl1pPr>
          </a:lstStyle>
          <a:p>
            <a:fld id="{CED90702-C7E9-4644-8919-DC7411CF7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51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90702-C7E9-4644-8919-DC7411CF771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083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Medical Center Camp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16598" y="2514600"/>
            <a:ext cx="5939539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hysican/Patient/Clinic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C080808-004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Community Heal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E011009-118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sear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S041508-025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chnolo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D070910-025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search P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110607003C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Outpatient Bui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110100D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2048"/>
            <a:ext cx="9144000" cy="3425952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304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 userDrawn="1"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1714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 userDrawn="1"/>
        </p:nvSpPr>
        <p:spPr>
          <a:xfrm>
            <a:off x="0" y="6686550"/>
            <a:ext cx="9144000" cy="1714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1066800" y="4972050"/>
            <a:ext cx="6705600" cy="430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661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553998"/>
          </a:xfrm>
        </p:spPr>
        <p:txBody>
          <a:bodyPr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772400" cy="2769989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7"/>
          <p:cNvSpPr txBox="1">
            <a:spLocks/>
          </p:cNvSpPr>
          <p:nvPr userDrawn="1"/>
        </p:nvSpPr>
        <p:spPr>
          <a:xfrm>
            <a:off x="9144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Medical Center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538645"/>
            <a:ext cx="7315200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Divider Page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2850" y="2171700"/>
            <a:ext cx="7315200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 descr="fluid energy lines internal horz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685279"/>
            <a:ext cx="9144000" cy="4172721"/>
          </a:xfrm>
          <a:prstGeom prst="rect">
            <a:avLst/>
          </a:prstGeom>
        </p:spPr>
      </p:pic>
      <p:sp>
        <p:nvSpPr>
          <p:cNvPr id="6" name="Footer Placeholder 7"/>
          <p:cNvSpPr txBox="1">
            <a:spLocks/>
          </p:cNvSpPr>
          <p:nvPr userDrawn="1"/>
        </p:nvSpPr>
        <p:spPr>
          <a:xfrm>
            <a:off x="59436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Medical Center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7"/>
          <p:cNvSpPr txBox="1">
            <a:spLocks/>
          </p:cNvSpPr>
          <p:nvPr userDrawn="1"/>
        </p:nvSpPr>
        <p:spPr>
          <a:xfrm>
            <a:off x="9144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Medical Center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hysican/Patient/Clinic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C082012-08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2048"/>
            <a:ext cx="9144000" cy="3425952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Country Club Medical Plaz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052312-038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338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Air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D110608-058_edi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446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Nur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828800"/>
            <a:ext cx="7772400" cy="276998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64" r:id="rId4"/>
    <p:sldLayoutId id="2147483665" r:id="rId5"/>
    <p:sldLayoutId id="2147483666" r:id="rId6"/>
    <p:sldLayoutId id="2147483669" r:id="rId7"/>
    <p:sldLayoutId id="2147483668" r:id="rId8"/>
    <p:sldLayoutId id="2147483667" r:id="rId9"/>
    <p:sldLayoutId id="2147483660" r:id="rId10"/>
    <p:sldLayoutId id="2147483658" r:id="rId11"/>
    <p:sldLayoutId id="2147483661" r:id="rId12"/>
    <p:sldLayoutId id="2147483659" r:id="rId13"/>
    <p:sldLayoutId id="2147483663" r:id="rId14"/>
    <p:sldLayoutId id="2147483662" r:id="rId15"/>
    <p:sldLayoutId id="2147483670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317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542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889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542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61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371600"/>
            <a:ext cx="6623049" cy="1107996"/>
          </a:xfrm>
        </p:spPr>
        <p:txBody>
          <a:bodyPr/>
          <a:lstStyle/>
          <a:p>
            <a:r>
              <a:rPr lang="en-US" dirty="0" smtClean="0"/>
              <a:t>Lab / Pathology </a:t>
            </a:r>
            <a:br>
              <a:rPr lang="en-US" dirty="0" smtClean="0"/>
            </a:br>
            <a:r>
              <a:rPr lang="en-US" dirty="0" smtClean="0"/>
              <a:t>Managers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743200"/>
            <a:ext cx="5939539" cy="369332"/>
          </a:xfrm>
        </p:spPr>
        <p:txBody>
          <a:bodyPr/>
          <a:lstStyle/>
          <a:p>
            <a:r>
              <a:rPr lang="en-US" dirty="0" smtClean="0"/>
              <a:t>July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38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6171142"/>
            <a:ext cx="2857500" cy="343958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2343150" y="322117"/>
          <a:ext cx="4572000" cy="632252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228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Safety Starts Here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1620">
                <a:tc gridSpan="2">
                  <a:txBody>
                    <a:bodyPr/>
                    <a:lstStyle/>
                    <a:p>
                      <a:pPr marL="1371600" lvl="3" indent="-1371600" algn="ctr"/>
                      <a:r>
                        <a:rPr lang="en-US" sz="1800" b="1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STOP</a:t>
                      </a:r>
                      <a:r>
                        <a:rPr lang="en-US" sz="1800" b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you have a Concern</a:t>
                      </a:r>
                    </a:p>
                    <a:p>
                      <a:pPr marL="1371600" lvl="3" indent="-1371600" algn="ctr"/>
                      <a:endParaRPr lang="en-US" sz="1800" b="1" dirty="0" smtClean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371600" lvl="3" indent="-1371600" algn="ctr"/>
                      <a:r>
                        <a:rPr lang="en-US" sz="1800" b="1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ARCC</a:t>
                      </a:r>
                    </a:p>
                    <a:p>
                      <a:pPr marL="1371600" lvl="3" indent="-1371600" algn="ctr"/>
                      <a:endParaRPr lang="en-US" sz="1800" b="0" baseline="0" dirty="0" smtClean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371600" lvl="3" indent="-1371600" algn="ctr"/>
                      <a:r>
                        <a:rPr lang="en-US" sz="1800" b="0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Escalate using </a:t>
                      </a:r>
                      <a:r>
                        <a:rPr lang="en-US" sz="1800" b="1" baseline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SBAR</a:t>
                      </a:r>
                      <a:endParaRPr lang="en-US" sz="2100" b="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30188" indent="-230188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endParaRPr lang="en-US" sz="14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0170">
                <a:tc>
                  <a:txBody>
                    <a:bodyPr/>
                    <a:lstStyle/>
                    <a:p>
                      <a:pPr marL="230188" indent="-230188" algn="l" defTabSz="914400" rtl="0" eaLnBrk="1" latinLnBrk="0" hangingPunct="1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lang="en-US" sz="1100" kern="120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ARCC:</a:t>
                      </a:r>
                    </a:p>
                    <a:p>
                      <a:pPr marL="568325" lvl="1" indent="-222250" algn="l" defTabSz="914400" rtl="0" eaLnBrk="1" latinLnBrk="0" hangingPunct="1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lang="en-US" sz="1100" b="1" kern="120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</a:t>
                      </a:r>
                      <a:r>
                        <a:rPr lang="en-US" sz="1100" kern="120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Ask a question</a:t>
                      </a:r>
                    </a:p>
                    <a:p>
                      <a:pPr marL="568325" lvl="1" indent="-222250" algn="l" defTabSz="914400" rtl="0" eaLnBrk="1" latinLnBrk="0" hangingPunct="1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lang="en-US" sz="1100" b="1" kern="120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1100" kern="120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– Make a Request</a:t>
                      </a:r>
                    </a:p>
                    <a:p>
                      <a:pPr marL="568325" lvl="1" indent="-222250" algn="l" defTabSz="914400" rtl="0" eaLnBrk="1" latinLnBrk="0" hangingPunct="1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lang="en-US" sz="1100" b="1" kern="120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US" sz="1100" kern="120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–</a:t>
                      </a:r>
                      <a:r>
                        <a:rPr lang="en-US" sz="1100" kern="1200" baseline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Voice a Concern</a:t>
                      </a:r>
                      <a:endParaRPr lang="en-US" sz="1100" kern="1200" dirty="0" smtClean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568325" lvl="1" indent="-222250" algn="l" defTabSz="914400" rtl="0" eaLnBrk="1" latinLnBrk="0" hangingPunct="1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lang="en-US" sz="1100" b="1" kern="120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US" sz="1100" kern="120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– Use the Chain of            Command</a:t>
                      </a:r>
                      <a:endParaRPr lang="en-US" sz="1100" kern="12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0188" indent="-230188" algn="l" defTabSz="914400" rtl="0" eaLnBrk="1" latinLnBrk="0" hangingPunct="1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lang="en-US" sz="1100" kern="120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When to escalate:</a:t>
                      </a:r>
                    </a:p>
                    <a:p>
                      <a:pPr marL="401638" indent="-166688" algn="l" defTabSz="914400" rtl="0" eaLnBrk="1" latinLnBrk="0" hangingPunct="1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lang="en-US" sz="1100" kern="120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Immediate</a:t>
                      </a:r>
                      <a:r>
                        <a:rPr lang="en-US" sz="1100" kern="1200" baseline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action is needed </a:t>
                      </a:r>
                    </a:p>
                    <a:p>
                      <a:pPr marL="401638" indent="-166688" algn="l" defTabSz="914400" rtl="0" eaLnBrk="1" latinLnBrk="0" hangingPunct="1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lang="en-US" sz="1100" kern="120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You are unable to reach the first call provider (no response in 5 minutes)</a:t>
                      </a:r>
                    </a:p>
                    <a:p>
                      <a:pPr marL="401638" indent="-166688" algn="l" defTabSz="914400" rtl="0" eaLnBrk="1" latinLnBrk="0" hangingPunct="1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lang="en-US" sz="1100" kern="1200" baseline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You feel the response from the first call provider is inappropriate or unsafe</a:t>
                      </a:r>
                      <a:endParaRPr lang="en-US" sz="1100" kern="1200" dirty="0" smtClean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71700">
                <a:tc>
                  <a:txBody>
                    <a:bodyPr/>
                    <a:lstStyle/>
                    <a:p>
                      <a:pPr marL="234950" lvl="0" indent="-234950" algn="l" defTabSz="914400" rtl="0" eaLnBrk="1" latinLnBrk="0" hangingPunct="1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lang="en-US" sz="1100" kern="120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SBAR</a:t>
                      </a:r>
                    </a:p>
                    <a:p>
                      <a:pPr marL="568325" lvl="1" indent="-222250" algn="l" defTabSz="914400" rtl="0" eaLnBrk="1" latinLnBrk="0" hangingPunct="1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lang="en-US" sz="1100" kern="120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Situation</a:t>
                      </a:r>
                    </a:p>
                    <a:p>
                      <a:pPr marL="568325" lvl="1" indent="-222250" algn="l" defTabSz="914400" rtl="0" eaLnBrk="1" latinLnBrk="0" hangingPunct="1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lang="en-US" sz="1100" kern="120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Background</a:t>
                      </a:r>
                    </a:p>
                    <a:p>
                      <a:pPr marL="568325" lvl="1" indent="-222250" algn="l" defTabSz="914400" rtl="0" eaLnBrk="1" latinLnBrk="0" hangingPunct="1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lang="en-US" sz="1100" kern="120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Assessment</a:t>
                      </a:r>
                    </a:p>
                    <a:p>
                      <a:pPr marL="568325" lvl="1" indent="-222250" algn="l" defTabSz="914400" rtl="0" eaLnBrk="1" latinLnBrk="0" hangingPunct="1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lang="en-US" sz="1100" kern="120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Recommendation</a:t>
                      </a:r>
                      <a:endParaRPr lang="en-US" sz="1100" kern="12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0188" indent="-230188" algn="l" defTabSz="914400" rtl="0" eaLnBrk="1" latinLnBrk="0" hangingPunct="1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lang="en-US" sz="1100" kern="120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How to escalate:</a:t>
                      </a:r>
                    </a:p>
                    <a:p>
                      <a:pPr marL="401638" lvl="1" indent="-166688" algn="l" defTabSz="914400" rtl="0" eaLnBrk="1" latinLnBrk="0" hangingPunct="1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lang="en-US" sz="1100" kern="120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Contact the</a:t>
                      </a:r>
                      <a:r>
                        <a:rPr lang="en-US" sz="1100" kern="1200" baseline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upper level resident and/or manager/charge RN</a:t>
                      </a:r>
                    </a:p>
                    <a:p>
                      <a:pPr marL="234950" lvl="1" indent="-68263" algn="l" defTabSz="914400" rtl="0" eaLnBrk="1" latinLnBrk="0" hangingPunct="1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en-US" sz="1100" kern="1200" baseline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Then, as appropriate, </a:t>
                      </a:r>
                    </a:p>
                    <a:p>
                      <a:pPr marL="568325" lvl="1" indent="-222250" algn="l" defTabSz="914400" rtl="0" eaLnBrk="1" latinLnBrk="0" hangingPunct="1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lang="en-US" sz="1100" kern="1200" baseline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Attending &amp; Nursing Supervisor (806-9647) </a:t>
                      </a:r>
                      <a:r>
                        <a:rPr lang="en-US" sz="1100" kern="1200" baseline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 </a:t>
                      </a:r>
                    </a:p>
                    <a:p>
                      <a:pPr marL="568325" lvl="1" indent="-222250" algn="l" defTabSz="914400" rtl="0" eaLnBrk="1" latinLnBrk="0" hangingPunct="1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lang="en-US" sz="1100" kern="1200" baseline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Medical &amp; Nursing Directors </a:t>
                      </a:r>
                    </a:p>
                    <a:p>
                      <a:pPr marL="568325" lvl="1" indent="-222250" algn="l" defTabSz="914400" rtl="0" eaLnBrk="1" latinLnBrk="0" hangingPunct="1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lang="en-US" sz="1100" kern="1200" baseline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Associate Chief Medical Officer  (6-4200)  </a:t>
                      </a:r>
                    </a:p>
                    <a:p>
                      <a:pPr marL="568325" lvl="1" indent="-222250" algn="l" defTabSz="914400" rtl="0" eaLnBrk="1" latinLnBrk="0" hangingPunct="1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lang="en-US" sz="1100" kern="1200" baseline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Chief Medical Officer &amp; Chief Nursing Officer</a:t>
                      </a:r>
                      <a:endParaRPr lang="en-US" sz="1100" kern="1200" dirty="0" smtClean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-2057400" y="-228600"/>
            <a:ext cx="1885950" cy="157735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Please use this template as provided. Do not modify the font, bullets, border or background.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05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this for orange text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05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this for blue text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0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this if you need red</a:t>
            </a:r>
          </a:p>
        </p:txBody>
      </p:sp>
      <p:sp>
        <p:nvSpPr>
          <p:cNvPr id="2" name="Down Arrow 1"/>
          <p:cNvSpPr/>
          <p:nvPr/>
        </p:nvSpPr>
        <p:spPr>
          <a:xfrm>
            <a:off x="4514850" y="1416205"/>
            <a:ext cx="171450" cy="2982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Down Arrow 6"/>
          <p:cNvSpPr/>
          <p:nvPr/>
        </p:nvSpPr>
        <p:spPr>
          <a:xfrm>
            <a:off x="4514850" y="1951463"/>
            <a:ext cx="171450" cy="28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07448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1107996"/>
          </a:xfrm>
        </p:spPr>
        <p:txBody>
          <a:bodyPr/>
          <a:lstStyle/>
          <a:p>
            <a:pPr algn="ctr"/>
            <a:r>
              <a:rPr lang="en-US" dirty="0" smtClean="0"/>
              <a:t>Safety Starts Here Section Compliance 2020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17466"/>
            <a:ext cx="7467599" cy="422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932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552" y="1600200"/>
            <a:ext cx="6384769" cy="47952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8792"/>
            <a:ext cx="7773074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178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772400" cy="1107996"/>
          </a:xfrm>
        </p:spPr>
        <p:txBody>
          <a:bodyPr/>
          <a:lstStyle/>
          <a:p>
            <a:pPr algn="ctr"/>
            <a:r>
              <a:rPr lang="en-US" dirty="0" smtClean="0"/>
              <a:t>Compliance with </a:t>
            </a:r>
            <a:br>
              <a:rPr lang="en-US" dirty="0" smtClean="0"/>
            </a:br>
            <a:r>
              <a:rPr lang="en-US" dirty="0" smtClean="0"/>
              <a:t>Safety Focus of the Month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772400" cy="4801314"/>
          </a:xfrm>
        </p:spPr>
        <p:txBody>
          <a:bodyPr/>
          <a:lstStyle/>
          <a:p>
            <a:r>
              <a:rPr lang="en-US" dirty="0" smtClean="0"/>
              <a:t>Lack of standardization in how it is presented to staff</a:t>
            </a:r>
          </a:p>
          <a:p>
            <a:pPr lvl="4">
              <a:buFont typeface="Courier New" panose="02070309020205020404" pitchFamily="49" charset="0"/>
              <a:buChar char="o"/>
            </a:pPr>
            <a:r>
              <a:rPr lang="en-US" dirty="0" smtClean="0"/>
              <a:t>MTS &amp; test</a:t>
            </a:r>
          </a:p>
          <a:p>
            <a:pPr lvl="5">
              <a:buFont typeface="Courier New" panose="02070309020205020404" pitchFamily="49" charset="0"/>
              <a:buChar char="o"/>
            </a:pPr>
            <a:r>
              <a:rPr lang="en-US" dirty="0"/>
              <a:t>Test scores range from 33% to 100%</a:t>
            </a:r>
          </a:p>
          <a:p>
            <a:pPr lvl="5">
              <a:buFont typeface="Courier New" panose="02070309020205020404" pitchFamily="49" charset="0"/>
              <a:buChar char="o"/>
            </a:pPr>
            <a:r>
              <a:rPr lang="en-US" dirty="0" smtClean="0"/>
              <a:t>Some participant lists are not accurate</a:t>
            </a:r>
          </a:p>
          <a:p>
            <a:pPr lvl="4">
              <a:buFont typeface="Courier New" panose="02070309020205020404" pitchFamily="49" charset="0"/>
              <a:buChar char="o"/>
            </a:pPr>
            <a:r>
              <a:rPr lang="en-US" dirty="0" smtClean="0"/>
              <a:t>Presented staff meetings with a sign-in sheet</a:t>
            </a:r>
          </a:p>
          <a:p>
            <a:pPr lvl="4">
              <a:buFont typeface="Courier New" panose="02070309020205020404" pitchFamily="49" charset="0"/>
              <a:buChar char="o"/>
            </a:pPr>
            <a:r>
              <a:rPr lang="en-US" dirty="0" smtClean="0"/>
              <a:t>Emailed to staff; receive an email response back that it has been read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669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52400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Next Lab Huddle: August 11</a:t>
            </a:r>
            <a:r>
              <a:rPr lang="en-US" sz="3200" b="1" baseline="30000" dirty="0" smtClean="0"/>
              <a:t>th</a:t>
            </a:r>
            <a:r>
              <a:rPr lang="en-US" sz="3200" b="1" dirty="0" smtClean="0"/>
              <a:t>, 2020</a:t>
            </a:r>
            <a:endParaRPr lang="en-US" sz="3200" b="1" dirty="0"/>
          </a:p>
        </p:txBody>
      </p:sp>
      <p:pic>
        <p:nvPicPr>
          <p:cNvPr id="3" name="Picture 2" descr="Engineer Everything: PSSR (Personal Safety &amp; Social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514600"/>
            <a:ext cx="38100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676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Patient and Family Promise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39798"/>
            <a:ext cx="8137525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99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Serious Safety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514600"/>
            <a:ext cx="2590800" cy="298543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WFB</a:t>
            </a:r>
            <a:r>
              <a:rPr lang="en-US" sz="2400" dirty="0" smtClean="0"/>
              <a:t>: 92 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BCH: </a:t>
            </a:r>
            <a:r>
              <a:rPr lang="en-US" sz="2400" dirty="0" smtClean="0"/>
              <a:t>11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DMC: </a:t>
            </a:r>
            <a:r>
              <a:rPr lang="en-US" sz="2400" dirty="0" smtClean="0"/>
              <a:t>418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HPMC: </a:t>
            </a:r>
            <a:r>
              <a:rPr lang="en-US" sz="2400" dirty="0" smtClean="0"/>
              <a:t>25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LMC: </a:t>
            </a:r>
            <a:r>
              <a:rPr lang="en-US" sz="2400" dirty="0" smtClean="0"/>
              <a:t>66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WMC: </a:t>
            </a:r>
            <a:r>
              <a:rPr lang="en-US" sz="2400" dirty="0" smtClean="0"/>
              <a:t>114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819400" y="1722566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*Days since last SSE: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38800" y="60960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*Current as of </a:t>
            </a:r>
            <a:r>
              <a:rPr lang="en-US" dirty="0"/>
              <a:t>7</a:t>
            </a:r>
            <a:r>
              <a:rPr lang="en-US" dirty="0" smtClean="0"/>
              <a:t>/14/2020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636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815" y="4572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Lab Pathology Deviations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010400" y="59436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June: 69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Average: 68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8237905"/>
              </p:ext>
            </p:extLst>
          </p:nvPr>
        </p:nvGraphicFramePr>
        <p:xfrm>
          <a:off x="1524000" y="1600200"/>
          <a:ext cx="60960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6290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0" y="859811"/>
            <a:ext cx="3124200" cy="1661993"/>
          </a:xfrm>
        </p:spPr>
        <p:txBody>
          <a:bodyPr/>
          <a:lstStyle/>
          <a:p>
            <a:pPr algn="ctr"/>
            <a:r>
              <a:rPr lang="en-US" dirty="0" smtClean="0"/>
              <a:t>Top 3 Deviations in May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6340373"/>
              </p:ext>
            </p:extLst>
          </p:nvPr>
        </p:nvGraphicFramePr>
        <p:xfrm>
          <a:off x="228600" y="381000"/>
          <a:ext cx="4114800" cy="2819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0097211"/>
              </p:ext>
            </p:extLst>
          </p:nvPr>
        </p:nvGraphicFramePr>
        <p:xfrm>
          <a:off x="228600" y="3581400"/>
          <a:ext cx="4114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4812074"/>
              </p:ext>
            </p:extLst>
          </p:nvPr>
        </p:nvGraphicFramePr>
        <p:xfrm>
          <a:off x="4876800" y="3581400"/>
          <a:ext cx="381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Cloud Callout 2"/>
          <p:cNvSpPr/>
          <p:nvPr/>
        </p:nvSpPr>
        <p:spPr>
          <a:xfrm>
            <a:off x="3848100" y="152400"/>
            <a:ext cx="723900" cy="457200"/>
          </a:xfrm>
          <a:prstGeom prst="cloudCallou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#1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7848600" y="3429000"/>
            <a:ext cx="723900" cy="533401"/>
          </a:xfrm>
          <a:prstGeom prst="cloudCallou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#3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473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685800"/>
            <a:ext cx="7772400" cy="1107996"/>
          </a:xfrm>
        </p:spPr>
        <p:txBody>
          <a:bodyPr/>
          <a:lstStyle/>
          <a:p>
            <a:pPr algn="ctr"/>
            <a:r>
              <a:rPr lang="en-US" dirty="0" smtClean="0"/>
              <a:t>Lab Pathology Deviations by Section</a:t>
            </a:r>
            <a:br>
              <a:rPr lang="en-US" dirty="0" smtClean="0"/>
            </a:br>
            <a:r>
              <a:rPr lang="en-US" dirty="0" smtClean="0"/>
              <a:t>June 2020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133600"/>
            <a:ext cx="8991600" cy="345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30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1349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RL</a:t>
            </a:r>
            <a:r>
              <a:rPr lang="en-US" dirty="0"/>
              <a:t>6</a:t>
            </a:r>
            <a:r>
              <a:rPr lang="en-US" dirty="0" smtClean="0"/>
              <a:t> Closing the Loop Compliance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343400"/>
            <a:ext cx="3886200" cy="218122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170965" y="6143625"/>
            <a:ext cx="3668235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4600" y="5627119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Your name here!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572000" y="6019800"/>
            <a:ext cx="598965" cy="2286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9861425"/>
              </p:ext>
            </p:extLst>
          </p:nvPr>
        </p:nvGraphicFramePr>
        <p:xfrm>
          <a:off x="381000" y="1315978"/>
          <a:ext cx="5029200" cy="2867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8177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76200" y="914400"/>
            <a:ext cx="1905000" cy="1477328"/>
          </a:xfrm>
        </p:spPr>
        <p:txBody>
          <a:bodyPr/>
          <a:lstStyle/>
          <a:p>
            <a:pPr algn="ctr"/>
            <a:r>
              <a:rPr lang="en-US" sz="2400" dirty="0" smtClean="0"/>
              <a:t>RL</a:t>
            </a:r>
            <a:r>
              <a:rPr lang="en-US" sz="2400" dirty="0"/>
              <a:t>6</a:t>
            </a:r>
            <a:r>
              <a:rPr lang="en-US" sz="2400" dirty="0" smtClean="0"/>
              <a:t> Closing the Loop Compliance</a:t>
            </a:r>
            <a:br>
              <a:rPr lang="en-US" sz="2400" dirty="0" smtClean="0"/>
            </a:br>
            <a:r>
              <a:rPr lang="en-US" sz="2400" dirty="0" smtClean="0"/>
              <a:t>by</a:t>
            </a:r>
            <a:br>
              <a:rPr lang="en-US" sz="2400" dirty="0" smtClean="0"/>
            </a:br>
            <a:r>
              <a:rPr lang="en-US" sz="2400" dirty="0" smtClean="0"/>
              <a:t>Section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82799"/>
            <a:ext cx="7162800" cy="669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951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772400" cy="1107996"/>
          </a:xfrm>
        </p:spPr>
        <p:txBody>
          <a:bodyPr/>
          <a:lstStyle/>
          <a:p>
            <a:pPr algn="ctr"/>
            <a:r>
              <a:rPr lang="en-US" dirty="0" smtClean="0"/>
              <a:t>RL6 Changing </a:t>
            </a:r>
            <a:r>
              <a:rPr lang="en-US" dirty="0"/>
              <a:t>the </a:t>
            </a:r>
            <a:r>
              <a:rPr lang="en-US" dirty="0" smtClean="0"/>
              <a:t>Event Location </a:t>
            </a:r>
            <a:br>
              <a:rPr lang="en-US" dirty="0" smtClean="0"/>
            </a:br>
            <a:r>
              <a:rPr lang="en-US" dirty="0" smtClean="0"/>
              <a:t>in RL6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00200"/>
            <a:ext cx="7734300" cy="45339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828800" y="5334000"/>
            <a:ext cx="3352800" cy="8001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858825"/>
      </p:ext>
    </p:extLst>
  </p:cSld>
  <p:clrMapOvr>
    <a:masterClrMapping/>
  </p:clrMapOvr>
</p:sld>
</file>

<file path=ppt/theme/theme1.xml><?xml version="1.0" encoding="utf-8"?>
<a:theme xmlns:a="http://schemas.openxmlformats.org/drawingml/2006/main" name="WFBMC Internal Theme1">
  <a:themeElements>
    <a:clrScheme name="iCARE">
      <a:dk1>
        <a:sysClr val="windowText" lastClr="000000"/>
      </a:dk1>
      <a:lt1>
        <a:sysClr val="window" lastClr="FFFFFF"/>
      </a:lt1>
      <a:dk2>
        <a:srgbClr val="4261AD"/>
      </a:dk2>
      <a:lt2>
        <a:srgbClr val="FFFFFF"/>
      </a:lt2>
      <a:accent1>
        <a:srgbClr val="4261AD"/>
      </a:accent1>
      <a:accent2>
        <a:srgbClr val="F07B05"/>
      </a:accent2>
      <a:accent3>
        <a:srgbClr val="FFD200"/>
      </a:accent3>
      <a:accent4>
        <a:srgbClr val="9E7E38"/>
      </a:accent4>
      <a:accent5>
        <a:srgbClr val="595959"/>
      </a:accent5>
      <a:accent6>
        <a:srgbClr val="000000"/>
      </a:accent6>
      <a:hlink>
        <a:srgbClr val="3B60AF"/>
      </a:hlink>
      <a:folHlink>
        <a:srgbClr val="3B60A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8B945E1B690043B84BB6A52FCE9C03" ma:contentTypeVersion="9" ma:contentTypeDescription="Create a new document." ma:contentTypeScope="" ma:versionID="7d88ba9fabdfcda676b9f58c950968c3">
  <xsd:schema xmlns:xsd="http://www.w3.org/2001/XMLSchema" xmlns:xs="http://www.w3.org/2001/XMLSchema" xmlns:p="http://schemas.microsoft.com/office/2006/metadata/properties" xmlns:ns3="9cf83a04-d13f-4892-865d-583e21da827c" targetNamespace="http://schemas.microsoft.com/office/2006/metadata/properties" ma:root="true" ma:fieldsID="7fdd8127fa9cfd6a9a55aa91cdb6d666" ns3:_="">
    <xsd:import namespace="9cf83a04-d13f-4892-865d-583e21da827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f83a04-d13f-4892-865d-583e21da82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6DAB2FA-A988-484F-B44C-6B952E5A1248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9cf83a04-d13f-4892-865d-583e21da827c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6670BB3A-C0A9-4EA1-8DD1-0C7E1EB1D0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D825D79-7088-4AAD-AEAB-441CE9D88F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f83a04-d13f-4892-865d-583e21da82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WFBMC Internal Theme1</Template>
  <TotalTime>5182</TotalTime>
  <Words>342</Words>
  <Application>Microsoft Office PowerPoint</Application>
  <PresentationFormat>On-screen Show (4:3)</PresentationFormat>
  <Paragraphs>69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Courier New</vt:lpstr>
      <vt:lpstr>Wingdings</vt:lpstr>
      <vt:lpstr>WFBMC Internal Theme1</vt:lpstr>
      <vt:lpstr>Lab / Pathology  Managers Meeting</vt:lpstr>
      <vt:lpstr>Patient and Family Promise</vt:lpstr>
      <vt:lpstr>Serious Safety Events</vt:lpstr>
      <vt:lpstr>Lab Pathology Deviations</vt:lpstr>
      <vt:lpstr>Top 3 Deviations in May</vt:lpstr>
      <vt:lpstr>Lab Pathology Deviations by Section June 2020</vt:lpstr>
      <vt:lpstr>RL6 Closing the Loop Compliance</vt:lpstr>
      <vt:lpstr>RL6 Closing the Loop Compliance by Section</vt:lpstr>
      <vt:lpstr>RL6 Changing the Event Location  in RL6</vt:lpstr>
      <vt:lpstr>PowerPoint Presentation</vt:lpstr>
      <vt:lpstr>Safety Starts Here Section Compliance 2020</vt:lpstr>
      <vt:lpstr>PowerPoint Presentation</vt:lpstr>
      <vt:lpstr>Compliance with  Safety Focus of the Month </vt:lpstr>
      <vt:lpstr>PowerPoint Presentation</vt:lpstr>
    </vt:vector>
  </TitlesOfParts>
  <Company>WFUHS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WFUHS</dc:creator>
  <cp:lastModifiedBy>Shelley Bowman</cp:lastModifiedBy>
  <cp:revision>328</cp:revision>
  <cp:lastPrinted>2020-01-14T12:08:21Z</cp:lastPrinted>
  <dcterms:created xsi:type="dcterms:W3CDTF">2016-09-30T15:29:35Z</dcterms:created>
  <dcterms:modified xsi:type="dcterms:W3CDTF">2020-07-14T11:10:41Z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0x010100838B945E1B690043B84BB6A52FCE9C03</vt:lpwstr>
  </property>
</Properties>
</file>