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83" r:id="rId3"/>
    <p:sldId id="276" r:id="rId4"/>
    <p:sldId id="277" r:id="rId5"/>
    <p:sldId id="281" r:id="rId6"/>
    <p:sldId id="282" r:id="rId7"/>
    <p:sldId id="285" r:id="rId8"/>
  </p:sldIdLst>
  <p:sldSz cx="9144000" cy="6858000" type="screen4x3"/>
  <p:notesSz cx="6934200" cy="92202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099FA89E-09F4-4B01-B989-1B8A54660309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79595"/>
            <a:ext cx="5547360" cy="4149090"/>
          </a:xfrm>
          <a:prstGeom prst="rect">
            <a:avLst/>
          </a:prstGeom>
        </p:spPr>
        <p:txBody>
          <a:bodyPr vert="horz" lIns="92309" tIns="46154" rIns="92309" bIns="4615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5" y="8757590"/>
            <a:ext cx="3004820" cy="461010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394D05AB-BC7C-4664-BCF5-1F0F90B511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37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D05AB-BC7C-4664-BCF5-1F0F90B5114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D05AB-BC7C-4664-BCF5-1F0F90B5114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D05AB-BC7C-4664-BCF5-1F0F90B5114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D05AB-BC7C-4664-BCF5-1F0F90B5114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D05AB-BC7C-4664-BCF5-1F0F90B5114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D05AB-BC7C-4664-BCF5-1F0F90B5114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65128EF-1454-4C15-ADD1-E07CF2C6A33F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4A3B987-4423-4FC3-BF3F-958B621EA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128EF-1454-4C15-ADD1-E07CF2C6A33F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3B987-4423-4FC3-BF3F-958B621EA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128EF-1454-4C15-ADD1-E07CF2C6A33F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3B987-4423-4FC3-BF3F-958B621EA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65128EF-1454-4C15-ADD1-E07CF2C6A33F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3B987-4423-4FC3-BF3F-958B621EA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65128EF-1454-4C15-ADD1-E07CF2C6A33F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4A3B987-4423-4FC3-BF3F-958B621EA37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65128EF-1454-4C15-ADD1-E07CF2C6A33F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4A3B987-4423-4FC3-BF3F-958B621EA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65128EF-1454-4C15-ADD1-E07CF2C6A33F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4A3B987-4423-4FC3-BF3F-958B621EA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128EF-1454-4C15-ADD1-E07CF2C6A33F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3B987-4423-4FC3-BF3F-958B621EA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65128EF-1454-4C15-ADD1-E07CF2C6A33F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4A3B987-4423-4FC3-BF3F-958B621EA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65128EF-1454-4C15-ADD1-E07CF2C6A33F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4A3B987-4423-4FC3-BF3F-958B621EA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65128EF-1454-4C15-ADD1-E07CF2C6A33F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4A3B987-4423-4FC3-BF3F-958B621EA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65128EF-1454-4C15-ADD1-E07CF2C6A33F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4A3B987-4423-4FC3-BF3F-958B621EA3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tags" Target="../tags/tag5.xml"/><Relationship Id="rId7" Type="http://schemas.openxmlformats.org/officeDocument/2006/relationships/image" Target="../media/image2.jpe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.xml"/><Relationship Id="rId9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6.jpe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5.jpeg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image" Target="../media/image8.jpe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7.jpe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image" Target="../media/image7.jpeg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8.jpe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BB </a:t>
            </a:r>
            <a:r>
              <a:rPr lang="en-US" smtClean="0"/>
              <a:t>/ BMT/New </a:t>
            </a:r>
            <a:r>
              <a:rPr lang="en-US" dirty="0" smtClean="0"/>
              <a:t>Office and Bathroom Fire Escape Routes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Bettina Turner MT(ASCP)SBB</a:t>
            </a:r>
            <a:r>
              <a:rPr lang="en-US" b="1" baseline="30000" dirty="0" smtClean="0"/>
              <a:t>CM</a:t>
            </a:r>
            <a:endParaRPr lang="en-US" b="1" dirty="0" smtClean="0"/>
          </a:p>
          <a:p>
            <a:r>
              <a:rPr lang="en-US" sz="1600" dirty="0" smtClean="0"/>
              <a:t>BB Specialist Technologist and Education Coordinator</a:t>
            </a:r>
          </a:p>
          <a:p>
            <a:pPr lvl="0">
              <a:buClr>
                <a:srgbClr val="D34817"/>
              </a:buClr>
            </a:pPr>
            <a:r>
              <a:rPr lang="en-US" b="1" dirty="0">
                <a:ln>
                  <a:solidFill>
                    <a:srgbClr val="696464"/>
                  </a:solidFill>
                </a:ln>
                <a:solidFill>
                  <a:prstClr val="white">
                    <a:tint val="75000"/>
                  </a:prstClr>
                </a:solidFill>
              </a:rPr>
              <a:t>Hannah </a:t>
            </a:r>
            <a:r>
              <a:rPr lang="en-US" b="1" dirty="0" smtClean="0">
                <a:ln>
                  <a:solidFill>
                    <a:srgbClr val="696464"/>
                  </a:solidFill>
                </a:ln>
                <a:solidFill>
                  <a:prstClr val="white">
                    <a:tint val="75000"/>
                  </a:prstClr>
                </a:solidFill>
              </a:rPr>
              <a:t>Phillips </a:t>
            </a:r>
            <a:r>
              <a:rPr lang="en-US" b="1" dirty="0">
                <a:ln>
                  <a:solidFill>
                    <a:srgbClr val="696464"/>
                  </a:solidFill>
                </a:ln>
                <a:solidFill>
                  <a:prstClr val="white">
                    <a:tint val="75000"/>
                  </a:prstClr>
                </a:solidFill>
              </a:rPr>
              <a:t>MLS(ASCP)</a:t>
            </a:r>
            <a:endParaRPr lang="en-US" dirty="0">
              <a:ln>
                <a:solidFill>
                  <a:srgbClr val="696464"/>
                </a:solidFill>
              </a:ln>
              <a:solidFill>
                <a:prstClr val="white">
                  <a:tint val="75000"/>
                </a:prstClr>
              </a:solidFill>
            </a:endParaRPr>
          </a:p>
          <a:p>
            <a:pPr lvl="0">
              <a:buClr>
                <a:srgbClr val="D34817"/>
              </a:buClr>
            </a:pPr>
            <a:r>
              <a:rPr lang="en-US" sz="1900" dirty="0">
                <a:ln>
                  <a:solidFill>
                    <a:srgbClr val="696464"/>
                  </a:solidFill>
                </a:ln>
                <a:solidFill>
                  <a:prstClr val="white">
                    <a:tint val="75000"/>
                  </a:prstClr>
                </a:solidFill>
              </a:rPr>
              <a:t>Blood Bank/BMT Safety Representative</a:t>
            </a:r>
          </a:p>
          <a:p>
            <a:endParaRPr lang="en-US" sz="16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27906"/>
          </a:xfrm>
        </p:spPr>
        <p:txBody>
          <a:bodyPr/>
          <a:lstStyle/>
          <a:p>
            <a:r>
              <a:rPr lang="en-US" dirty="0" smtClean="0"/>
              <a:t>FIRE!!!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692808"/>
          </a:xfrm>
          <a:noFill/>
          <a:ln>
            <a:noFill/>
          </a:ln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For full instructions on fire safety, see </a:t>
            </a:r>
          </a:p>
          <a:p>
            <a:pPr>
              <a:buNone/>
            </a:pPr>
            <a:r>
              <a:rPr lang="en-US" i="1" dirty="0" smtClean="0"/>
              <a:t>	Quarter 2 safety presentation:  </a:t>
            </a:r>
            <a:r>
              <a:rPr lang="en-US" b="1" i="1" dirty="0" smtClean="0"/>
              <a:t>Fire and Code Triage</a:t>
            </a:r>
          </a:p>
          <a:p>
            <a:pPr>
              <a:buNone/>
            </a:pPr>
            <a:r>
              <a:rPr lang="en-US" b="1" u="sng" dirty="0" smtClean="0"/>
              <a:t>In Review:</a:t>
            </a:r>
          </a:p>
          <a:p>
            <a:r>
              <a:rPr lang="en-US" dirty="0" smtClean="0"/>
              <a:t>In the event of a fire alarm:</a:t>
            </a:r>
          </a:p>
          <a:p>
            <a:pPr lvl="1"/>
            <a:r>
              <a:rPr lang="en-US" dirty="0" smtClean="0"/>
              <a:t>Look            for smoke           or fire</a:t>
            </a:r>
          </a:p>
          <a:p>
            <a:pPr lvl="1"/>
            <a:r>
              <a:rPr lang="en-US" dirty="0" smtClean="0"/>
              <a:t>Smell for smoke</a:t>
            </a:r>
          </a:p>
          <a:p>
            <a:pPr lvl="1"/>
            <a:r>
              <a:rPr lang="en-US" dirty="0" smtClean="0"/>
              <a:t>Listen for information over public address system</a:t>
            </a:r>
          </a:p>
          <a:p>
            <a:r>
              <a:rPr lang="en-US" dirty="0" smtClean="0"/>
              <a:t>Report All Fires</a:t>
            </a:r>
          </a:p>
          <a:p>
            <a:pPr lvl="1"/>
            <a:r>
              <a:rPr lang="en-US" dirty="0" smtClean="0"/>
              <a:t>Call </a:t>
            </a:r>
            <a:r>
              <a:rPr lang="en-US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6-9111</a:t>
            </a:r>
            <a:endParaRPr lang="en-US" dirty="0" smtClean="0">
              <a:ln w="18000">
                <a:solidFill>
                  <a:srgbClr val="FF0000"/>
                </a:solidFill>
                <a:prstDash val="solid"/>
                <a:miter lim="800000"/>
              </a:ln>
            </a:endParaRPr>
          </a:p>
          <a:p>
            <a:r>
              <a:rPr lang="en-US" dirty="0" smtClean="0"/>
              <a:t>Activate the nearest pull station</a:t>
            </a:r>
          </a:p>
          <a:p>
            <a:r>
              <a:rPr lang="en-US" dirty="0" smtClean="0"/>
              <a:t>Notify all BB / BMT staff</a:t>
            </a:r>
          </a:p>
          <a:p>
            <a:pPr lvl="1"/>
            <a:r>
              <a:rPr lang="en-US" b="1" dirty="0" smtClean="0">
                <a:ln>
                  <a:solidFill>
                    <a:srgbClr val="FF6600"/>
                  </a:solidFill>
                </a:ln>
                <a:solidFill>
                  <a:srgbClr val="FFFF00"/>
                </a:solidFill>
              </a:rPr>
              <a:t>When evacuation required – XM1 person should grab schedule so all employees can be accounted for.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>
              <a:ln>
                <a:solidFill>
                  <a:schemeClr val="tx1"/>
                </a:solidFill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lvl="1"/>
            <a:endParaRPr lang="en-US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FF0000"/>
              </a:solidFill>
            </a:endParaRPr>
          </a:p>
        </p:txBody>
      </p:sp>
      <p:pic>
        <p:nvPicPr>
          <p:cNvPr id="1026" name="Picture 2" descr="Animated Blue Cartoon Eyes clip art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33600" y="2895600"/>
            <a:ext cx="609600" cy="312419"/>
          </a:xfrm>
          <a:prstGeom prst="rect">
            <a:avLst/>
          </a:prstGeom>
          <a:noFill/>
        </p:spPr>
      </p:pic>
      <p:pic>
        <p:nvPicPr>
          <p:cNvPr id="1028" name="Picture 4" descr="misc cloud smoke element png by dbszabo1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343400" y="2895600"/>
            <a:ext cx="609600" cy="330200"/>
          </a:xfrm>
          <a:prstGeom prst="rect">
            <a:avLst/>
          </a:prstGeom>
          <a:noFill/>
        </p:spPr>
      </p:pic>
      <p:pic>
        <p:nvPicPr>
          <p:cNvPr id="1030" name="Picture 6" descr="http://the-science-mom.com/wp-content/uploads/2012/07/fire.jpg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9" cstate="print"/>
          <a:srcRect b="23077"/>
          <a:stretch>
            <a:fillRect/>
          </a:stretch>
        </p:blipFill>
        <p:spPr bwMode="auto">
          <a:xfrm>
            <a:off x="5943600" y="2590800"/>
            <a:ext cx="533400" cy="615462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99032"/>
          </a:xfrm>
        </p:spPr>
        <p:txBody>
          <a:bodyPr/>
          <a:lstStyle/>
          <a:p>
            <a:r>
              <a:rPr lang="en-US" b="1" dirty="0" smtClean="0">
                <a:ln w="6350">
                  <a:solidFill>
                    <a:schemeClr val="tx1"/>
                  </a:solidFill>
                </a:ln>
              </a:rPr>
              <a:t>Blood Bank:  </a:t>
            </a:r>
            <a:r>
              <a:rPr lang="en-US" b="1" u="sng" dirty="0" smtClean="0"/>
              <a:t>Primary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dirty="0" smtClean="0"/>
              <a:t>Escape Route </a:t>
            </a:r>
            <a:endParaRPr lang="en-US" b="1" dirty="0">
              <a:ln w="6350">
                <a:solidFill>
                  <a:schemeClr val="tx1"/>
                </a:solidFill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4582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Exit main Blood Bank door,                           turn right</a:t>
            </a:r>
          </a:p>
          <a:p>
            <a:r>
              <a:rPr lang="en-US" dirty="0" smtClean="0"/>
              <a:t>Continue down hallway                           past elevators to door at end</a:t>
            </a:r>
          </a:p>
          <a:p>
            <a:r>
              <a:rPr lang="en-US" dirty="0" smtClean="0"/>
              <a:t>Open door, continue forward          through 2 more doors to              downward stairs.</a:t>
            </a:r>
          </a:p>
          <a:p>
            <a:r>
              <a:rPr lang="en-US" dirty="0" smtClean="0"/>
              <a:t>Go down stairs to bottom</a:t>
            </a:r>
          </a:p>
          <a:p>
            <a:r>
              <a:rPr lang="en-US" dirty="0" smtClean="0"/>
              <a:t>Exit door to outside</a:t>
            </a:r>
          </a:p>
          <a:p>
            <a:r>
              <a:rPr lang="en-US" dirty="0" smtClean="0"/>
              <a:t>Meet in front of power plant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62800" y="838200"/>
            <a:ext cx="154305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Straight Arrow Connector 6"/>
          <p:cNvCxnSpPr/>
          <p:nvPr/>
        </p:nvCxnSpPr>
        <p:spPr>
          <a:xfrm flipV="1">
            <a:off x="6172200" y="2590800"/>
            <a:ext cx="1143000" cy="381000"/>
          </a:xfrm>
          <a:prstGeom prst="straightConnector1">
            <a:avLst/>
          </a:prstGeom>
          <a:ln w="3810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39000" y="3810000"/>
            <a:ext cx="154305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Straight Arrow Connector 8"/>
          <p:cNvCxnSpPr/>
          <p:nvPr/>
        </p:nvCxnSpPr>
        <p:spPr>
          <a:xfrm flipV="1">
            <a:off x="5943600" y="5638800"/>
            <a:ext cx="1371600" cy="152400"/>
          </a:xfrm>
          <a:prstGeom prst="straightConnector1">
            <a:avLst/>
          </a:prstGeom>
          <a:ln w="3810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67494"/>
            <a:ext cx="8686800" cy="1399032"/>
          </a:xfrm>
        </p:spPr>
        <p:txBody>
          <a:bodyPr/>
          <a:lstStyle/>
          <a:p>
            <a:r>
              <a:rPr lang="en-US" b="1" dirty="0" smtClean="0">
                <a:ln w="6350">
                  <a:solidFill>
                    <a:schemeClr val="tx1"/>
                  </a:solidFill>
                </a:ln>
              </a:rPr>
              <a:t>Blood Bank: </a:t>
            </a:r>
            <a:r>
              <a:rPr lang="en-US" b="1" u="sng" dirty="0" smtClean="0"/>
              <a:t>Secondary</a:t>
            </a:r>
            <a:r>
              <a:rPr lang="en-US" dirty="0" smtClean="0"/>
              <a:t>   Escape Route</a:t>
            </a:r>
            <a:endParaRPr lang="en-US" b="1" dirty="0">
              <a:ln w="6350">
                <a:solidFill>
                  <a:schemeClr val="tx1"/>
                </a:solidFill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Exit main Blood Bank door, turn left</a:t>
            </a:r>
          </a:p>
          <a:p>
            <a:r>
              <a:rPr lang="en-US" dirty="0" smtClean="0"/>
              <a:t>At end of hallway, turn left</a:t>
            </a:r>
          </a:p>
          <a:p>
            <a:r>
              <a:rPr lang="en-US" dirty="0" smtClean="0"/>
              <a:t>At end of hallway “</a:t>
            </a:r>
            <a:r>
              <a:rPr lang="en-US" dirty="0" err="1" smtClean="0"/>
              <a:t>Zig-Zag</a:t>
            </a:r>
            <a:r>
              <a:rPr lang="en-US" dirty="0" smtClean="0"/>
              <a:t>” right, </a:t>
            </a:r>
          </a:p>
          <a:p>
            <a:pPr>
              <a:buNone/>
            </a:pPr>
            <a:r>
              <a:rPr lang="en-US" dirty="0" smtClean="0"/>
              <a:t>    then left, </a:t>
            </a:r>
          </a:p>
          <a:p>
            <a:r>
              <a:rPr lang="en-US" dirty="0" smtClean="0"/>
              <a:t>Continue down hallway –                      staying on the carpeted floor.</a:t>
            </a:r>
          </a:p>
          <a:p>
            <a:r>
              <a:rPr lang="en-US" dirty="0" smtClean="0"/>
              <a:t>Enter </a:t>
            </a:r>
            <a:r>
              <a:rPr lang="en-US" dirty="0" err="1" smtClean="0"/>
              <a:t>Watlington</a:t>
            </a:r>
            <a:r>
              <a:rPr lang="en-US" dirty="0" smtClean="0"/>
              <a:t> Hall open area</a:t>
            </a:r>
          </a:p>
          <a:p>
            <a:r>
              <a:rPr lang="en-US" dirty="0" smtClean="0"/>
              <a:t>Take steps down</a:t>
            </a:r>
          </a:p>
          <a:p>
            <a:r>
              <a:rPr lang="en-US" dirty="0" smtClean="0"/>
              <a:t>Exit door in front of you</a:t>
            </a:r>
          </a:p>
          <a:p>
            <a:r>
              <a:rPr lang="en-US" dirty="0" smtClean="0"/>
              <a:t>Meet outside </a:t>
            </a:r>
            <a:r>
              <a:rPr lang="en-US" dirty="0" err="1" smtClean="0"/>
              <a:t>Watlington</a:t>
            </a:r>
            <a:r>
              <a:rPr lang="en-US" dirty="0" smtClean="0"/>
              <a:t> Hall</a:t>
            </a:r>
            <a:endParaRPr lang="en-US" dirty="0"/>
          </a:p>
        </p:txBody>
      </p:sp>
      <p:pic>
        <p:nvPicPr>
          <p:cNvPr id="4" name="Picture 3" descr="DSC_0235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/>
          <a:srcRect b="28889"/>
          <a:stretch>
            <a:fillRect/>
          </a:stretch>
        </p:blipFill>
        <p:spPr>
          <a:xfrm>
            <a:off x="7315200" y="4724400"/>
            <a:ext cx="1530697" cy="1935104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6019800" y="5410200"/>
            <a:ext cx="1295400" cy="230188"/>
          </a:xfrm>
          <a:prstGeom prst="straightConnector1">
            <a:avLst/>
          </a:prstGeom>
          <a:ln w="317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PTShape_0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 cstate="print">
            <a:lum bright="25000" contrast="35000"/>
          </a:blip>
          <a:srcRect/>
          <a:stretch>
            <a:fillRect/>
          </a:stretch>
        </p:blipFill>
        <p:spPr bwMode="auto">
          <a:xfrm>
            <a:off x="7391400" y="1600200"/>
            <a:ext cx="154305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Straight Arrow Connector 8"/>
          <p:cNvCxnSpPr/>
          <p:nvPr/>
        </p:nvCxnSpPr>
        <p:spPr>
          <a:xfrm flipV="1">
            <a:off x="6553200" y="3505200"/>
            <a:ext cx="838200" cy="609600"/>
          </a:xfrm>
          <a:prstGeom prst="straightConnector1">
            <a:avLst/>
          </a:prstGeom>
          <a:ln w="317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n w="6350">
                  <a:solidFill>
                    <a:schemeClr val="tx1"/>
                  </a:solidFill>
                </a:ln>
              </a:rPr>
              <a:t>Blood Bank Offices / Bathroom: </a:t>
            </a:r>
            <a:r>
              <a:rPr lang="en-US" sz="4000" b="1" u="sng" dirty="0" smtClean="0"/>
              <a:t>Primary</a:t>
            </a:r>
            <a:r>
              <a:rPr lang="en-US" sz="4000" dirty="0" smtClean="0"/>
              <a:t> Escape Route</a:t>
            </a:r>
            <a:endParaRPr lang="en-US" sz="4000" b="1" dirty="0">
              <a:ln w="6350">
                <a:solidFill>
                  <a:schemeClr val="tx1"/>
                </a:solidFill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78408"/>
          </a:xfrm>
        </p:spPr>
        <p:txBody>
          <a:bodyPr/>
          <a:lstStyle/>
          <a:p>
            <a:r>
              <a:rPr lang="en-US" dirty="0" smtClean="0"/>
              <a:t>Exit door by bathroom</a:t>
            </a:r>
          </a:p>
          <a:p>
            <a:r>
              <a:rPr lang="en-US" dirty="0" smtClean="0"/>
              <a:t>Take a few steps forward then        turn left down hallway</a:t>
            </a:r>
          </a:p>
          <a:p>
            <a:r>
              <a:rPr lang="en-US" dirty="0" smtClean="0"/>
              <a:t>Continue down hallway –                staying on the carpeted floor.</a:t>
            </a:r>
          </a:p>
          <a:p>
            <a:r>
              <a:rPr lang="en-US" dirty="0" smtClean="0"/>
              <a:t>Enter </a:t>
            </a:r>
            <a:r>
              <a:rPr lang="en-US" dirty="0" err="1" smtClean="0"/>
              <a:t>Watlington</a:t>
            </a:r>
            <a:r>
              <a:rPr lang="en-US" dirty="0" smtClean="0"/>
              <a:t> Hall open area</a:t>
            </a:r>
          </a:p>
          <a:p>
            <a:r>
              <a:rPr lang="en-US" dirty="0" smtClean="0"/>
              <a:t>Take steps down</a:t>
            </a:r>
          </a:p>
          <a:p>
            <a:r>
              <a:rPr lang="en-US" dirty="0" smtClean="0"/>
              <a:t>Exit door in front of you</a:t>
            </a:r>
          </a:p>
          <a:p>
            <a:r>
              <a:rPr lang="en-US" dirty="0" smtClean="0"/>
              <a:t>Meet outside </a:t>
            </a:r>
            <a:r>
              <a:rPr lang="en-US" dirty="0" err="1" smtClean="0"/>
              <a:t>Watlington</a:t>
            </a:r>
            <a:r>
              <a:rPr lang="en-US" dirty="0" smtClean="0"/>
              <a:t> Hall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>
            <a:lum bright="25000" contrast="35000"/>
          </a:blip>
          <a:srcRect/>
          <a:stretch>
            <a:fillRect/>
          </a:stretch>
        </p:blipFill>
        <p:spPr bwMode="auto">
          <a:xfrm>
            <a:off x="7391400" y="1676400"/>
            <a:ext cx="154305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DSC_0235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/>
          <a:srcRect b="28889"/>
          <a:stretch>
            <a:fillRect/>
          </a:stretch>
        </p:blipFill>
        <p:spPr>
          <a:xfrm>
            <a:off x="7391400" y="4724400"/>
            <a:ext cx="1530697" cy="1935104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V="1">
            <a:off x="6934200" y="4114800"/>
            <a:ext cx="609600" cy="381000"/>
          </a:xfrm>
          <a:prstGeom prst="straightConnector1">
            <a:avLst/>
          </a:prstGeom>
          <a:ln w="3810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6324600" y="6019800"/>
            <a:ext cx="1143000" cy="228600"/>
          </a:xfrm>
          <a:prstGeom prst="straightConnector1">
            <a:avLst/>
          </a:prstGeom>
          <a:ln w="3810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67494"/>
            <a:ext cx="8839200" cy="139903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n w="6350">
                  <a:solidFill>
                    <a:schemeClr val="tx1"/>
                  </a:solidFill>
                </a:ln>
              </a:rPr>
              <a:t>Blood Bank Offices / Bathroom: </a:t>
            </a:r>
            <a:r>
              <a:rPr lang="en-US" sz="4000" b="1" u="sng" dirty="0" smtClean="0"/>
              <a:t>Secondary</a:t>
            </a:r>
            <a:r>
              <a:rPr lang="en-US" sz="4000" dirty="0" smtClean="0"/>
              <a:t> Escape Route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Walk through the conference room to the Blood Bank</a:t>
            </a:r>
          </a:p>
          <a:p>
            <a:r>
              <a:rPr lang="en-US" dirty="0" smtClean="0"/>
              <a:t>Continue as for Blood Bank primary escape route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BMT Evacuation Route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Primary</a:t>
            </a:r>
          </a:p>
          <a:p>
            <a:pPr lvl="1"/>
            <a:r>
              <a:rPr lang="en-US" sz="1700" dirty="0" smtClean="0"/>
              <a:t>Exit BMT through either door. Turn right. Turn right again after the North tower elevators if you exited BMT from the </a:t>
            </a:r>
            <a:r>
              <a:rPr lang="en-US" sz="1700" dirty="0" err="1" smtClean="0"/>
              <a:t>cryo</a:t>
            </a:r>
            <a:r>
              <a:rPr lang="en-US" sz="1700" dirty="0" smtClean="0"/>
              <a:t> room. Go Down North tower stairway at the end of the hall. Exit to meet at the front of the power plant.</a:t>
            </a:r>
          </a:p>
          <a:p>
            <a:endParaRPr lang="en-US" sz="2400" dirty="0" smtClean="0"/>
          </a:p>
          <a:p>
            <a:r>
              <a:rPr lang="en-US" sz="2400" dirty="0" smtClean="0"/>
              <a:t>Secondary</a:t>
            </a:r>
          </a:p>
          <a:p>
            <a:pPr lvl="1"/>
            <a:r>
              <a:rPr lang="en-US" sz="1900" dirty="0"/>
              <a:t>Exit BMT lab through the </a:t>
            </a:r>
            <a:r>
              <a:rPr lang="en-US" sz="1900" dirty="0" err="1"/>
              <a:t>cryo</a:t>
            </a:r>
            <a:r>
              <a:rPr lang="en-US" sz="1900" dirty="0"/>
              <a:t> room. Turn Left. Proceed to Gray building. Turn right down first hallway. Go through double doors. Go down stairway on left and exit building. </a:t>
            </a:r>
          </a:p>
        </p:txBody>
      </p:sp>
      <p:graphicFrame>
        <p:nvGraphicFramePr>
          <p:cNvPr id="20" name="Content Placeholder 19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5273145" y="1688649"/>
          <a:ext cx="2788709" cy="4593540"/>
        </p:xfrm>
        <a:graphic>
          <a:graphicData uri="http://schemas.openxmlformats.org/drawingml/2006/table">
            <a:tbl>
              <a:tblPr/>
              <a:tblGrid>
                <a:gridCol w="243673">
                  <a:extLst>
                    <a:ext uri="{9D8B030D-6E8A-4147-A177-3AD203B41FA5}">
                      <a16:colId xmlns:a16="http://schemas.microsoft.com/office/drawing/2014/main" val="3458095462"/>
                    </a:ext>
                  </a:extLst>
                </a:gridCol>
                <a:gridCol w="243673">
                  <a:extLst>
                    <a:ext uri="{9D8B030D-6E8A-4147-A177-3AD203B41FA5}">
                      <a16:colId xmlns:a16="http://schemas.microsoft.com/office/drawing/2014/main" val="3782028812"/>
                    </a:ext>
                  </a:extLst>
                </a:gridCol>
                <a:gridCol w="138383">
                  <a:extLst>
                    <a:ext uri="{9D8B030D-6E8A-4147-A177-3AD203B41FA5}">
                      <a16:colId xmlns:a16="http://schemas.microsoft.com/office/drawing/2014/main" val="3116560372"/>
                    </a:ext>
                  </a:extLst>
                </a:gridCol>
                <a:gridCol w="138383">
                  <a:extLst>
                    <a:ext uri="{9D8B030D-6E8A-4147-A177-3AD203B41FA5}">
                      <a16:colId xmlns:a16="http://schemas.microsoft.com/office/drawing/2014/main" val="1730958893"/>
                    </a:ext>
                  </a:extLst>
                </a:gridCol>
                <a:gridCol w="246682">
                  <a:extLst>
                    <a:ext uri="{9D8B030D-6E8A-4147-A177-3AD203B41FA5}">
                      <a16:colId xmlns:a16="http://schemas.microsoft.com/office/drawing/2014/main" val="3971674126"/>
                    </a:ext>
                  </a:extLst>
                </a:gridCol>
                <a:gridCol w="135374">
                  <a:extLst>
                    <a:ext uri="{9D8B030D-6E8A-4147-A177-3AD203B41FA5}">
                      <a16:colId xmlns:a16="http://schemas.microsoft.com/office/drawing/2014/main" val="2193585988"/>
                    </a:ext>
                  </a:extLst>
                </a:gridCol>
                <a:gridCol w="135374">
                  <a:extLst>
                    <a:ext uri="{9D8B030D-6E8A-4147-A177-3AD203B41FA5}">
                      <a16:colId xmlns:a16="http://schemas.microsoft.com/office/drawing/2014/main" val="1441863891"/>
                    </a:ext>
                  </a:extLst>
                </a:gridCol>
                <a:gridCol w="138383">
                  <a:extLst>
                    <a:ext uri="{9D8B030D-6E8A-4147-A177-3AD203B41FA5}">
                      <a16:colId xmlns:a16="http://schemas.microsoft.com/office/drawing/2014/main" val="1915922324"/>
                    </a:ext>
                  </a:extLst>
                </a:gridCol>
                <a:gridCol w="138383">
                  <a:extLst>
                    <a:ext uri="{9D8B030D-6E8A-4147-A177-3AD203B41FA5}">
                      <a16:colId xmlns:a16="http://schemas.microsoft.com/office/drawing/2014/main" val="3271992714"/>
                    </a:ext>
                  </a:extLst>
                </a:gridCol>
                <a:gridCol w="246682">
                  <a:extLst>
                    <a:ext uri="{9D8B030D-6E8A-4147-A177-3AD203B41FA5}">
                      <a16:colId xmlns:a16="http://schemas.microsoft.com/office/drawing/2014/main" val="2917707345"/>
                    </a:ext>
                  </a:extLst>
                </a:gridCol>
                <a:gridCol w="246682">
                  <a:extLst>
                    <a:ext uri="{9D8B030D-6E8A-4147-A177-3AD203B41FA5}">
                      <a16:colId xmlns:a16="http://schemas.microsoft.com/office/drawing/2014/main" val="1555355315"/>
                    </a:ext>
                  </a:extLst>
                </a:gridCol>
                <a:gridCol w="246682">
                  <a:extLst>
                    <a:ext uri="{9D8B030D-6E8A-4147-A177-3AD203B41FA5}">
                      <a16:colId xmlns:a16="http://schemas.microsoft.com/office/drawing/2014/main" val="3052486521"/>
                    </a:ext>
                  </a:extLst>
                </a:gridCol>
                <a:gridCol w="246682">
                  <a:extLst>
                    <a:ext uri="{9D8B030D-6E8A-4147-A177-3AD203B41FA5}">
                      <a16:colId xmlns:a16="http://schemas.microsoft.com/office/drawing/2014/main" val="2259657087"/>
                    </a:ext>
                  </a:extLst>
                </a:gridCol>
                <a:gridCol w="243673">
                  <a:extLst>
                    <a:ext uri="{9D8B030D-6E8A-4147-A177-3AD203B41FA5}">
                      <a16:colId xmlns:a16="http://schemas.microsoft.com/office/drawing/2014/main" val="2744856964"/>
                    </a:ext>
                  </a:extLst>
                </a:gridCol>
              </a:tblGrid>
              <a:tr h="139136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BMT Evacuation Route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070490"/>
                  </a:ext>
                </a:extLst>
              </a:tr>
              <a:tr h="112207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Second Floor North Tower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269654"/>
                  </a:ext>
                </a:extLst>
              </a:tr>
              <a:tr h="11669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8548125"/>
                  </a:ext>
                </a:extLst>
              </a:tr>
              <a:tr h="12118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Stair Well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320027"/>
                  </a:ext>
                </a:extLst>
              </a:tr>
              <a:tr h="12118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4076103"/>
                  </a:ext>
                </a:extLst>
              </a:tr>
              <a:tr h="11669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1377583"/>
                  </a:ext>
                </a:extLst>
              </a:tr>
              <a:tr h="11220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 Tower Elevators</a:t>
                      </a:r>
                    </a:p>
                  </a:txBody>
                  <a:tcPr marL="4488" marR="4488" marT="4488" marB="0" vert="vert270" anchor="ctr">
                    <a:lnL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BMT Office and Specimen Receipt</a:t>
                      </a:r>
                    </a:p>
                  </a:txBody>
                  <a:tcPr marL="4488" marR="4488" marT="448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Service Elevators</a:t>
                      </a:r>
                    </a:p>
                  </a:txBody>
                  <a:tcPr marL="4488" marR="4488" marT="4488" marB="0" vert="vert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6937882"/>
                  </a:ext>
                </a:extLst>
              </a:tr>
              <a:tr h="10502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2882762"/>
                  </a:ext>
                </a:extLst>
              </a:tr>
              <a:tr h="11220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342605"/>
                  </a:ext>
                </a:extLst>
              </a:tr>
              <a:tr h="11220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4031482"/>
                  </a:ext>
                </a:extLst>
              </a:tr>
              <a:tr h="11669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853379"/>
                  </a:ext>
                </a:extLst>
              </a:tr>
              <a:tr h="10502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506595"/>
                  </a:ext>
                </a:extLst>
              </a:tr>
              <a:tr h="11220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BMT Processing and Cryo Rooms</a:t>
                      </a:r>
                    </a:p>
                  </a:txBody>
                  <a:tcPr marL="4488" marR="4488" marT="44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0090601"/>
                  </a:ext>
                </a:extLst>
              </a:tr>
              <a:tr h="11220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1112323"/>
                  </a:ext>
                </a:extLst>
              </a:tr>
              <a:tr h="18222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9733756"/>
                  </a:ext>
                </a:extLst>
              </a:tr>
              <a:tr h="11669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239969"/>
                  </a:ext>
                </a:extLst>
              </a:tr>
              <a:tr h="11669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5058273"/>
                  </a:ext>
                </a:extLst>
              </a:tr>
              <a:tr h="11220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1023112"/>
                  </a:ext>
                </a:extLst>
              </a:tr>
              <a:tr h="11220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6557185"/>
                  </a:ext>
                </a:extLst>
              </a:tr>
              <a:tr h="11220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6591175"/>
                  </a:ext>
                </a:extLst>
              </a:tr>
              <a:tr h="11669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4672335"/>
                  </a:ext>
                </a:extLst>
              </a:tr>
              <a:tr h="12118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5396162"/>
                  </a:ext>
                </a:extLst>
              </a:tr>
              <a:tr h="12118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2903080"/>
                  </a:ext>
                </a:extLst>
              </a:tr>
              <a:tr h="11669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3602097"/>
                  </a:ext>
                </a:extLst>
              </a:tr>
              <a:tr h="11220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8681633"/>
                  </a:ext>
                </a:extLst>
              </a:tr>
              <a:tr h="11220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6896733"/>
                  </a:ext>
                </a:extLst>
              </a:tr>
              <a:tr h="11220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3997475"/>
                  </a:ext>
                </a:extLst>
              </a:tr>
              <a:tr h="11220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0687896"/>
                  </a:ext>
                </a:extLst>
              </a:tr>
              <a:tr h="11669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7192493"/>
                  </a:ext>
                </a:extLst>
              </a:tr>
              <a:tr h="12118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513754"/>
                  </a:ext>
                </a:extLst>
              </a:tr>
              <a:tr h="12118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9667361"/>
                  </a:ext>
                </a:extLst>
              </a:tr>
              <a:tr h="11669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Stair Well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5768653"/>
                  </a:ext>
                </a:extLst>
              </a:tr>
              <a:tr h="11669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1325432"/>
                  </a:ext>
                </a:extLst>
              </a:tr>
              <a:tr h="11669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8915078"/>
                  </a:ext>
                </a:extLst>
              </a:tr>
              <a:tr h="10502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9316294"/>
                  </a:ext>
                </a:extLst>
              </a:tr>
              <a:tr h="105025">
                <a:tc rowSpan="2" gridSpan="2"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Primary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5011390"/>
                  </a:ext>
                </a:extLst>
              </a:tr>
              <a:tr h="10502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9861134"/>
                  </a:ext>
                </a:extLst>
              </a:tr>
              <a:tr h="105025">
                <a:tc rowSpan="2" gridSpan="2"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Secondary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0582039"/>
                  </a:ext>
                </a:extLst>
              </a:tr>
              <a:tr h="10502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5453328"/>
                  </a:ext>
                </a:extLst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5257800" y="1666526"/>
            <a:ext cx="2804054" cy="4637786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735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ESENTATION_ID" val="11040"/>
  <p:tag name="ARTICULATE_PROJECT_CHECK" val="0"/>
  <p:tag name="LMS_COMPLETION_TITLE" val="Quarter 1_Security and Safety"/>
  <p:tag name="LMS_COMPLETION_ID" val="Quarter_1_Security_and_Safety"/>
  <p:tag name="LMS_COMPLETION_VERSION" val="1.0"/>
  <p:tag name="LMS_COMPLETION_DURATION" val="1:00:00"/>
  <p:tag name="LMS_COMPLETION_SCO_TITLE" val="Quarter 1_Security and Safety"/>
  <p:tag name="LMS_COMPLETION_SCO_ID" val="Quarter_1_Security_and_Safety"/>
  <p:tag name="LMS_COMPLETION_EDITION" val="0"/>
  <p:tag name="LMS_COMPLETION_THRESHOLD" val="80"/>
  <p:tag name="LMS_COMPLETION_METHOD" val="QUIZ"/>
  <p:tag name="LMS_COMPLETION_TARGET_ID" val="279"/>
  <p:tag name="LMS_DATA_SCORM" val="1"/>
  <p:tag name="LMS_COMPLETION_TARGET" val="9c6ee161-cbc9-4357-bb74-2ba5e14f0a31"/>
  <p:tag name="PRESENTATION_PLAYLIST_COUNT" val="0"/>
  <p:tag name="PRESENTATION_PRESENTER_SLIDE_LEVEL" val="0"/>
  <p:tag name="ARTICULATE_PROJECT_OPEN" val="1"/>
  <p:tag name="ARTICULATE_PRESENTER_VERSION" val="6"/>
  <p:tag name="PUBLISH_TITLE" val="Quarter 4_Fire Escape Routes"/>
  <p:tag name="ARTICULATE_PUBLISH_PATH" val="G:\Lab_Shared\BloodBankStaff\Employee Competency\Articulate Presentations\Ready for IShares"/>
  <p:tag name="ARTICULATE_LOGO" val="(None selected)"/>
  <p:tag name="ARTICULATE_PRESENTER" val="(None selected)"/>
  <p:tag name="ARTICULATE_PRESENTER_GUID" val="9869030842"/>
  <p:tag name="ARTICULATE_LMS" val="0"/>
  <p:tag name="ARTICULATE_TEMPLATE" val="Corporate Communications"/>
  <p:tag name="ARTICULATE_TEMPLATE_GUID" val="1a000000-6000-0000-b000-000000000001"/>
  <p:tag name="LMS_PUBLISH" val="No"/>
  <p:tag name="PRESENTER_PREVIEW_MODE" val="0"/>
  <p:tag name="PRESENTER_PREVIEW_START" val="1"/>
  <p:tag name="LAUNCHINNEWWINDOW" val="0"/>
  <p:tag name="LASTPUBLISHED" val="G:\Lab_Shared\BloodBankStaff\Employee Competency\Articulate Presentations\Ready for IShares\Quarter 4_Fire Escape Routes\player.htm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b8e17399-61f8-4381-a6dd-a39a0c66e709"/>
  <p:tag name="ARTICULATE_SLIDE_PAUSE" val="1"/>
  <p:tag name="ARTICULATE_NAV_LEVEL" val="1"/>
  <p:tag name="ARTICULATE_PLAYLIST_ID" val="-1"/>
  <p:tag name="ARTICULATE_LOCK_SLIDE" val="0"/>
  <p:tag name="ARTICULATE_SLIDE_NAV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f7deb266-3a8b-4a0b-98ca-996ddd3c2a45"/>
  <p:tag name="ARTICULATE_SLIDE_PAUSE" val="1"/>
  <p:tag name="ARTICULATE_NAV_LEVEL" val="1"/>
  <p:tag name="ARTICULATE_PLAYLIST_ID" val="-1"/>
  <p:tag name="ARTICULATE_LOCK_SLIDE" val="0"/>
  <p:tag name="ARTICULATE_SLIDE_NAV" val="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0b187c7c-e61b-4d8f-87c1-89ebce5e849c"/>
  <p:tag name="ARTICULATE_SLIDE_PAUSE" val="1"/>
  <p:tag name="ARTICULATE_NAV_LEVEL" val="1"/>
  <p:tag name="ARTICULATE_PLAYLIST_ID" val="-1"/>
  <p:tag name="ARTICULATE_LOCK_SLIDE" val="0"/>
  <p:tag name="ARTICULATE_SLIDE_NAV" val="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d5b58c68-f670-487e-89a1-357bbd62ea23"/>
  <p:tag name="ARTICULATE_SLIDE_PAUSE" val="1"/>
  <p:tag name="ARTICULATE_NAV_LEVEL" val="1"/>
  <p:tag name="ARTICULATE_PLAYLIST_ID" val="-1"/>
  <p:tag name="ARTICULATE_LOCK_SLIDE" val="0"/>
  <p:tag name="ARTICULATE_SLIDE_NAV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54fdc3df-2ddc-459c-9d32-a6066ce45bc7"/>
  <p:tag name="ARTICULATE_SLIDE_PAUSE" val="1"/>
  <p:tag name="ARTICULATE_NAV_LEVEL" val="1"/>
  <p:tag name="ARTICULATE_PLAYLIST_ID" val="-1"/>
  <p:tag name="ARTICULATE_LOCK_SLIDE" val="0"/>
  <p:tag name="ARTICULATE_SLIDE_NAV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bturner\AppData\Local\Temp\articulate\presenter\imgtemp\d5Ta37kl_files\slide0001_image001.jp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bturner\AppData\Local\Temp\articulate\presenter\imgtemp\6q7B4Ajt_files\slide0001_image001.jp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d28eb90c-b227-4c57-beee-cf8f6283ca1a"/>
  <p:tag name="ARTICULATE_SLIDE_PAUSE" val="1"/>
  <p:tag name="ARTICULATE_NAV_LEVEL" val="1"/>
  <p:tag name="ARTICULATE_PLAYLIST_ID" val="-1"/>
  <p:tag name="ARTICULATE_LOCK_SLIDE" val="0"/>
  <p:tag name="ARTICULATE_SLIDE_NAV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bturner\AppData\Local\Temp\articulate\presenter\imgtemp\0eFFgzPY_files\slide0001_image001.jp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bturner\AppData\Local\Temp\articulate\presenter\imgtemp\Pf3oWNy5_files\slide0001_image001.jpg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922</TotalTime>
  <Words>532</Words>
  <Application>Microsoft Office PowerPoint</Application>
  <PresentationFormat>On-screen Show (4:3)</PresentationFormat>
  <Paragraphs>183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Century Gothic</vt:lpstr>
      <vt:lpstr>Verdana</vt:lpstr>
      <vt:lpstr>Wingdings 2</vt:lpstr>
      <vt:lpstr>Verve</vt:lpstr>
      <vt:lpstr>BB / BMT/New Office and Bathroom Fire Escape Routes</vt:lpstr>
      <vt:lpstr>FIRE!!! </vt:lpstr>
      <vt:lpstr>Blood Bank:  Primary  Escape Route </vt:lpstr>
      <vt:lpstr>Blood Bank: Secondary   Escape Route</vt:lpstr>
      <vt:lpstr>Blood Bank Offices / Bathroom: Primary Escape Route</vt:lpstr>
      <vt:lpstr>Blood Bank Offices / Bathroom: Secondary Escape Route</vt:lpstr>
      <vt:lpstr>BMT Evacuation Route</vt:lpstr>
    </vt:vector>
  </TitlesOfParts>
  <Company>WFUBMC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Blood Bank Safety</dc:title>
  <dc:creator>bturner</dc:creator>
  <cp:lastModifiedBy>Julie H Simmons</cp:lastModifiedBy>
  <cp:revision>77</cp:revision>
  <dcterms:created xsi:type="dcterms:W3CDTF">2014-10-14T18:44:00Z</dcterms:created>
  <dcterms:modified xsi:type="dcterms:W3CDTF">2020-08-06T19:12:46Z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Blood Bank Security and Safety</vt:lpwstr>
  </property>
  <property fmtid="{D5CDD505-2E9C-101B-9397-08002B2CF9AE}" pid="4" name="ArticulateGUID">
    <vt:lpwstr>FC7F1CCC-6F6F-4196-83BE-1A1F0085EEDF</vt:lpwstr>
  </property>
  <property fmtid="{D5CDD505-2E9C-101B-9397-08002B2CF9AE}" pid="5" name="ArticulateProjectFull">
    <vt:lpwstr>G:\Lab_Shared\BloodBankStaff\Employee Competency\Articulate Presentations\Quarterly Safety\Quarter 4_Fire Escape Routes\Quarter 4_Escape Routes.ppta</vt:lpwstr>
  </property>
</Properties>
</file>