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91" r:id="rId7"/>
    <p:sldId id="329" r:id="rId8"/>
    <p:sldId id="345" r:id="rId9"/>
    <p:sldId id="299" r:id="rId10"/>
    <p:sldId id="302" r:id="rId11"/>
    <p:sldId id="305" r:id="rId12"/>
    <p:sldId id="347" r:id="rId13"/>
    <p:sldId id="354" r:id="rId14"/>
    <p:sldId id="335" r:id="rId15"/>
    <p:sldId id="349" r:id="rId16"/>
    <p:sldId id="352" r:id="rId17"/>
    <p:sldId id="353" r:id="rId18"/>
    <p:sldId id="348" r:id="rId19"/>
    <p:sldId id="310" r:id="rId2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Type'!$B$34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Type'!$A$35:$A$47</c:f>
              <c:strCache>
                <c:ptCount val="13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</c:strCache>
            </c:strRef>
          </c:cat>
          <c:val>
            <c:numRef>
              <c:f>'Event Type'!$B$35:$B$47</c:f>
              <c:numCache>
                <c:formatCode>General</c:formatCode>
                <c:ptCount val="13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1C-434E-91E0-267442D6E5DA}"/>
            </c:ext>
          </c:extLst>
        </c:ser>
        <c:ser>
          <c:idx val="1"/>
          <c:order val="1"/>
          <c:tx>
            <c:strRef>
              <c:f>'Event Type'!$C$34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Type'!$A$35:$A$47</c:f>
              <c:strCache>
                <c:ptCount val="13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</c:strCache>
            </c:strRef>
          </c:cat>
          <c:val>
            <c:numRef>
              <c:f>'Event Type'!$C$35:$C$47</c:f>
              <c:numCache>
                <c:formatCode>General</c:formatCode>
                <c:ptCount val="13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1C-434E-91E0-267442D6E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Type'!$A$54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Type'!$B$53:$N$53</c:f>
              <c:strCache>
                <c:ptCount val="13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</c:strCache>
            </c:strRef>
          </c:cat>
          <c:val>
            <c:numRef>
              <c:f>'Event Type'!$B$54:$N$54</c:f>
              <c:numCache>
                <c:formatCode>General</c:formatCode>
                <c:ptCount val="13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E-47F4-A812-487A0B008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Type'!$A$74</c:f>
              <c:strCache>
                <c:ptCount val="1"/>
                <c:pt idx="0">
                  <c:v>Labeling Issue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Type'!$B$73:$N$73</c:f>
              <c:strCache>
                <c:ptCount val="13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</c:strCache>
            </c:strRef>
          </c:cat>
          <c:val>
            <c:numRef>
              <c:f>'Event Type'!$B$74:$N$74</c:f>
              <c:numCache>
                <c:formatCode>General</c:formatCode>
                <c:ptCount val="13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7-4B36-BA52-F77252D0A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362216"/>
        <c:axId val="517366152"/>
      </c:barChart>
      <c:catAx>
        <c:axId val="5173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6152"/>
        <c:crosses val="autoZero"/>
        <c:auto val="1"/>
        <c:lblAlgn val="ctr"/>
        <c:lblOffset val="100"/>
        <c:noMultiLvlLbl val="0"/>
      </c:catAx>
      <c:valAx>
        <c:axId val="51736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Type'!$A$66</c:f>
              <c:strCache>
                <c:ptCount val="1"/>
                <c:pt idx="0">
                  <c:v>Deviation in SOP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Type'!$B$65:$N$65</c:f>
              <c:strCache>
                <c:ptCount val="13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</c:strCache>
            </c:strRef>
          </c:cat>
          <c:val>
            <c:numRef>
              <c:f>'Event Type'!$B$66:$N$66</c:f>
              <c:numCache>
                <c:formatCode>General</c:formatCode>
                <c:ptCount val="13"/>
                <c:pt idx="0">
                  <c:v>7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644-BD59-004281FCE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50680"/>
        <c:axId val="522255272"/>
      </c:barChart>
      <c:catAx>
        <c:axId val="5222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5272"/>
        <c:crosses val="autoZero"/>
        <c:auto val="1"/>
        <c:lblAlgn val="ctr"/>
        <c:lblOffset val="100"/>
        <c:noMultiLvlLbl val="0"/>
      </c:catAx>
      <c:valAx>
        <c:axId val="5222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0.06535</cdr:x>
      <cdr:y>0</cdr:y>
    </cdr:from>
    <cdr:to>
      <cdr:x>0.20694</cdr:x>
      <cdr:y>0.11111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281354" y="0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</a:rPr>
            <a:t>#2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0.0566</cdr:x>
      <cdr:y>0.02847</cdr:y>
    </cdr:from>
    <cdr:to>
      <cdr:x>0.20755</cdr:x>
      <cdr:y>0.13237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228600" y="83527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</a:rPr>
            <a:t>#3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hyperlink" Target="http://images.clipartpanda.com/pebble-clipart-pile-of-rocks-clipart-boulders-15894981.jpg" TargetMode="Externa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7"/>
          <a:ext cx="4457700" cy="46019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First – ALWAYS!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168">
                <a:tc gridSpan="2">
                  <a:txBody>
                    <a:bodyPr/>
                    <a:lstStyle/>
                    <a:p>
                      <a:pPr lvl="3" algn="l"/>
                      <a:r>
                        <a:rPr lang="en-US" sz="21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a question</a:t>
                      </a:r>
                    </a:p>
                    <a:p>
                      <a:pPr lvl="3" algn="l"/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Make a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equest</a:t>
                      </a:r>
                    </a:p>
                    <a:p>
                      <a:pPr lvl="3" algn="l"/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“I have a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oncern”</a:t>
                      </a:r>
                    </a:p>
                    <a:p>
                      <a:pPr lvl="3" algn="l"/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hain of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ommand</a:t>
                      </a:r>
                      <a:endParaRPr lang="en-US" sz="21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965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“What you permit, you promote”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 with the </a:t>
                      </a:r>
                      <a:r>
                        <a:rPr lang="en-US" sz="1100" i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lightest touch 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Especially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helpful when we are hesitant or intimidated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 out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unsafe conditions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hear someone say “I have a concern” stop and address this genuine worry that we may cause harm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5" descr="Pebble Rock Clipart Pebble clipart">
            <a:hlinkClick r:id="rId5" tooltip="&quot;Pebble clipart&quot;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5"/>
          <a:stretch/>
        </p:blipFill>
        <p:spPr bwMode="auto">
          <a:xfrm>
            <a:off x="5143500" y="5143500"/>
            <a:ext cx="1485900" cy="1199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87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466"/>
            <a:ext cx="8153399" cy="46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792"/>
            <a:ext cx="7773074" cy="151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0731"/>
            <a:ext cx="6995569" cy="4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 can't defeat our foes because we cannot see them - Fabius Maximus web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302002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68" y="4196374"/>
            <a:ext cx="2424112" cy="264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" y="4256346"/>
            <a:ext cx="2247318" cy="2587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7" y="2008135"/>
            <a:ext cx="2028825" cy="256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3" y="21957"/>
            <a:ext cx="2304559" cy="2104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72" y="-18691"/>
            <a:ext cx="2667000" cy="4247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504950"/>
            <a:ext cx="2622780" cy="3168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1196" y="4145907"/>
            <a:ext cx="2200275" cy="2688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6773" y="21957"/>
            <a:ext cx="1771650" cy="1724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966" y="4089953"/>
            <a:ext cx="2340169" cy="2747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1250" y="1387751"/>
            <a:ext cx="2295949" cy="34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5751"/>
            <a:ext cx="6400800" cy="1107996"/>
          </a:xfrm>
        </p:spPr>
        <p:txBody>
          <a:bodyPr/>
          <a:lstStyle/>
          <a:p>
            <a:pPr algn="ctr"/>
            <a:r>
              <a:rPr lang="en-US" dirty="0" smtClean="0"/>
              <a:t>Don’t Let Your Guard Down…</a:t>
            </a:r>
            <a:br>
              <a:rPr lang="en-US" dirty="0" smtClean="0"/>
            </a:br>
            <a:r>
              <a:rPr lang="en-US" dirty="0" smtClean="0"/>
              <a:t>Stay safe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" y="1148971"/>
            <a:ext cx="8229601" cy="5140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6289375"/>
            <a:ext cx="495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https://www.wakehealth.edu/Coronavirus/Dont-Let-Your-Guard-Down?utm_source=Intranet&amp;utm_medium=email&amp;utm_campaign=homepage</a:t>
            </a:r>
          </a:p>
        </p:txBody>
      </p:sp>
    </p:spTree>
    <p:extLst>
      <p:ext uri="{BB962C8B-B14F-4D97-AF65-F5344CB8AC3E}">
        <p14:creationId xmlns:p14="http://schemas.microsoft.com/office/powerpoint/2010/main" val="34168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Compliance with </a:t>
            </a:r>
            <a:br>
              <a:rPr lang="en-US" dirty="0" smtClean="0"/>
            </a:br>
            <a:r>
              <a:rPr lang="en-US" dirty="0" smtClean="0"/>
              <a:t>Safety Focus of the Month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01314"/>
          </a:xfrm>
        </p:spPr>
        <p:txBody>
          <a:bodyPr/>
          <a:lstStyle/>
          <a:p>
            <a:r>
              <a:rPr lang="en-US" dirty="0" smtClean="0"/>
              <a:t>Lack of standardization in how it is presented to staff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MTS &amp; test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/>
              <a:t>Test scores range from 33% to 100%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 smtClean="0"/>
              <a:t>Some participant lists are not accurate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Presented staff meetings with a sign-in sheet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Emailed to staff; receive an email response back that it has been read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September 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 </a:t>
            </a:r>
            <a:r>
              <a:rPr lang="en-US" sz="2400" dirty="0" smtClean="0"/>
              <a:t>120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 39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 446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53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 94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WMC: </a:t>
            </a:r>
            <a:r>
              <a:rPr lang="en-US" sz="2400" dirty="0" smtClean="0"/>
              <a:t> 142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8/11/2020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July: 50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67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256252"/>
              </p:ext>
            </p:extLst>
          </p:nvPr>
        </p:nvGraphicFramePr>
        <p:xfrm>
          <a:off x="1143000" y="1738312"/>
          <a:ext cx="6934200" cy="338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1661993"/>
          </a:xfrm>
        </p:spPr>
        <p:txBody>
          <a:bodyPr/>
          <a:lstStyle/>
          <a:p>
            <a:pPr algn="ctr"/>
            <a:r>
              <a:rPr lang="en-US" dirty="0" smtClean="0"/>
              <a:t>Top 3 Deviations in July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591077"/>
              </p:ext>
            </p:extLst>
          </p:nvPr>
        </p:nvGraphicFramePr>
        <p:xfrm>
          <a:off x="304800" y="2975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861851"/>
              </p:ext>
            </p:extLst>
          </p:nvPr>
        </p:nvGraphicFramePr>
        <p:xfrm>
          <a:off x="190500" y="3607777"/>
          <a:ext cx="4305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25715"/>
              </p:ext>
            </p:extLst>
          </p:nvPr>
        </p:nvGraphicFramePr>
        <p:xfrm>
          <a:off x="5029200" y="3512527"/>
          <a:ext cx="40386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7054" y="145196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July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798800"/>
            <a:ext cx="8915400" cy="36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886200" cy="2181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5410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71361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RL6 Changing </a:t>
            </a:r>
            <a:r>
              <a:rPr lang="en-US" dirty="0"/>
              <a:t>the </a:t>
            </a:r>
            <a:r>
              <a:rPr lang="en-US" dirty="0" smtClean="0"/>
              <a:t>Event Location </a:t>
            </a:r>
            <a:br>
              <a:rPr lang="en-US" dirty="0" smtClean="0"/>
            </a:br>
            <a:r>
              <a:rPr lang="en-US" dirty="0" smtClean="0"/>
              <a:t>in RL6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734300" cy="4533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5334000"/>
            <a:ext cx="3352800" cy="800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cf83a04-d13f-4892-865d-583e21da82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5365</TotalTime>
  <Words>298</Words>
  <Application>Microsoft Office PowerPoint</Application>
  <PresentationFormat>On-screen Show (4:3)</PresentationFormat>
  <Paragraphs>55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Top 3 Deviations in July</vt:lpstr>
      <vt:lpstr>Lab Pathology Deviations by Section July 2020</vt:lpstr>
      <vt:lpstr>RL6 Closing the Loop Compliance</vt:lpstr>
      <vt:lpstr>RL6 Closing the Loop Compliance by Section</vt:lpstr>
      <vt:lpstr>RL6 Changing the Event Location  in RL6</vt:lpstr>
      <vt:lpstr>PowerPoint Presentation</vt:lpstr>
      <vt:lpstr>Safety Starts Here Section Compliance 2020</vt:lpstr>
      <vt:lpstr>PowerPoint Presentation</vt:lpstr>
      <vt:lpstr>PowerPoint Presentation</vt:lpstr>
      <vt:lpstr>Don’t Let Your Guard Down… Stay safe</vt:lpstr>
      <vt:lpstr>Compliance with  Safety Focus of the Month 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343</cp:revision>
  <cp:lastPrinted>2020-01-14T12:08:21Z</cp:lastPrinted>
  <dcterms:created xsi:type="dcterms:W3CDTF">2016-09-30T15:29:35Z</dcterms:created>
  <dcterms:modified xsi:type="dcterms:W3CDTF">2020-08-11T12:58:27Z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