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8" r:id="rId10"/>
    <p:sldId id="269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9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7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79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8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3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2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1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1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5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9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3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1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6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7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3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0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70243"/>
            <a:ext cx="7766936" cy="1646302"/>
          </a:xfrm>
        </p:spPr>
        <p:txBody>
          <a:bodyPr/>
          <a:lstStyle/>
          <a:p>
            <a:pPr algn="ctr"/>
            <a:r>
              <a:rPr lang="en-US" dirty="0" smtClean="0"/>
              <a:t>IRIS User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662906"/>
            <a:ext cx="7766936" cy="1096899"/>
          </a:xfrm>
        </p:spPr>
        <p:txBody>
          <a:bodyPr/>
          <a:lstStyle/>
          <a:p>
            <a:pPr algn="ctr"/>
            <a:r>
              <a:rPr lang="en-US" dirty="0" smtClean="0"/>
              <a:t>Wake Forest Baptist Medical Center</a:t>
            </a:r>
          </a:p>
          <a:p>
            <a:pPr algn="ctr"/>
            <a:r>
              <a:rPr lang="en-US" dirty="0" smtClean="0"/>
              <a:t>Hematology - Urinalysis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9" y="302805"/>
            <a:ext cx="4234505" cy="6164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4252" y="2646218"/>
            <a:ext cx="4530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Irregular Shapes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Faint shadows that appear to be tails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Some images are blurry due to motility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709"/>
          </a:xfrm>
        </p:spPr>
        <p:txBody>
          <a:bodyPr>
            <a:normAutofit/>
          </a:bodyPr>
          <a:lstStyle/>
          <a:p>
            <a:r>
              <a:rPr lang="en-US" dirty="0" smtClean="0"/>
              <a:t>Transitional vs Renal Epithelial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4642053"/>
          </a:xfrm>
        </p:spPr>
        <p:txBody>
          <a:bodyPr/>
          <a:lstStyle/>
          <a:p>
            <a:r>
              <a:rPr lang="en-US" dirty="0" smtClean="0"/>
              <a:t>Transitional Epithelial Cells</a:t>
            </a:r>
          </a:p>
          <a:p>
            <a:pPr lvl="1"/>
            <a:r>
              <a:rPr lang="en-US" dirty="0" smtClean="0"/>
              <a:t>30-40 microns</a:t>
            </a:r>
          </a:p>
          <a:p>
            <a:pPr lvl="1"/>
            <a:r>
              <a:rPr lang="en-US" dirty="0" smtClean="0"/>
              <a:t>Pear shaped with curved edges</a:t>
            </a:r>
          </a:p>
          <a:p>
            <a:pPr lvl="1"/>
            <a:r>
              <a:rPr lang="en-US" dirty="0" smtClean="0"/>
              <a:t>Usually found in patients with UTIs or Catheters </a:t>
            </a:r>
          </a:p>
          <a:p>
            <a:r>
              <a:rPr lang="en-US" dirty="0" smtClean="0"/>
              <a:t>Renal Epithelial Cells</a:t>
            </a:r>
          </a:p>
          <a:p>
            <a:pPr lvl="1"/>
            <a:r>
              <a:rPr lang="en-US" dirty="0" smtClean="0"/>
              <a:t>&lt;30 microns</a:t>
            </a:r>
          </a:p>
          <a:p>
            <a:pPr lvl="1"/>
            <a:r>
              <a:rPr lang="en-US" dirty="0" smtClean="0"/>
              <a:t>One or more flat sides</a:t>
            </a:r>
          </a:p>
          <a:p>
            <a:pPr lvl="1"/>
            <a:r>
              <a:rPr lang="en-US" dirty="0" smtClean="0"/>
              <a:t>Renal Epithelial cells usually are grouped together in small pairs</a:t>
            </a:r>
          </a:p>
          <a:p>
            <a:pPr lvl="1"/>
            <a:r>
              <a:rPr lang="en-US" dirty="0" smtClean="0"/>
              <a:t>Appear with renal function issues</a:t>
            </a:r>
          </a:p>
        </p:txBody>
      </p:sp>
    </p:spTree>
    <p:extLst>
      <p:ext uri="{BB962C8B-B14F-4D97-AF65-F5344CB8AC3E}">
        <p14:creationId xmlns:p14="http://schemas.microsoft.com/office/powerpoint/2010/main" val="6188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43" y="86010"/>
            <a:ext cx="10198484" cy="50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 Grading Chart (Found at Urine Bench)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1" y="780614"/>
            <a:ext cx="8118763" cy="6077386"/>
          </a:xfrm>
        </p:spPr>
      </p:pic>
    </p:spTree>
    <p:extLst>
      <p:ext uri="{BB962C8B-B14F-4D97-AF65-F5344CB8AC3E}">
        <p14:creationId xmlns:p14="http://schemas.microsoft.com/office/powerpoint/2010/main" val="25373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58982"/>
            <a:ext cx="8596668" cy="637309"/>
          </a:xfrm>
        </p:spPr>
        <p:txBody>
          <a:bodyPr>
            <a:noAutofit/>
          </a:bodyPr>
          <a:lstStyle/>
          <a:p>
            <a:r>
              <a:rPr lang="en-US" dirty="0" smtClean="0"/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81200"/>
            <a:ext cx="8596668" cy="45450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Review IRIS to Beaker Translations.</a:t>
            </a:r>
          </a:p>
          <a:p>
            <a:r>
              <a:rPr lang="en-US" sz="2000" dirty="0" smtClean="0"/>
              <a:t>Educate laboratory technicians on possible RBC and WBC discrepancies.</a:t>
            </a:r>
          </a:p>
          <a:p>
            <a:r>
              <a:rPr lang="en-US" sz="2000" dirty="0" smtClean="0"/>
              <a:t>Assist laboratory technicians with Trichomonas identification/investigation.</a:t>
            </a:r>
          </a:p>
          <a:p>
            <a:r>
              <a:rPr lang="en-US" sz="2000" dirty="0" smtClean="0"/>
              <a:t>Review Transition and Renal Epithelial Cell identification.</a:t>
            </a:r>
          </a:p>
          <a:p>
            <a:r>
              <a:rPr lang="en-US" sz="2000" dirty="0" smtClean="0"/>
              <a:t>Cover proper Bacteria Grading criteria.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55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to Beaker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dirty="0" smtClean="0"/>
              <a:t>IRIS Clarity </a:t>
            </a:r>
            <a:r>
              <a:rPr lang="en-US" dirty="0" smtClean="0">
                <a:sym typeface="Wingdings" panose="05000000000000000000" pitchFamily="2" charset="2"/>
              </a:rPr>
              <a:t> Beaker Clarity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Clear = Clear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Turbid = Cloudy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Ex. Turbid = Turbid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IRIS Glucose  Beaker Glucose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Normal = Negative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IRIS </a:t>
            </a:r>
            <a:r>
              <a:rPr lang="en-US" dirty="0" err="1" smtClean="0">
                <a:sym typeface="Wingdings" panose="05000000000000000000" pitchFamily="2" charset="2"/>
              </a:rPr>
              <a:t>Urobilinogen</a:t>
            </a:r>
            <a:r>
              <a:rPr lang="en-US" dirty="0" smtClean="0">
                <a:sym typeface="Wingdings" panose="05000000000000000000" pitchFamily="2" charset="2"/>
              </a:rPr>
              <a:t>  Beaker </a:t>
            </a:r>
            <a:r>
              <a:rPr lang="en-US" dirty="0" err="1" smtClean="0">
                <a:sym typeface="Wingdings" panose="05000000000000000000" pitchFamily="2" charset="2"/>
              </a:rPr>
              <a:t>Urobilinogen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Normal = 0.2 EU/DL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74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2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RBC Discrepancies (From Memory Joggers)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2553"/>
            <a:ext cx="8596668" cy="3880773"/>
          </a:xfrm>
        </p:spPr>
        <p:txBody>
          <a:bodyPr/>
          <a:lstStyle/>
          <a:p>
            <a:r>
              <a:rPr lang="en-US" dirty="0" smtClean="0"/>
              <a:t>Positive Chemistry vs No RBCs in Microscopic</a:t>
            </a:r>
          </a:p>
          <a:p>
            <a:pPr lvl="1"/>
            <a:r>
              <a:rPr lang="en-US" dirty="0" smtClean="0"/>
              <a:t>RBCs readily lyse and disintegrate in hypotonic or alkaline urine. Such lysis can also occur within the urinary tract before collection.</a:t>
            </a:r>
          </a:p>
          <a:p>
            <a:pPr lvl="1"/>
            <a:r>
              <a:rPr lang="en-US" dirty="0" smtClean="0"/>
              <a:t>Lysed RBCs releasing hemoglobin is enhanced in alkaline or dilute urine (SG &lt;1.010).</a:t>
            </a:r>
          </a:p>
          <a:p>
            <a:r>
              <a:rPr lang="en-US" dirty="0" smtClean="0"/>
              <a:t>Negative Chemistry vs RBCs in Microscopic</a:t>
            </a:r>
          </a:p>
          <a:p>
            <a:pPr lvl="1"/>
            <a:r>
              <a:rPr lang="en-US" dirty="0" smtClean="0"/>
              <a:t>Ascorbic acid interference.</a:t>
            </a:r>
          </a:p>
          <a:p>
            <a:pPr lvl="1"/>
            <a:r>
              <a:rPr lang="en-US" dirty="0" smtClean="0"/>
              <a:t>Confirm that RBC pictures are not CAOX.</a:t>
            </a:r>
          </a:p>
          <a:p>
            <a:pPr lvl="1"/>
            <a:r>
              <a:rPr lang="en-US" dirty="0" smtClean="0"/>
              <a:t>Smoking and normal exercise cause hematuria. Anticoagulant drugs and toxic reaction inducing drugs can increase numbers of RBCs in urine. </a:t>
            </a:r>
          </a:p>
        </p:txBody>
      </p:sp>
    </p:spTree>
    <p:extLst>
      <p:ext uri="{BB962C8B-B14F-4D97-AF65-F5344CB8AC3E}">
        <p14:creationId xmlns:p14="http://schemas.microsoft.com/office/powerpoint/2010/main" val="20502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127"/>
          </a:xfrm>
        </p:spPr>
        <p:txBody>
          <a:bodyPr/>
          <a:lstStyle/>
          <a:p>
            <a:r>
              <a:rPr lang="en-US" dirty="0" smtClean="0"/>
              <a:t>RBC Discrepancies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9534"/>
            <a:ext cx="8596668" cy="3880773"/>
          </a:xfrm>
        </p:spPr>
        <p:txBody>
          <a:bodyPr/>
          <a:lstStyle/>
          <a:p>
            <a:r>
              <a:rPr lang="en-US" dirty="0" smtClean="0"/>
              <a:t>Possible False-Positive RBC Chemistry Reactions</a:t>
            </a:r>
          </a:p>
          <a:p>
            <a:pPr lvl="1"/>
            <a:r>
              <a:rPr lang="en-US" dirty="0" smtClean="0"/>
              <a:t>Menstrual Contamination</a:t>
            </a:r>
          </a:p>
          <a:p>
            <a:pPr lvl="1"/>
            <a:r>
              <a:rPr lang="en-US" dirty="0" smtClean="0"/>
              <a:t>Bacterial peroxidases</a:t>
            </a:r>
          </a:p>
          <a:p>
            <a:pPr lvl="1"/>
            <a:r>
              <a:rPr lang="en-US" dirty="0" smtClean="0"/>
              <a:t>Strong oxidizing agents (bleach)</a:t>
            </a:r>
          </a:p>
          <a:p>
            <a:r>
              <a:rPr lang="en-US" dirty="0" smtClean="0"/>
              <a:t>Possible False-Negative RBC Chemistry Reactions</a:t>
            </a:r>
          </a:p>
          <a:p>
            <a:pPr lvl="1"/>
            <a:r>
              <a:rPr lang="en-US" dirty="0" smtClean="0"/>
              <a:t>Ascorbic acid, uric acid, </a:t>
            </a:r>
            <a:r>
              <a:rPr lang="en-US" dirty="0" err="1" smtClean="0"/>
              <a:t>gentistic</a:t>
            </a:r>
            <a:r>
              <a:rPr lang="en-US" dirty="0" smtClean="0"/>
              <a:t> acid</a:t>
            </a:r>
          </a:p>
          <a:p>
            <a:pPr lvl="1"/>
            <a:r>
              <a:rPr lang="en-US" dirty="0" smtClean="0"/>
              <a:t>Missing dietary nitrate (starvation, IV feeding, fasting)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8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WBC Discrepancies (From Memory Joggers)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3880773"/>
          </a:xfrm>
        </p:spPr>
        <p:txBody>
          <a:bodyPr/>
          <a:lstStyle/>
          <a:p>
            <a:r>
              <a:rPr lang="en-US" dirty="0" smtClean="0"/>
              <a:t>Positive LE Chemistry vs No WBCs in Microscopic</a:t>
            </a:r>
          </a:p>
          <a:p>
            <a:pPr lvl="1"/>
            <a:r>
              <a:rPr lang="en-US" dirty="0" smtClean="0"/>
              <a:t>Alkaline or hypotonic (SG &lt;1.010) urine enhances cell lysis</a:t>
            </a:r>
            <a:endParaRPr lang="en-US" dirty="0"/>
          </a:p>
          <a:p>
            <a:pPr lvl="1"/>
            <a:r>
              <a:rPr lang="en-US" dirty="0" smtClean="0"/>
              <a:t>Improperly mixed samples</a:t>
            </a:r>
          </a:p>
          <a:p>
            <a:r>
              <a:rPr lang="en-US" dirty="0" smtClean="0"/>
              <a:t>Negative LE Chemistry vs WBCs in Microscopic</a:t>
            </a:r>
          </a:p>
          <a:p>
            <a:pPr lvl="1"/>
            <a:r>
              <a:rPr lang="en-US" dirty="0" smtClean="0"/>
              <a:t>WBCs present may not be of the granulocytic series (lymphocytes)</a:t>
            </a:r>
          </a:p>
          <a:p>
            <a:pPr lvl="1"/>
            <a:r>
              <a:rPr lang="en-US" dirty="0" smtClean="0"/>
              <a:t>Different populations of WBCs have varying quantities of cytoplasmic granules which can differ the amount of leukocyte esterase. (lymphocytes have no LE)</a:t>
            </a:r>
          </a:p>
          <a:p>
            <a:pPr lvl="1"/>
            <a:r>
              <a:rPr lang="en-US" dirty="0" smtClean="0"/>
              <a:t>Over-hydration can cause LE to be diluted</a:t>
            </a:r>
          </a:p>
        </p:txBody>
      </p:sp>
    </p:spTree>
    <p:extLst>
      <p:ext uri="{BB962C8B-B14F-4D97-AF65-F5344CB8AC3E}">
        <p14:creationId xmlns:p14="http://schemas.microsoft.com/office/powerpoint/2010/main" val="14151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dirty="0" smtClean="0"/>
              <a:t>WBC Discrepancies </a:t>
            </a:r>
            <a:r>
              <a:rPr lang="en-US" dirty="0" err="1" smtClean="0"/>
              <a:t>Cont</a:t>
            </a:r>
            <a:r>
              <a:rPr lang="en-US" dirty="0" smtClean="0"/>
              <a:t>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4110"/>
            <a:ext cx="8596668" cy="4448089"/>
          </a:xfrm>
        </p:spPr>
        <p:txBody>
          <a:bodyPr/>
          <a:lstStyle/>
          <a:p>
            <a:r>
              <a:rPr lang="en-US" dirty="0" smtClean="0"/>
              <a:t>Possible False-Positive LE Chemistry Reactions</a:t>
            </a:r>
          </a:p>
          <a:p>
            <a:pPr lvl="1"/>
            <a:r>
              <a:rPr lang="en-US" dirty="0" smtClean="0"/>
              <a:t>Preservatives; formalin, formaldehyde</a:t>
            </a:r>
          </a:p>
          <a:p>
            <a:pPr lvl="1"/>
            <a:r>
              <a:rPr lang="en-US" dirty="0" smtClean="0"/>
              <a:t>Contamination by oxidizing agents and detergents</a:t>
            </a:r>
          </a:p>
          <a:p>
            <a:pPr lvl="1"/>
            <a:r>
              <a:rPr lang="en-US" dirty="0" smtClean="0"/>
              <a:t>Vaginal contamination or urine</a:t>
            </a:r>
          </a:p>
          <a:p>
            <a:r>
              <a:rPr lang="en-US" dirty="0" smtClean="0"/>
              <a:t>Possible False-Negative LE Chemistry Reactions</a:t>
            </a:r>
          </a:p>
          <a:p>
            <a:pPr lvl="1"/>
            <a:r>
              <a:rPr lang="en-US" dirty="0" smtClean="0"/>
              <a:t>High concentrations of protein, glucose, cephalexin and gentamycin</a:t>
            </a:r>
          </a:p>
          <a:p>
            <a:pPr lvl="1"/>
            <a:r>
              <a:rPr lang="en-US" dirty="0" smtClean="0"/>
              <a:t>High SG</a:t>
            </a:r>
          </a:p>
          <a:p>
            <a:pPr lvl="1"/>
            <a:r>
              <a:rPr lang="en-US" dirty="0" smtClean="0"/>
              <a:t>Strong oxidizing substances (soaps and detergents)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Trichomonas Identification/Investigation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1098"/>
            <a:ext cx="8596668" cy="3880773"/>
          </a:xfrm>
        </p:spPr>
        <p:txBody>
          <a:bodyPr/>
          <a:lstStyle/>
          <a:p>
            <a:r>
              <a:rPr lang="en-US" dirty="0" smtClean="0"/>
              <a:t>Any WBCs, and some RBCs, may appear oval or irregularly shaped.</a:t>
            </a:r>
          </a:p>
          <a:p>
            <a:r>
              <a:rPr lang="en-US" dirty="0" smtClean="0"/>
              <a:t>WBCs, and some RBCs, may appear out of focus due to motility.</a:t>
            </a:r>
          </a:p>
          <a:p>
            <a:r>
              <a:rPr lang="en-US" dirty="0" smtClean="0"/>
              <a:t>Look for shadows that may be tails.</a:t>
            </a:r>
          </a:p>
          <a:p>
            <a:r>
              <a:rPr lang="en-US" dirty="0" smtClean="0"/>
              <a:t>Review the patient’s chart to look for symptoms such as abdominal pain or genital discharge.</a:t>
            </a:r>
          </a:p>
          <a:p>
            <a:r>
              <a:rPr lang="en-US" dirty="0" smtClean="0"/>
              <a:t>Any speculation of Trichomonas should be looked at under the microscope to confirm motility.</a:t>
            </a:r>
          </a:p>
          <a:p>
            <a:r>
              <a:rPr lang="en-US" dirty="0" smtClean="0"/>
              <a:t>Review the following slides of possible Trichomonas images.</a:t>
            </a:r>
          </a:p>
        </p:txBody>
      </p:sp>
    </p:spTree>
    <p:extLst>
      <p:ext uri="{BB962C8B-B14F-4D97-AF65-F5344CB8AC3E}">
        <p14:creationId xmlns:p14="http://schemas.microsoft.com/office/powerpoint/2010/main" val="33194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2" y="595746"/>
            <a:ext cx="9796621" cy="58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</TotalTime>
  <Words>507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Facet</vt:lpstr>
      <vt:lpstr>IRIS User Review</vt:lpstr>
      <vt:lpstr>Objectives</vt:lpstr>
      <vt:lpstr>IRIS to Beaker Translations</vt:lpstr>
      <vt:lpstr>RBC Discrepancies (From Memory Joggers)</vt:lpstr>
      <vt:lpstr>RBC Discrepancies Cont…</vt:lpstr>
      <vt:lpstr>WBC Discrepancies (From Memory Joggers)</vt:lpstr>
      <vt:lpstr>WBC Discrepancies Cont… </vt:lpstr>
      <vt:lpstr>Trichomonas Identification/Investigation </vt:lpstr>
      <vt:lpstr>PowerPoint Presentation</vt:lpstr>
      <vt:lpstr>PowerPoint Presentation</vt:lpstr>
      <vt:lpstr>Transitional vs Renal Epithelial Cells</vt:lpstr>
      <vt:lpstr>Bacteria Grading Chart (Found at Urine Bench)</vt:lpstr>
    </vt:vector>
  </TitlesOfParts>
  <Company>WFBH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Christopher Spinelli</dc:creator>
  <cp:lastModifiedBy>Cathy Gilkey</cp:lastModifiedBy>
  <cp:revision>13</cp:revision>
  <dcterms:created xsi:type="dcterms:W3CDTF">2020-07-31T05:15:39Z</dcterms:created>
  <dcterms:modified xsi:type="dcterms:W3CDTF">2020-08-24T19:33:31Z</dcterms:modified>
</cp:coreProperties>
</file>