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91" r:id="rId7"/>
    <p:sldId id="329" r:id="rId8"/>
    <p:sldId id="345" r:id="rId9"/>
    <p:sldId id="355" r:id="rId10"/>
    <p:sldId id="299" r:id="rId11"/>
    <p:sldId id="302" r:id="rId12"/>
    <p:sldId id="305" r:id="rId13"/>
    <p:sldId id="347" r:id="rId14"/>
    <p:sldId id="356" r:id="rId15"/>
    <p:sldId id="335" r:id="rId16"/>
    <p:sldId id="349" r:id="rId17"/>
    <p:sldId id="357" r:id="rId18"/>
    <p:sldId id="358" r:id="rId19"/>
    <p:sldId id="359" r:id="rId20"/>
    <p:sldId id="353" r:id="rId21"/>
    <p:sldId id="310" r:id="rId2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wakehealth-my.sharepoint.com/personal/shportis_wakehealth_edu/Documents/RL6%20Deviations%20WFBMC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ECRI%20Alert%20Lo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Type'!$B$34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Type'!$A$35:$A$48</c:f>
              <c:strCache>
                <c:ptCount val="14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</c:strCache>
            </c:strRef>
          </c:cat>
          <c:val>
            <c:numRef>
              <c:f>'Event Type'!$B$35:$B$48</c:f>
              <c:numCache>
                <c:formatCode>General</c:formatCode>
                <c:ptCount val="14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  <c:pt idx="13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15-45C4-BE47-1E38B1D20D34}"/>
            </c:ext>
          </c:extLst>
        </c:ser>
        <c:ser>
          <c:idx val="1"/>
          <c:order val="1"/>
          <c:tx>
            <c:strRef>
              <c:f>'Event Type'!$C$34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Type'!$A$35:$A$48</c:f>
              <c:strCache>
                <c:ptCount val="14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</c:strCache>
            </c:strRef>
          </c:cat>
          <c:val>
            <c:numRef>
              <c:f>'Event Type'!$C$35:$C$48</c:f>
              <c:numCache>
                <c:formatCode>General</c:formatCode>
                <c:ptCount val="14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15-45C4-BE47-1E38B1D20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Type'!$A$54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Type'!$B$53:$O$53</c:f>
              <c:strCache>
                <c:ptCount val="1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</c:strCache>
            </c:strRef>
          </c:cat>
          <c:val>
            <c:numRef>
              <c:f>'Event Type'!$B$54:$O$54</c:f>
              <c:numCache>
                <c:formatCode>General</c:formatCode>
                <c:ptCount val="14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0-407A-8579-63F39771A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Type'!$A$62</c:f>
              <c:strCache>
                <c:ptCount val="1"/>
                <c:pt idx="0">
                  <c:v>Short Sample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Type'!$B$61:$O$61</c:f>
              <c:strCache>
                <c:ptCount val="1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</c:strCache>
            </c:strRef>
          </c:cat>
          <c:val>
            <c:numRef>
              <c:f>'Event Type'!$B$62:$O$62</c:f>
              <c:numCache>
                <c:formatCode>General</c:formatCode>
                <c:ptCount val="14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14</c:v>
                </c:pt>
                <c:pt idx="5">
                  <c:v>1</c:v>
                </c:pt>
                <c:pt idx="6">
                  <c:v>6</c:v>
                </c:pt>
                <c:pt idx="7">
                  <c:v>6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6-43E8-A43E-1F079A005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348768"/>
        <c:axId val="517338928"/>
      </c:barChart>
      <c:catAx>
        <c:axId val="5173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38928"/>
        <c:crosses val="autoZero"/>
        <c:auto val="1"/>
        <c:lblAlgn val="ctr"/>
        <c:lblOffset val="100"/>
        <c:noMultiLvlLbl val="0"/>
      </c:catAx>
      <c:valAx>
        <c:axId val="51733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4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Type'!$A$58</c:f>
              <c:strCache>
                <c:ptCount val="1"/>
                <c:pt idx="0">
                  <c:v>Lost Specimen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Type'!$B$57:$O$57</c:f>
              <c:strCache>
                <c:ptCount val="1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</c:strCache>
            </c:strRef>
          </c:cat>
          <c:val>
            <c:numRef>
              <c:f>'Event Type'!$B$58:$O$58</c:f>
              <c:numCache>
                <c:formatCode>General</c:formatCode>
                <c:ptCount val="14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1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3-4B1A-8FFE-959CEA984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4195344"/>
        <c:axId val="224200920"/>
      </c:barChart>
      <c:catAx>
        <c:axId val="22419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00920"/>
        <c:crosses val="autoZero"/>
        <c:auto val="1"/>
        <c:lblAlgn val="ctr"/>
        <c:lblOffset val="100"/>
        <c:noMultiLvlLbl val="0"/>
      </c:catAx>
      <c:valAx>
        <c:axId val="22420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19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Type'!$A$77</c:f>
              <c:strCache>
                <c:ptCount val="1"/>
                <c:pt idx="0">
                  <c:v>Delayed Collection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Type'!$B$76:$O$76</c:f>
              <c:strCache>
                <c:ptCount val="1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</c:strCache>
            </c:strRef>
          </c:cat>
          <c:val>
            <c:numRef>
              <c:f>'Event Type'!$B$77:$O$77</c:f>
              <c:numCache>
                <c:formatCode>General</c:formatCode>
                <c:ptCount val="14"/>
                <c:pt idx="0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2">
                  <c:v>1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F-40C6-AABC-1D79BE3C2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5933296"/>
        <c:axId val="225936904"/>
      </c:barChart>
      <c:catAx>
        <c:axId val="2259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936904"/>
        <c:crosses val="autoZero"/>
        <c:auto val="1"/>
        <c:lblAlgn val="ctr"/>
        <c:lblOffset val="100"/>
        <c:noMultiLvlLbl val="0"/>
      </c:catAx>
      <c:valAx>
        <c:axId val="22593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93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Type'!$A$66</c:f>
              <c:strCache>
                <c:ptCount val="1"/>
                <c:pt idx="0">
                  <c:v>Deviation in SOP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Type'!$B$65:$O$65</c:f>
              <c:strCache>
                <c:ptCount val="1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</c:strCache>
            </c:strRef>
          </c:cat>
          <c:val>
            <c:numRef>
              <c:f>'Event Type'!$B$66:$O$66</c:f>
              <c:numCache>
                <c:formatCode>General</c:formatCode>
                <c:ptCount val="14"/>
                <c:pt idx="0">
                  <c:v>7</c:v>
                </c:pt>
                <c:pt idx="1">
                  <c:v>23</c:v>
                </c:pt>
                <c:pt idx="2">
                  <c:v>17</c:v>
                </c:pt>
                <c:pt idx="3">
                  <c:v>11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B-4804-9C57-1D77A8644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50680"/>
        <c:axId val="522255272"/>
      </c:barChart>
      <c:catAx>
        <c:axId val="52225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5272"/>
        <c:crosses val="autoZero"/>
        <c:auto val="1"/>
        <c:lblAlgn val="ctr"/>
        <c:lblOffset val="100"/>
        <c:noMultiLvlLbl val="0"/>
      </c:catAx>
      <c:valAx>
        <c:axId val="52225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 by Percentage</a:t>
            </a:r>
          </a:p>
        </c:rich>
      </c:tx>
      <c:layout>
        <c:manualLayout>
          <c:xMode val="edge"/>
          <c:yMode val="edge"/>
          <c:x val="0.16549300087489063"/>
          <c:y val="2.8708133971291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Feedback!$A$28</c:f>
              <c:strCache>
                <c:ptCount val="1"/>
                <c:pt idx="0">
                  <c:v>Compliance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Feedback!$B$27:$O$27</c:f>
              <c:strCache>
                <c:ptCount val="1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</c:strCache>
            </c:strRef>
          </c:cat>
          <c:val>
            <c:numRef>
              <c:f>Feedback!$B$28:$O$28</c:f>
              <c:numCache>
                <c:formatCode>0</c:formatCode>
                <c:ptCount val="14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  <c:pt idx="8">
                  <c:v>76</c:v>
                </c:pt>
                <c:pt idx="9">
                  <c:v>85</c:v>
                </c:pt>
                <c:pt idx="10">
                  <c:v>80</c:v>
                </c:pt>
                <c:pt idx="11">
                  <c:v>70</c:v>
                </c:pt>
                <c:pt idx="12">
                  <c:v>66</c:v>
                </c:pt>
                <c:pt idx="13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09-4937-872D-E30FD1CD7A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Overall!$A$11</c:f>
              <c:strCache>
                <c:ptCount val="1"/>
                <c:pt idx="0">
                  <c:v>% of Compliance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Overall!$B$10:$H$10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Overall!$B$11:$H$11</c:f>
              <c:numCache>
                <c:formatCode>0%</c:formatCode>
                <c:ptCount val="7"/>
                <c:pt idx="0">
                  <c:v>0.95</c:v>
                </c:pt>
                <c:pt idx="1">
                  <c:v>0.81</c:v>
                </c:pt>
                <c:pt idx="2">
                  <c:v>0.79</c:v>
                </c:pt>
                <c:pt idx="3">
                  <c:v>0.81</c:v>
                </c:pt>
                <c:pt idx="4">
                  <c:v>0.75</c:v>
                </c:pt>
                <c:pt idx="5">
                  <c:v>0.68</c:v>
                </c:pt>
                <c:pt idx="6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D5-4647-9D6E-AD1FE4FD3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920968"/>
        <c:axId val="611918016"/>
      </c:lineChart>
      <c:catAx>
        <c:axId val="611920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918016"/>
        <c:crosses val="autoZero"/>
        <c:auto val="1"/>
        <c:lblAlgn val="ctr"/>
        <c:lblOffset val="100"/>
        <c:noMultiLvlLbl val="0"/>
      </c:catAx>
      <c:valAx>
        <c:axId val="6119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92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0.01667</cdr:x>
      <cdr:y>0</cdr:y>
    </cdr:from>
    <cdr:to>
      <cdr:x>0.15</cdr:x>
      <cdr:y>0.11111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76200" y="-574596"/>
          <a:ext cx="6096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</a:rPr>
            <a:t>#3</a:t>
          </a:r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RL6 Changing </a:t>
            </a:r>
            <a:r>
              <a:rPr lang="en-US" dirty="0"/>
              <a:t>the </a:t>
            </a:r>
            <a:r>
              <a:rPr lang="en-US" dirty="0" smtClean="0"/>
              <a:t>Event Location </a:t>
            </a:r>
            <a:br>
              <a:rPr lang="en-US" dirty="0" smtClean="0"/>
            </a:br>
            <a:r>
              <a:rPr lang="en-US" dirty="0" smtClean="0"/>
              <a:t>in RL6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734300" cy="4533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5334000"/>
            <a:ext cx="3352800" cy="800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43150" y="322117"/>
          <a:ext cx="4457700" cy="5335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With &amp; Accept Questioning Attitudes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11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085">
                <a:tc gridSpan="2">
                  <a:txBody>
                    <a:bodyPr/>
                    <a:lstStyle/>
                    <a:p>
                      <a:pPr marL="0" lvl="0" indent="0" algn="ctr" defTabSz="914400">
                        <a:tabLst>
                          <a:tab pos="346075" algn="l"/>
                        </a:tabLst>
                      </a:pP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STOP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 algn="ctr"/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you are uncertain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411"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have a question about your planned action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 you realize that the task does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 follow the normal policy, procedure, protocol, plan, etc.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something just doesn’t feel right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 hear someone say “I have a concern” STOP and address this genuine worry that we may cause harm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pic>
        <p:nvPicPr>
          <p:cNvPr id="6" name="Picture 7" descr="C:\Users\cheri\AppData\Local\Microsoft\Windows\Temporary Internet Files\Content.IE5\V3LGWDZ7\MCj0434805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287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99" y="1447800"/>
            <a:ext cx="7940401" cy="46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792"/>
            <a:ext cx="7773074" cy="1511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7673176" cy="47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ECRI Overall Response Compliance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621202"/>
              </p:ext>
            </p:extLst>
          </p:nvPr>
        </p:nvGraphicFramePr>
        <p:xfrm>
          <a:off x="1447800" y="1143000"/>
          <a:ext cx="6248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915" y="4953000"/>
            <a:ext cx="5468569" cy="6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08" y="6096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Product Recall and Alert Notifications Policy (ECRI)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08" y="2286000"/>
            <a:ext cx="7772400" cy="2893100"/>
          </a:xfrm>
        </p:spPr>
        <p:txBody>
          <a:bodyPr/>
          <a:lstStyle/>
          <a:p>
            <a:r>
              <a:rPr lang="en-US" dirty="0" smtClean="0"/>
              <a:t>Auto-Match, Class I and Critical Priority – act on within 1 business day of notification</a:t>
            </a:r>
          </a:p>
          <a:p>
            <a:r>
              <a:rPr lang="en-US" dirty="0" smtClean="0"/>
              <a:t>Class II and High Priority – act on within 2 business days of notification</a:t>
            </a:r>
          </a:p>
          <a:p>
            <a:r>
              <a:rPr lang="en-US" dirty="0" smtClean="0"/>
              <a:t>Class III and Normal Priority – act on within 5 business days of notification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Identifying Auto-Matches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7400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5751"/>
            <a:ext cx="6400800" cy="1107996"/>
          </a:xfrm>
        </p:spPr>
        <p:txBody>
          <a:bodyPr/>
          <a:lstStyle/>
          <a:p>
            <a:pPr algn="ctr"/>
            <a:r>
              <a:rPr lang="en-US" dirty="0" smtClean="0"/>
              <a:t>Don’t Let Your Guard Down…</a:t>
            </a:r>
            <a:br>
              <a:rPr lang="en-US" dirty="0" smtClean="0"/>
            </a:br>
            <a:r>
              <a:rPr lang="en-US" dirty="0" smtClean="0"/>
              <a:t>Stay safe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8" y="1148971"/>
            <a:ext cx="8229601" cy="5140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6289375"/>
            <a:ext cx="495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https://www.wakehealth.edu/Coronavirus/Dont-Let-Your-Guard-Down?utm_source=Intranet&amp;utm_medium=email&amp;utm_campaign=homepage</a:t>
            </a:r>
          </a:p>
        </p:txBody>
      </p:sp>
    </p:spTree>
    <p:extLst>
      <p:ext uri="{BB962C8B-B14F-4D97-AF65-F5344CB8AC3E}">
        <p14:creationId xmlns:p14="http://schemas.microsoft.com/office/powerpoint/2010/main" val="34168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October 13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</a:t>
            </a:r>
            <a:r>
              <a:rPr lang="en-US" sz="2400" dirty="0" smtClean="0"/>
              <a:t>: 99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 </a:t>
            </a:r>
            <a:r>
              <a:rPr lang="en-US" sz="2400" dirty="0" smtClean="0"/>
              <a:t>67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 </a:t>
            </a:r>
            <a:r>
              <a:rPr lang="en-US" sz="2400" dirty="0" smtClean="0"/>
              <a:t>474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50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LMC: </a:t>
            </a:r>
            <a:r>
              <a:rPr lang="en-US" sz="2400" dirty="0" smtClean="0"/>
              <a:t>122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</a:t>
            </a:r>
            <a:r>
              <a:rPr lang="en-US" sz="2400" dirty="0" smtClean="0"/>
              <a:t>: 170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9/8/2020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July: 61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72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56954"/>
              </p:ext>
            </p:extLst>
          </p:nvPr>
        </p:nvGraphicFramePr>
        <p:xfrm>
          <a:off x="1143000" y="1524000"/>
          <a:ext cx="6781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990600"/>
            <a:ext cx="31242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August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054" y="145196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96448"/>
              </p:ext>
            </p:extLst>
          </p:nvPr>
        </p:nvGraphicFramePr>
        <p:xfrm>
          <a:off x="304800" y="3459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094496"/>
              </p:ext>
            </p:extLst>
          </p:nvPr>
        </p:nvGraphicFramePr>
        <p:xfrm>
          <a:off x="167054" y="3443654"/>
          <a:ext cx="44049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31681"/>
              </p:ext>
            </p:extLst>
          </p:nvPr>
        </p:nvGraphicFramePr>
        <p:xfrm>
          <a:off x="4914900" y="3443654"/>
          <a:ext cx="41148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67054" y="3289996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3000" y="3260688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86400" y="1143000"/>
            <a:ext cx="31242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August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472303"/>
              </p:ext>
            </p:extLst>
          </p:nvPr>
        </p:nvGraphicFramePr>
        <p:xfrm>
          <a:off x="152400" y="5745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61910"/>
              </p:ext>
            </p:extLst>
          </p:nvPr>
        </p:nvGraphicFramePr>
        <p:xfrm>
          <a:off x="4038600" y="3657600"/>
          <a:ext cx="47244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86200" y="35052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August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915400" cy="32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3886200" cy="2181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70965" y="6143625"/>
            <a:ext cx="366823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6271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name here!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6019800"/>
            <a:ext cx="598965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590787"/>
              </p:ext>
            </p:extLst>
          </p:nvPr>
        </p:nvGraphicFramePr>
        <p:xfrm>
          <a:off x="515815" y="13159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1905000" cy="1477328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</a:t>
            </a:r>
            <a:br>
              <a:rPr lang="en-US" sz="2400" dirty="0" smtClean="0"/>
            </a:b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Section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"/>
            <a:ext cx="7162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AB2FA-A988-484F-B44C-6B952E5A124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cf83a04-d13f-4892-865d-583e21da82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5599</TotalTime>
  <Words>318</Words>
  <Application>Microsoft Office PowerPoint</Application>
  <PresentationFormat>On-screen Show (4:3)</PresentationFormat>
  <Paragraphs>58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Lab Pathology Deviations</vt:lpstr>
      <vt:lpstr>Top Deviations in August</vt:lpstr>
      <vt:lpstr>Top Deviations in August</vt:lpstr>
      <vt:lpstr>Lab Pathology Deviations by Section August 2020</vt:lpstr>
      <vt:lpstr>RL6 Closing the Loop Compliance</vt:lpstr>
      <vt:lpstr>RL6 Closing the Loop Compliance by Section</vt:lpstr>
      <vt:lpstr>RL6 Changing the Event Location  in RL6</vt:lpstr>
      <vt:lpstr>PowerPoint Presentation</vt:lpstr>
      <vt:lpstr>Safety Starts Here Section Compliance 2020</vt:lpstr>
      <vt:lpstr>PowerPoint Presentation</vt:lpstr>
      <vt:lpstr>ECRI Overall Response Compliance</vt:lpstr>
      <vt:lpstr>Product Recall and Alert Notifications Policy (ECRI)</vt:lpstr>
      <vt:lpstr>Identifying Auto-Matches</vt:lpstr>
      <vt:lpstr>Don’t Let Your Guard Down… Stay safe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354</cp:revision>
  <cp:lastPrinted>2020-01-14T12:08:21Z</cp:lastPrinted>
  <dcterms:created xsi:type="dcterms:W3CDTF">2016-09-30T15:29:35Z</dcterms:created>
  <dcterms:modified xsi:type="dcterms:W3CDTF">2020-09-08T12:56:43Z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