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91" r:id="rId7"/>
    <p:sldId id="329" r:id="rId8"/>
    <p:sldId id="345" r:id="rId9"/>
    <p:sldId id="355" r:id="rId10"/>
    <p:sldId id="299" r:id="rId11"/>
    <p:sldId id="302" r:id="rId12"/>
    <p:sldId id="305" r:id="rId13"/>
    <p:sldId id="362" r:id="rId14"/>
    <p:sldId id="363" r:id="rId15"/>
    <p:sldId id="364" r:id="rId16"/>
    <p:sldId id="365" r:id="rId17"/>
    <p:sldId id="360" r:id="rId18"/>
    <p:sldId id="335" r:id="rId19"/>
    <p:sldId id="349" r:id="rId20"/>
    <p:sldId id="367" r:id="rId21"/>
    <p:sldId id="368" r:id="rId22"/>
    <p:sldId id="369" r:id="rId23"/>
    <p:sldId id="366" r:id="rId24"/>
    <p:sldId id="361" r:id="rId25"/>
    <p:sldId id="310" r:id="rId2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5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Type'!$B$34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Type'!$A$35:$A$49</c:f>
              <c:strCache>
                <c:ptCount val="15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</c:strCache>
            </c:strRef>
          </c:cat>
          <c:val>
            <c:numRef>
              <c:f>'Event Type'!$B$35:$B$49</c:f>
              <c:numCache>
                <c:formatCode>General</c:formatCode>
                <c:ptCount val="15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  <c:pt idx="11">
                  <c:v>69</c:v>
                </c:pt>
                <c:pt idx="12">
                  <c:v>50</c:v>
                </c:pt>
                <c:pt idx="13">
                  <c:v>61</c:v>
                </c:pt>
                <c:pt idx="1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0E-4446-BEE8-66D573993D9C}"/>
            </c:ext>
          </c:extLst>
        </c:ser>
        <c:ser>
          <c:idx val="1"/>
          <c:order val="1"/>
          <c:tx>
            <c:strRef>
              <c:f>'Event Type'!$C$34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Type'!$A$35:$A$49</c:f>
              <c:strCache>
                <c:ptCount val="15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</c:strCache>
            </c:strRef>
          </c:cat>
          <c:val>
            <c:numRef>
              <c:f>'Event Type'!$C$35:$C$49</c:f>
              <c:numCache>
                <c:formatCode>General</c:formatCode>
                <c:ptCount val="15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  <c:pt idx="13">
                  <c:v>72</c:v>
                </c:pt>
                <c:pt idx="14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0E-4446-BEE8-66D573993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Type'!$A$54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Type'!$B$53:$P$53</c:f>
              <c:strCache>
                <c:ptCount val="1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</c:strCache>
            </c:strRef>
          </c:cat>
          <c:val>
            <c:numRef>
              <c:f>'Event Type'!$B$54:$P$54</c:f>
              <c:numCache>
                <c:formatCode>General</c:formatCode>
                <c:ptCount val="15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  <c:pt idx="11">
                  <c:v>14</c:v>
                </c:pt>
                <c:pt idx="12">
                  <c:v>10</c:v>
                </c:pt>
                <c:pt idx="13">
                  <c:v>13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7-42E1-B4E1-A6504EE37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Type'!$A$62</c:f>
              <c:strCache>
                <c:ptCount val="1"/>
                <c:pt idx="0">
                  <c:v>Short Sample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Type'!$B$61:$P$61</c:f>
              <c:strCache>
                <c:ptCount val="1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</c:strCache>
            </c:strRef>
          </c:cat>
          <c:val>
            <c:numRef>
              <c:f>'Event Type'!$B$62:$P$62</c:f>
              <c:numCache>
                <c:formatCode>General</c:formatCode>
                <c:ptCount val="15"/>
                <c:pt idx="0">
                  <c:v>11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14</c:v>
                </c:pt>
                <c:pt idx="5">
                  <c:v>1</c:v>
                </c:pt>
                <c:pt idx="6">
                  <c:v>6</c:v>
                </c:pt>
                <c:pt idx="7">
                  <c:v>6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8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7-475A-BA5F-E22992B95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348768"/>
        <c:axId val="517338928"/>
      </c:barChart>
      <c:catAx>
        <c:axId val="51734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38928"/>
        <c:crosses val="autoZero"/>
        <c:auto val="1"/>
        <c:lblAlgn val="ctr"/>
        <c:lblOffset val="100"/>
        <c:noMultiLvlLbl val="0"/>
      </c:catAx>
      <c:valAx>
        <c:axId val="51733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4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Type'!$A$58</c:f>
              <c:strCache>
                <c:ptCount val="1"/>
                <c:pt idx="0">
                  <c:v>Lost Specimen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Type'!$B$57:$P$57</c:f>
              <c:strCache>
                <c:ptCount val="1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</c:strCache>
            </c:strRef>
          </c:cat>
          <c:val>
            <c:numRef>
              <c:f>'Event Type'!$B$58:$P$58</c:f>
              <c:numCache>
                <c:formatCode>General</c:formatCode>
                <c:ptCount val="15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1</c:v>
                </c:pt>
                <c:pt idx="13">
                  <c:v>6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8-468B-988B-6CAF6C9FF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4195344"/>
        <c:axId val="224200920"/>
      </c:barChart>
      <c:catAx>
        <c:axId val="22419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00920"/>
        <c:crosses val="autoZero"/>
        <c:auto val="1"/>
        <c:lblAlgn val="ctr"/>
        <c:lblOffset val="100"/>
        <c:noMultiLvlLbl val="0"/>
      </c:catAx>
      <c:valAx>
        <c:axId val="22420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19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Type'!$A$70</c:f>
              <c:strCache>
                <c:ptCount val="1"/>
                <c:pt idx="0">
                  <c:v>Delayed Result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Type'!$B$69:$P$69</c:f>
              <c:strCache>
                <c:ptCount val="1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</c:strCache>
            </c:strRef>
          </c:cat>
          <c:val>
            <c:numRef>
              <c:f>'Event Type'!$B$70:$P$70</c:f>
              <c:numCache>
                <c:formatCode>General</c:formatCode>
                <c:ptCount val="15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6">
                  <c:v>11</c:v>
                </c:pt>
                <c:pt idx="7">
                  <c:v>11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12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1-4328-AC3B-C4FC9160D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63144"/>
        <c:axId val="522263472"/>
      </c:barChart>
      <c:catAx>
        <c:axId val="52226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472"/>
        <c:crosses val="autoZero"/>
        <c:auto val="1"/>
        <c:lblAlgn val="ctr"/>
        <c:lblOffset val="100"/>
        <c:noMultiLvlLbl val="0"/>
      </c:catAx>
      <c:valAx>
        <c:axId val="52226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Closing the Loop Compliance by Percentage</a:t>
            </a:r>
          </a:p>
        </c:rich>
      </c:tx>
      <c:layout>
        <c:manualLayout>
          <c:xMode val="edge"/>
          <c:yMode val="edge"/>
          <c:x val="0.16549300087489063"/>
          <c:y val="2.8708133971291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Feedback!$A$28</c:f>
              <c:strCache>
                <c:ptCount val="1"/>
                <c:pt idx="0">
                  <c:v>Compliance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Feedback!$B$27:$P$27</c:f>
              <c:strCache>
                <c:ptCount val="15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</c:v>
                </c:pt>
                <c:pt idx="13">
                  <c:v>Aug</c:v>
                </c:pt>
                <c:pt idx="14">
                  <c:v>Sept</c:v>
                </c:pt>
              </c:strCache>
            </c:strRef>
          </c:cat>
          <c:val>
            <c:numRef>
              <c:f>Feedback!$B$28:$P$28</c:f>
              <c:numCache>
                <c:formatCode>0</c:formatCode>
                <c:ptCount val="15"/>
                <c:pt idx="0" formatCode="General">
                  <c:v>60</c:v>
                </c:pt>
                <c:pt idx="1">
                  <c:v>65</c:v>
                </c:pt>
                <c:pt idx="2">
                  <c:v>63</c:v>
                </c:pt>
                <c:pt idx="3">
                  <c:v>82</c:v>
                </c:pt>
                <c:pt idx="4">
                  <c:v>84</c:v>
                </c:pt>
                <c:pt idx="5">
                  <c:v>92</c:v>
                </c:pt>
                <c:pt idx="6">
                  <c:v>66</c:v>
                </c:pt>
                <c:pt idx="7">
                  <c:v>93</c:v>
                </c:pt>
                <c:pt idx="8">
                  <c:v>76</c:v>
                </c:pt>
                <c:pt idx="9">
                  <c:v>85</c:v>
                </c:pt>
                <c:pt idx="10">
                  <c:v>80</c:v>
                </c:pt>
                <c:pt idx="11">
                  <c:v>70</c:v>
                </c:pt>
                <c:pt idx="12">
                  <c:v>66</c:v>
                </c:pt>
                <c:pt idx="13">
                  <c:v>51</c:v>
                </c:pt>
                <c:pt idx="14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FD-4DF8-8BBB-B03E130515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231120"/>
        <c:axId val="566231448"/>
      </c:lineChart>
      <c:catAx>
        <c:axId val="5662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231448"/>
        <c:crosses val="autoZero"/>
        <c:auto val="1"/>
        <c:lblAlgn val="ctr"/>
        <c:lblOffset val="100"/>
        <c:noMultiLvlLbl val="0"/>
      </c:catAx>
      <c:valAx>
        <c:axId val="566231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623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0.77941</cdr:x>
      <cdr:y>0</cdr:y>
    </cdr:from>
    <cdr:to>
      <cdr:x>0.89706</cdr:x>
      <cdr:y>0.11111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4038600" y="-3733800"/>
          <a:ext cx="6096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</a:rPr>
            <a:t>#3</a:t>
          </a:r>
          <a:endParaRPr lang="en-US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Empower you to escalate a concern:</a:t>
            </a:r>
            <a:r>
              <a:rPr lang="en-US" baseline="0" dirty="0" smtClean="0"/>
              <a:t> Examples: 1. PM on equipment in lab expired 2 months ago; lab team aware; had notified </a:t>
            </a:r>
            <a:r>
              <a:rPr lang="en-US" baseline="0" dirty="0" err="1" smtClean="0"/>
              <a:t>Trimedx</a:t>
            </a:r>
            <a:r>
              <a:rPr lang="en-US" baseline="0" dirty="0" smtClean="0"/>
              <a:t> numerous times and ways and still the task has not been completed – escalate. 2. Inappropriate behavior/attitude in the work environment – everyone knows, always been this way; scared to make him/her mad, we just avoid him/her when they are having a bad day. Do you know your chain of command?  Are you comfortable escalating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 sections utilizing</a:t>
            </a:r>
            <a:r>
              <a:rPr lang="en-US" baseline="0" dirty="0" smtClean="0"/>
              <a:t> expired products – will need CAPA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4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hyperlink" Target="http://images.clipartpanda.com/pebble-clipart-pile-of-rocks-clipart-boulders-15894981.jpg" TargetMode="Externa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October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05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File Tracker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86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08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File Tracker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803030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3505200" cy="553998"/>
          </a:xfrm>
        </p:spPr>
        <p:txBody>
          <a:bodyPr/>
          <a:lstStyle/>
          <a:p>
            <a:r>
              <a:rPr lang="en-US" dirty="0" smtClean="0"/>
              <a:t>Safety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772400" cy="13849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Safety Insights are posted each time a Serious Safety Event is reported out at Daily Safety Check-in.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These </a:t>
            </a:r>
            <a:r>
              <a:rPr lang="en-US" sz="2000" dirty="0"/>
              <a:t>“insights” are learning opportunities that offer a thoughtful look into behaviors and prevention steps to avoid similar safety events.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14600"/>
            <a:ext cx="5867400" cy="4191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81600" y="2514600"/>
            <a:ext cx="17526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171142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49512"/>
              </p:ext>
            </p:extLst>
          </p:nvPr>
        </p:nvGraphicFramePr>
        <p:xfrm>
          <a:off x="2343150" y="322117"/>
          <a:ext cx="4457700" cy="46019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First – ALWAYS!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69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this safety tool to escalate concerns!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168">
                <a:tc gridSpan="2">
                  <a:txBody>
                    <a:bodyPr/>
                    <a:lstStyle/>
                    <a:p>
                      <a:pPr lvl="3" algn="l"/>
                      <a:r>
                        <a:rPr lang="en-US" sz="21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a question</a:t>
                      </a:r>
                    </a:p>
                    <a:p>
                      <a:pPr lvl="3" algn="l"/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R-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Make a </a:t>
                      </a: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equest</a:t>
                      </a:r>
                    </a:p>
                    <a:p>
                      <a:pPr lvl="3" algn="l"/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C-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“I have a </a:t>
                      </a: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oncern”</a:t>
                      </a:r>
                    </a:p>
                    <a:p>
                      <a:pPr lvl="3" algn="l"/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C-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hain of </a:t>
                      </a:r>
                      <a:r>
                        <a:rPr lang="en-US" sz="21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1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ommand</a:t>
                      </a:r>
                      <a:endParaRPr lang="en-US" sz="21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965"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“What you permit, you promote” 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 with the </a:t>
                      </a:r>
                      <a:r>
                        <a:rPr lang="en-US" sz="1100" i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lightest touch  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Especially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helpful when we are hesitant or intimidated</a:t>
                      </a:r>
                      <a:endParaRPr lang="en-US" sz="11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Point out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unsafe conditions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you hear someone say “I have a concern” stop and address this genuine worry that we may cause harm</a:t>
                      </a: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57400" y="-228600"/>
            <a:ext cx="1885950" cy="1577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Please use this template as provided. Do not modify the font, bullets, border or background.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orange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blue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this if you need red</a:t>
            </a:r>
          </a:p>
        </p:txBody>
      </p:sp>
      <p:pic>
        <p:nvPicPr>
          <p:cNvPr id="6" name="Picture 5" descr="Pebble Rock Clipart Pebble clipart">
            <a:hlinkClick r:id="rId5" tooltip="&quot;Pebble clipart&quot;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5"/>
          <a:stretch/>
        </p:blipFill>
        <p:spPr bwMode="auto">
          <a:xfrm>
            <a:off x="5143500" y="5143500"/>
            <a:ext cx="1485900" cy="1199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38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99" y="1600200"/>
            <a:ext cx="8551201" cy="42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723"/>
            <a:ext cx="7773074" cy="151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83" y="1371600"/>
            <a:ext cx="8283976" cy="47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Qtr Safety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16004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Lab Sections with </a:t>
            </a:r>
            <a:r>
              <a:rPr lang="en-US" b="1" u="sng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deficiencies:</a:t>
            </a:r>
          </a:p>
          <a:p>
            <a:pPr lvl="1"/>
            <a:r>
              <a:rPr lang="en-US" dirty="0" smtClean="0"/>
              <a:t>Cancer Center Lab</a:t>
            </a:r>
          </a:p>
          <a:p>
            <a:pPr lvl="1"/>
            <a:r>
              <a:rPr lang="en-US" dirty="0" smtClean="0"/>
              <a:t>Electron Microscopy</a:t>
            </a:r>
            <a:endParaRPr lang="en-US" dirty="0"/>
          </a:p>
        </p:txBody>
      </p:sp>
      <p:pic>
        <p:nvPicPr>
          <p:cNvPr id="4" name="Picture 3" descr="behavior in ki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350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268579"/>
            <a:ext cx="4191000" cy="4001095"/>
          </a:xfrm>
        </p:spPr>
        <p:txBody>
          <a:bodyPr/>
          <a:lstStyle/>
          <a:p>
            <a:pPr marL="682625" lvl="1" indent="-457200"/>
            <a:r>
              <a:rPr lang="en-US" sz="2000" dirty="0" smtClean="0"/>
              <a:t>Blood Bank/BMT</a:t>
            </a:r>
          </a:p>
          <a:p>
            <a:pPr marL="682625" lvl="1" indent="-457200"/>
            <a:r>
              <a:rPr lang="en-US" sz="2000" dirty="0" smtClean="0"/>
              <a:t>Cancer Center Lab</a:t>
            </a:r>
          </a:p>
          <a:p>
            <a:pPr marL="682625" lvl="1" indent="-457200"/>
            <a:r>
              <a:rPr lang="en-US" sz="2000" dirty="0"/>
              <a:t>Central </a:t>
            </a:r>
            <a:r>
              <a:rPr lang="en-US" sz="2000" dirty="0" smtClean="0"/>
              <a:t>Processing</a:t>
            </a:r>
          </a:p>
          <a:p>
            <a:pPr marL="682625" lvl="1" indent="-457200"/>
            <a:r>
              <a:rPr lang="en-US" sz="2000" dirty="0"/>
              <a:t>Chemistry</a:t>
            </a:r>
          </a:p>
          <a:p>
            <a:pPr marL="682625" lvl="1" indent="-457200"/>
            <a:r>
              <a:rPr lang="en-US" sz="2000" dirty="0" smtClean="0"/>
              <a:t>Critical Care Lab</a:t>
            </a:r>
          </a:p>
          <a:p>
            <a:pPr marL="682625" lvl="1" indent="-457200"/>
            <a:r>
              <a:rPr lang="en-US" sz="2000" dirty="0"/>
              <a:t>Electron </a:t>
            </a:r>
            <a:r>
              <a:rPr lang="en-US" sz="2000" dirty="0" smtClean="0"/>
              <a:t>Microscopy</a:t>
            </a:r>
          </a:p>
          <a:p>
            <a:pPr marL="682625" lvl="1" indent="-457200"/>
            <a:r>
              <a:rPr lang="en-US" sz="2000" dirty="0" smtClean="0"/>
              <a:t>HLA</a:t>
            </a:r>
          </a:p>
          <a:p>
            <a:pPr marL="682625" lvl="1" indent="-457200"/>
            <a:r>
              <a:rPr lang="en-US" sz="2000" dirty="0"/>
              <a:t>Molecular Diagnostics/PCR</a:t>
            </a:r>
          </a:p>
          <a:p>
            <a:pPr marL="225425" lvl="1" indent="0">
              <a:buNone/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Qtr Safety Audits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561456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Lab sections </a:t>
            </a:r>
            <a:r>
              <a:rPr lang="en-US" sz="2400" b="1" dirty="0" smtClean="0"/>
              <a:t>using </a:t>
            </a:r>
            <a:r>
              <a:rPr lang="en-US" sz="2400" b="1" u="sng" dirty="0" smtClean="0"/>
              <a:t>ONLY</a:t>
            </a:r>
            <a:r>
              <a:rPr lang="en-US" sz="2400" b="1" dirty="0" smtClean="0"/>
              <a:t> in-date products:</a:t>
            </a:r>
            <a:endParaRPr lang="en-US" sz="2400" b="1" dirty="0"/>
          </a:p>
        </p:txBody>
      </p:sp>
      <p:pic>
        <p:nvPicPr>
          <p:cNvPr id="8" name="Picture 7" descr="Board Positive Well Done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505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3581400" cy="4154984"/>
          </a:xfrm>
        </p:spPr>
        <p:txBody>
          <a:bodyPr/>
          <a:lstStyle/>
          <a:p>
            <a:r>
              <a:rPr lang="en-US" sz="2400" dirty="0" smtClean="0"/>
              <a:t>Incomplete, illegible or incorrect reagent labeling (8 labs)</a:t>
            </a:r>
          </a:p>
          <a:p>
            <a:r>
              <a:rPr lang="en-US" sz="2400" dirty="0"/>
              <a:t>PPE not used per hazard risk assessment (5 labs)</a:t>
            </a:r>
          </a:p>
          <a:p>
            <a:r>
              <a:rPr lang="en-US" sz="2400" dirty="0" smtClean="0"/>
              <a:t>Research </a:t>
            </a:r>
            <a:r>
              <a:rPr lang="en-US" sz="2400" dirty="0"/>
              <a:t>reagents not labeled as such</a:t>
            </a:r>
          </a:p>
          <a:p>
            <a:r>
              <a:rPr lang="en-US" sz="2400" dirty="0" smtClean="0"/>
              <a:t>PM or calibrations overdue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Qtr Safety Audits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2057400"/>
            <a:ext cx="3581400" cy="430887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542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Cardboard boxes on the floor</a:t>
            </a:r>
          </a:p>
          <a:p>
            <a:r>
              <a:rPr lang="en-US" sz="2400" dirty="0" smtClean="0"/>
              <a:t>Weekly shower/eyewash checks not documented</a:t>
            </a:r>
          </a:p>
          <a:p>
            <a:r>
              <a:rPr lang="en-US" sz="2400" dirty="0" smtClean="0"/>
              <a:t>Full thermos in testing area</a:t>
            </a:r>
          </a:p>
          <a:p>
            <a:r>
              <a:rPr lang="en-US" sz="2400" dirty="0" smtClean="0"/>
              <a:t>Storage in front of electrical panels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21847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Deficiencies found in lab sections: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17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5623"/>
            <a:ext cx="5867400" cy="553998"/>
          </a:xfrm>
        </p:spPr>
        <p:txBody>
          <a:bodyPr/>
          <a:lstStyle/>
          <a:p>
            <a:pPr algn="ctr"/>
            <a:r>
              <a:rPr lang="en-US" dirty="0" smtClean="0"/>
              <a:t>Good Catch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7950" y="762000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Celebrate our successes!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32978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Ways to report good catches: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RL6 using the Good Catch Icon – </a:t>
            </a:r>
            <a:r>
              <a:rPr lang="en-US" b="1" i="1" dirty="0" smtClean="0"/>
              <a:t>preferred method </a:t>
            </a:r>
            <a:r>
              <a:rPr lang="en-US" b="1" dirty="0" smtClean="0"/>
              <a:t>of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Shelley with good catches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 good catches at Lab Manager’s Huddle; Safety Coach’s Meeting or Laboratory Safety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3901321"/>
            <a:ext cx="226695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200400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good catches will be submitted for a drawing. At the beginning of the next month a winner will be pulled from all submissions.</a:t>
            </a:r>
          </a:p>
          <a:p>
            <a:endParaRPr lang="en-US" sz="900" dirty="0" smtClean="0"/>
          </a:p>
          <a:p>
            <a:r>
              <a:rPr lang="en-US" dirty="0" smtClean="0"/>
              <a:t>The good catch </a:t>
            </a:r>
            <a:r>
              <a:rPr lang="en-US" i="1" dirty="0" smtClean="0"/>
              <a:t>winner</a:t>
            </a:r>
            <a:r>
              <a:rPr lang="en-US" dirty="0" smtClean="0"/>
              <a:t> will be recognized at that month’s Safety Governance Committee, presented with a certificate, given a good catch pin and a gift card.</a:t>
            </a:r>
          </a:p>
          <a:p>
            <a:endParaRPr lang="en-US" sz="900" dirty="0" smtClean="0"/>
          </a:p>
          <a:p>
            <a:r>
              <a:rPr lang="en-US" dirty="0" smtClean="0"/>
              <a:t>The good catch</a:t>
            </a:r>
            <a:r>
              <a:rPr lang="en-US" i="1" dirty="0" smtClean="0"/>
              <a:t> submitter </a:t>
            </a:r>
            <a:r>
              <a:rPr lang="en-US" dirty="0" smtClean="0"/>
              <a:t>will be also be recognized at that month’s Safety Governance Committee and will be presented with a gift card.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Daily Safety Check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772400" cy="4308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Every day, 7 days a week @ 0905</a:t>
            </a:r>
          </a:p>
        </p:txBody>
      </p:sp>
    </p:spTree>
    <p:extLst>
      <p:ext uri="{BB962C8B-B14F-4D97-AF65-F5344CB8AC3E}">
        <p14:creationId xmlns:p14="http://schemas.microsoft.com/office/powerpoint/2010/main" val="9141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</a:t>
            </a:r>
            <a:r>
              <a:rPr lang="en-US" sz="3200" b="1" smtClean="0"/>
              <a:t>: November 10</a:t>
            </a:r>
            <a:r>
              <a:rPr lang="en-US" sz="3200" b="1" baseline="30000" smtClean="0"/>
              <a:t>th</a:t>
            </a:r>
            <a:r>
              <a:rPr lang="en-US" sz="3200" b="1" smtClean="0"/>
              <a:t>, 2020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 </a:t>
            </a:r>
            <a:r>
              <a:rPr lang="en-US" sz="2400" dirty="0" smtClean="0"/>
              <a:t>134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 </a:t>
            </a:r>
            <a:r>
              <a:rPr lang="en-US" sz="2400" dirty="0" smtClean="0"/>
              <a:t>102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DMC:  </a:t>
            </a:r>
            <a:r>
              <a:rPr lang="en-US" sz="2400" dirty="0" smtClean="0"/>
              <a:t>509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HPMC: </a:t>
            </a:r>
            <a:r>
              <a:rPr lang="en-US" sz="2400" dirty="0" smtClean="0"/>
              <a:t>85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LMC</a:t>
            </a:r>
            <a:r>
              <a:rPr lang="en-US" sz="2400" dirty="0" smtClean="0"/>
              <a:t>: 157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WMC</a:t>
            </a:r>
            <a:r>
              <a:rPr lang="en-US" sz="2400" dirty="0" smtClean="0"/>
              <a:t>: 205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10/13/2020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Sept: 52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72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506238"/>
              </p:ext>
            </p:extLst>
          </p:nvPr>
        </p:nvGraphicFramePr>
        <p:xfrm>
          <a:off x="762000" y="1371600"/>
          <a:ext cx="7696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990600"/>
            <a:ext cx="31242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September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7054" y="145196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24800" y="32004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#2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410515"/>
              </p:ext>
            </p:extLst>
          </p:nvPr>
        </p:nvGraphicFramePr>
        <p:xfrm>
          <a:off x="381000" y="347584"/>
          <a:ext cx="4648200" cy="3005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389173"/>
              </p:ext>
            </p:extLst>
          </p:nvPr>
        </p:nvGraphicFramePr>
        <p:xfrm>
          <a:off x="3962400" y="3449930"/>
          <a:ext cx="4800600" cy="302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86400" y="1143000"/>
            <a:ext cx="31242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September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1854" y="260838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#3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951595"/>
              </p:ext>
            </p:extLst>
          </p:nvPr>
        </p:nvGraphicFramePr>
        <p:xfrm>
          <a:off x="457200" y="565638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826119"/>
              </p:ext>
            </p:extLst>
          </p:nvPr>
        </p:nvGraphicFramePr>
        <p:xfrm>
          <a:off x="3505200" y="3733800"/>
          <a:ext cx="5181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28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September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8686800" cy="260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17764"/>
              </p:ext>
            </p:extLst>
          </p:nvPr>
        </p:nvGraphicFramePr>
        <p:xfrm>
          <a:off x="1447800" y="1828800"/>
          <a:ext cx="6477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1905000" cy="1477328"/>
          </a:xfrm>
        </p:spPr>
        <p:txBody>
          <a:bodyPr/>
          <a:lstStyle/>
          <a:p>
            <a:pPr algn="ctr"/>
            <a:r>
              <a:rPr lang="en-US" sz="2400" dirty="0" smtClean="0"/>
              <a:t>RL</a:t>
            </a:r>
            <a:r>
              <a:rPr lang="en-US" sz="2400" dirty="0"/>
              <a:t>6</a:t>
            </a:r>
            <a:r>
              <a:rPr lang="en-US" sz="2400" dirty="0" smtClean="0"/>
              <a:t> Closing the Loop Compliance</a:t>
            </a:r>
            <a:br>
              <a:rPr lang="en-US" sz="2400" dirty="0" smtClean="0"/>
            </a:b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Section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720793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DAB2FA-A988-484F-B44C-6B952E5A124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9cf83a04-d13f-4892-865d-583e21da82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6281</TotalTime>
  <Words>627</Words>
  <Application>Microsoft Office PowerPoint</Application>
  <PresentationFormat>On-screen Show (4:3)</PresentationFormat>
  <Paragraphs>95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WFBMC Internal Theme1</vt:lpstr>
      <vt:lpstr>Lab / Pathology  Managers Meeting</vt:lpstr>
      <vt:lpstr>Patient and Family Promise</vt:lpstr>
      <vt:lpstr>Serious Safety Events</vt:lpstr>
      <vt:lpstr>Lab Pathology Deviations</vt:lpstr>
      <vt:lpstr>Top Deviations in September</vt:lpstr>
      <vt:lpstr>Top Deviations in September</vt:lpstr>
      <vt:lpstr>Lab Pathology Deviations by Section September 2020</vt:lpstr>
      <vt:lpstr>RL6 Closing the Loop Compliance</vt:lpstr>
      <vt:lpstr>RL6 Closing the Loop Compliance by Section</vt:lpstr>
      <vt:lpstr>PowerPoint Presentation</vt:lpstr>
      <vt:lpstr>File Tracker</vt:lpstr>
      <vt:lpstr>File Tracker</vt:lpstr>
      <vt:lpstr>Safety Insights</vt:lpstr>
      <vt:lpstr>PowerPoint Presentation</vt:lpstr>
      <vt:lpstr>Safety Starts Here Section Compliance 2020</vt:lpstr>
      <vt:lpstr>PowerPoint Presentation</vt:lpstr>
      <vt:lpstr>3rd Qtr Safety Audits</vt:lpstr>
      <vt:lpstr>3rd Qtr Safety Audits</vt:lpstr>
      <vt:lpstr>3rd Qtr Safety Audits</vt:lpstr>
      <vt:lpstr>Good Catch</vt:lpstr>
      <vt:lpstr>Daily Safety Check In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383</cp:revision>
  <cp:lastPrinted>2020-01-14T12:08:21Z</cp:lastPrinted>
  <dcterms:created xsi:type="dcterms:W3CDTF">2016-09-30T15:29:35Z</dcterms:created>
  <dcterms:modified xsi:type="dcterms:W3CDTF">2020-10-13T12:59:59Z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