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69" r:id="rId2"/>
    <p:sldId id="264" r:id="rId3"/>
    <p:sldId id="265" r:id="rId4"/>
    <p:sldId id="266" r:id="rId5"/>
    <p:sldId id="267" r:id="rId6"/>
    <p:sldId id="271" r:id="rId7"/>
    <p:sldId id="270" r:id="rId8"/>
    <p:sldId id="275" r:id="rId9"/>
    <p:sldId id="281" r:id="rId10"/>
    <p:sldId id="272" r:id="rId11"/>
    <p:sldId id="273" r:id="rId12"/>
    <p:sldId id="268" r:id="rId13"/>
    <p:sldId id="263" r:id="rId14"/>
    <p:sldId id="277" r:id="rId15"/>
    <p:sldId id="279" r:id="rId16"/>
    <p:sldId id="278" r:id="rId17"/>
    <p:sldId id="261" r:id="rId18"/>
    <p:sldId id="262" r:id="rId19"/>
    <p:sldId id="259" r:id="rId20"/>
    <p:sldId id="260" r:id="rId21"/>
    <p:sldId id="280" r:id="rId22"/>
  </p:sldIdLst>
  <p:sldSz cx="9144000" cy="6858000" type="screen4x3"/>
  <p:notesSz cx="6934200" cy="92202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EC12DF0C-4712-463D-922D-0AA63654F34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5F76D29D-8C21-4C9A-97F4-6FB815F8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7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B388B8F-B3C2-425C-BF26-C9A5402E31C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3F06D375-B051-4352-AEE8-8735B3F9E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D375-B051-4352-AEE8-8735B3F9E7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18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indicate requirements for IUT per protocol, washed, CMV- and irradiated-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D375-B051-4352-AEE8-8735B3F9E7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7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3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148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6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25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4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2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1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2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6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8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72F2CC-5DDC-4F54-B36A-4ACCD1F4705B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9B1B-4968-490B-884C-7ADE8856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57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OBu_Qp4a8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457200"/>
            <a:ext cx="8201358" cy="44196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 </a:t>
            </a:r>
            <a:r>
              <a:rPr lang="en-US" sz="4000" dirty="0"/>
              <a:t>little more about:</a:t>
            </a:r>
            <a:br>
              <a:rPr lang="en-US" sz="4000" dirty="0"/>
            </a:br>
            <a:r>
              <a:rPr lang="en-US" sz="4000" dirty="0" smtClean="0"/>
              <a:t>HDFN and the need for Intrauterine Transfusion</a:t>
            </a:r>
            <a:br>
              <a:rPr lang="en-US" sz="4000" dirty="0" smtClean="0"/>
            </a:br>
            <a:r>
              <a:rPr lang="en-US" sz="2800" dirty="0" smtClean="0"/>
              <a:t>(view in presentation mode                 )</a:t>
            </a:r>
            <a:br>
              <a:rPr lang="en-US" sz="28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Azad Bakht, MD</a:t>
            </a:r>
          </a:p>
          <a:p>
            <a:r>
              <a:rPr lang="en-US" dirty="0" smtClean="0"/>
              <a:t>Bettina Turner, MT(ASCP)</a:t>
            </a:r>
            <a:r>
              <a:rPr lang="en-US" dirty="0" err="1" smtClean="0"/>
              <a:t>SBB</a:t>
            </a:r>
            <a:r>
              <a:rPr lang="en-US" baseline="30000" dirty="0" err="1" smtClean="0"/>
              <a:t>cm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810592"/>
            <a:ext cx="1466850" cy="409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81800" y="3812973"/>
            <a:ext cx="554621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9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 smtClean="0"/>
              <a:t>Intrauterine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95401"/>
            <a:ext cx="6711654" cy="4953006"/>
          </a:xfrm>
        </p:spPr>
        <p:txBody>
          <a:bodyPr/>
          <a:lstStyle/>
          <a:p>
            <a:r>
              <a:rPr lang="en-US" dirty="0" smtClean="0"/>
              <a:t>Intervention becomes necessary when one or more of the following conditions exists:</a:t>
            </a:r>
          </a:p>
          <a:p>
            <a:pPr lvl="1"/>
            <a:r>
              <a:rPr lang="en-US" dirty="0" smtClean="0"/>
              <a:t>MCA-PSV indicates anemia</a:t>
            </a:r>
          </a:p>
          <a:p>
            <a:pPr lvl="1"/>
            <a:r>
              <a:rPr lang="en-US" dirty="0" smtClean="0"/>
              <a:t>Fetal hydrops is noted on ultrasound examination</a:t>
            </a:r>
          </a:p>
          <a:p>
            <a:pPr lvl="1"/>
            <a:r>
              <a:rPr lang="en-US" dirty="0" err="1" smtClean="0"/>
              <a:t>Cordocentesis</a:t>
            </a:r>
            <a:r>
              <a:rPr lang="en-US" dirty="0" smtClean="0"/>
              <a:t> blood sample has hemoglobin level less than 10g/dl</a:t>
            </a:r>
          </a:p>
          <a:p>
            <a:r>
              <a:rPr lang="en-US" dirty="0" smtClean="0"/>
              <a:t>Performed by accessing the fetal umbilical vein (</a:t>
            </a:r>
            <a:r>
              <a:rPr lang="en-US" dirty="0" err="1" smtClean="0"/>
              <a:t>cordocentesis</a:t>
            </a:r>
            <a:r>
              <a:rPr lang="en-US" dirty="0" smtClean="0"/>
              <a:t>) and injecting donor red cells directly into the vein</a:t>
            </a:r>
          </a:p>
          <a:p>
            <a:pPr lvl="1"/>
            <a:r>
              <a:rPr lang="en-US" dirty="0" smtClean="0"/>
              <a:t>Once IUT is initiated, procedure repeated every 2-4 weeks until delivery</a:t>
            </a:r>
          </a:p>
          <a:p>
            <a:pPr lvl="1"/>
            <a:r>
              <a:rPr lang="en-US" dirty="0" smtClean="0"/>
              <a:t>Goal:  to maintain fetal </a:t>
            </a:r>
            <a:r>
              <a:rPr lang="en-US" dirty="0" err="1" smtClean="0"/>
              <a:t>hgb</a:t>
            </a:r>
            <a:r>
              <a:rPr lang="en-US" dirty="0" smtClean="0"/>
              <a:t> &gt;10g/dl</a:t>
            </a:r>
          </a:p>
          <a:p>
            <a:pPr marL="457207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9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IUT blood requirements at WFBH-BB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599"/>
            <a:ext cx="6929754" cy="4114807"/>
          </a:xfrm>
        </p:spPr>
        <p:txBody>
          <a:bodyPr/>
          <a:lstStyle/>
          <a:p>
            <a:r>
              <a:rPr lang="en-US" dirty="0" smtClean="0"/>
              <a:t>Fresh (&lt; 7 days old)</a:t>
            </a:r>
          </a:p>
          <a:p>
            <a:r>
              <a:rPr lang="en-US" dirty="0" smtClean="0"/>
              <a:t>Washed</a:t>
            </a:r>
          </a:p>
          <a:p>
            <a:r>
              <a:rPr lang="en-US" dirty="0" smtClean="0"/>
              <a:t>Irradiated</a:t>
            </a:r>
          </a:p>
          <a:p>
            <a:r>
              <a:rPr lang="en-US" dirty="0" smtClean="0"/>
              <a:t>CMV negative (</a:t>
            </a:r>
            <a:r>
              <a:rPr lang="en-US" dirty="0" err="1" smtClean="0"/>
              <a:t>leukoreduced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HgbS</a:t>
            </a:r>
            <a:r>
              <a:rPr lang="en-US" dirty="0" smtClean="0"/>
              <a:t> negative</a:t>
            </a:r>
          </a:p>
          <a:p>
            <a:r>
              <a:rPr lang="en-US" dirty="0" smtClean="0"/>
              <a:t>Antigen negative for mother’s offending antibodies</a:t>
            </a:r>
          </a:p>
          <a:p>
            <a:r>
              <a:rPr lang="en-US" dirty="0" err="1" smtClean="0"/>
              <a:t>Crossmatch</a:t>
            </a:r>
            <a:r>
              <a:rPr lang="en-US" dirty="0" smtClean="0"/>
              <a:t> compatible with mother’s sample</a:t>
            </a:r>
          </a:p>
          <a:p>
            <a:r>
              <a:rPr lang="en-US" dirty="0" err="1" smtClean="0"/>
              <a:t>Hct</a:t>
            </a:r>
            <a:r>
              <a:rPr lang="en-US" dirty="0" smtClean="0"/>
              <a:t> matching ordered </a:t>
            </a:r>
            <a:r>
              <a:rPr lang="en-US" dirty="0" err="1" smtClean="0"/>
              <a:t>hct</a:t>
            </a:r>
            <a:r>
              <a:rPr lang="en-US" dirty="0" smtClean="0"/>
              <a:t> goal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4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55380" cy="766482"/>
          </a:xfrm>
        </p:spPr>
        <p:txBody>
          <a:bodyPr/>
          <a:lstStyle/>
          <a:p>
            <a:r>
              <a:rPr lang="en-US" dirty="0" smtClean="0"/>
              <a:t>Prenatal care flowchart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200" y="1066800"/>
            <a:ext cx="4522606" cy="56692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IUT via </a:t>
            </a:r>
            <a:r>
              <a:rPr lang="en-US" dirty="0" err="1" smtClean="0"/>
              <a:t>umblical</a:t>
            </a:r>
            <a:r>
              <a:rPr lang="en-US" dirty="0" smtClean="0"/>
              <a:t> vein with </a:t>
            </a:r>
            <a:r>
              <a:rPr lang="en-US" dirty="0" err="1" smtClean="0"/>
              <a:t>cordocentesis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www.youtube.com/watch?v=CGOBu_Qp4a8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Note:  video has NO SOUND</a:t>
            </a:r>
          </a:p>
          <a:p>
            <a:pPr marL="0" indent="0">
              <a:buNone/>
            </a:pPr>
            <a:r>
              <a:rPr lang="en-US" dirty="0" smtClean="0"/>
              <a:t>     click on hyperlink to play.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5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132263"/>
            <a:ext cx="7055380" cy="934537"/>
          </a:xfrm>
        </p:spPr>
        <p:txBody>
          <a:bodyPr/>
          <a:lstStyle/>
          <a:p>
            <a:r>
              <a:rPr lang="en-US" dirty="0"/>
              <a:t>Case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066800"/>
            <a:ext cx="6711654" cy="5181607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+mn-lt"/>
                <a:cs typeface="Calibri" panose="020F0502020204030204" pitchFamily="34" charset="0"/>
              </a:rPr>
              <a:t>The patient is a 30 year old female G3P0 at 30 weeks 1 day gestation by IVF Pregnancy presented for her prenatal </a:t>
            </a:r>
            <a:r>
              <a:rPr lang="en-US" sz="2200" dirty="0" smtClean="0">
                <a:latin typeface="+mn-lt"/>
                <a:cs typeface="Calibri" panose="020F0502020204030204" pitchFamily="34" charset="0"/>
              </a:rPr>
              <a:t>visit</a:t>
            </a:r>
          </a:p>
          <a:p>
            <a:pPr lvl="1"/>
            <a:r>
              <a:rPr lang="en-US" sz="2000" dirty="0">
                <a:latin typeface="+mn-lt"/>
                <a:cs typeface="Calibri" panose="020F0502020204030204" pitchFamily="34" charset="0"/>
              </a:rPr>
              <a:t>Her PMH is significant for Sickle Cell disease and </a:t>
            </a:r>
            <a:r>
              <a:rPr lang="en-US" sz="2000" dirty="0" err="1" smtClean="0">
                <a:latin typeface="+mn-lt"/>
                <a:cs typeface="Calibri" panose="020F0502020204030204" pitchFamily="34" charset="0"/>
              </a:rPr>
              <a:t>alloimmunization</a:t>
            </a:r>
            <a:endParaRPr lang="en-US" sz="2000" dirty="0" smtClean="0">
              <a:latin typeface="+mn-lt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cs typeface="Calibri" panose="020F0502020204030204" pitchFamily="34" charset="0"/>
              </a:rPr>
              <a:t>Obstetrical ultrasound was advised which </a:t>
            </a:r>
            <a:r>
              <a:rPr lang="en-US" sz="2000" dirty="0" smtClean="0">
                <a:cs typeface="Calibri" panose="020F0502020204030204" pitchFamily="34" charset="0"/>
              </a:rPr>
              <a:t>showed</a:t>
            </a:r>
          </a:p>
          <a:p>
            <a:pPr lvl="2"/>
            <a:r>
              <a:rPr lang="en-US" sz="1800" dirty="0" smtClean="0">
                <a:cs typeface="Calibri" panose="020F0502020204030204" pitchFamily="34" charset="0"/>
              </a:rPr>
              <a:t>Single </a:t>
            </a:r>
            <a:r>
              <a:rPr lang="en-US" sz="1800" dirty="0">
                <a:cs typeface="Calibri" panose="020F0502020204030204" pitchFamily="34" charset="0"/>
              </a:rPr>
              <a:t>living intrauterine pregnancy with scalp </a:t>
            </a:r>
            <a:r>
              <a:rPr lang="en-US" sz="1800" dirty="0" smtClean="0">
                <a:cs typeface="Calibri" panose="020F0502020204030204" pitchFamily="34" charset="0"/>
              </a:rPr>
              <a:t>edema</a:t>
            </a:r>
          </a:p>
          <a:p>
            <a:pPr lvl="2"/>
            <a:r>
              <a:rPr lang="en-US" sz="1800" dirty="0" smtClean="0">
                <a:cs typeface="Calibri" panose="020F0502020204030204" pitchFamily="34" charset="0"/>
              </a:rPr>
              <a:t>Cardiomegaly</a:t>
            </a:r>
            <a:endParaRPr lang="en-US" sz="1800" dirty="0">
              <a:cs typeface="Calibri" panose="020F0502020204030204" pitchFamily="34" charset="0"/>
            </a:endParaRPr>
          </a:p>
          <a:p>
            <a:pPr lvl="2"/>
            <a:r>
              <a:rPr lang="en-US" sz="1800" dirty="0" smtClean="0">
                <a:cs typeface="Calibri" panose="020F0502020204030204" pitchFamily="34" charset="0"/>
              </a:rPr>
              <a:t>Small </a:t>
            </a:r>
            <a:r>
              <a:rPr lang="en-US" sz="1800" dirty="0">
                <a:cs typeface="Calibri" panose="020F0502020204030204" pitchFamily="34" charset="0"/>
              </a:rPr>
              <a:t>pericardial effusion and </a:t>
            </a:r>
            <a:endParaRPr lang="en-US" sz="1800" dirty="0" smtClean="0">
              <a:cs typeface="Calibri" panose="020F0502020204030204" pitchFamily="34" charset="0"/>
            </a:endParaRPr>
          </a:p>
          <a:p>
            <a:pPr lvl="2"/>
            <a:r>
              <a:rPr lang="en-US" sz="1800" dirty="0">
                <a:cs typeface="Calibri" panose="020F0502020204030204" pitchFamily="34" charset="0"/>
              </a:rPr>
              <a:t>L</a:t>
            </a:r>
            <a:r>
              <a:rPr lang="en-US" sz="1800" dirty="0" smtClean="0">
                <a:cs typeface="Calibri" panose="020F0502020204030204" pitchFamily="34" charset="0"/>
              </a:rPr>
              <a:t>arge ascites</a:t>
            </a:r>
          </a:p>
          <a:p>
            <a:pPr lvl="2"/>
            <a:r>
              <a:rPr lang="en-US" sz="1800" dirty="0" smtClean="0">
                <a:cs typeface="Calibri" panose="020F0502020204030204" pitchFamily="34" charset="0"/>
              </a:rPr>
              <a:t>MCA </a:t>
            </a:r>
            <a:r>
              <a:rPr lang="en-US" sz="1800" dirty="0" err="1">
                <a:cs typeface="Calibri" panose="020F0502020204030204" pitchFamily="34" charset="0"/>
              </a:rPr>
              <a:t>dopplers</a:t>
            </a:r>
            <a:r>
              <a:rPr lang="en-US" sz="1800" dirty="0">
                <a:cs typeface="Calibri" panose="020F0502020204030204" pitchFamily="34" charset="0"/>
              </a:rPr>
              <a:t> &gt;</a:t>
            </a:r>
            <a:r>
              <a:rPr lang="en-US" sz="1800" dirty="0" smtClean="0">
                <a:cs typeface="Calibri" panose="020F0502020204030204" pitchFamily="34" charset="0"/>
              </a:rPr>
              <a:t>2 </a:t>
            </a:r>
          </a:p>
          <a:p>
            <a:pPr lvl="1"/>
            <a:r>
              <a:rPr lang="en-US" sz="2200" dirty="0" smtClean="0">
                <a:cs typeface="Calibri" panose="020F0502020204030204" pitchFamily="34" charset="0"/>
              </a:rPr>
              <a:t>Maternal </a:t>
            </a:r>
            <a:r>
              <a:rPr lang="en-US" sz="2200" dirty="0">
                <a:cs typeface="Calibri" panose="020F0502020204030204" pitchFamily="34" charset="0"/>
              </a:rPr>
              <a:t>Blood and PUBS studies were advised</a:t>
            </a:r>
            <a:endParaRPr lang="en-US" sz="2200" dirty="0" smtClean="0">
              <a:latin typeface="+mn-lt"/>
              <a:cs typeface="Calibri" panose="020F0502020204030204" pitchFamily="34" charset="0"/>
            </a:endParaRPr>
          </a:p>
          <a:p>
            <a:pPr lvl="1"/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12" y="533400"/>
            <a:ext cx="7055380" cy="918882"/>
          </a:xfrm>
        </p:spPr>
        <p:txBody>
          <a:bodyPr/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752599"/>
            <a:ext cx="6711654" cy="449580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History of anti-S, anti-</a:t>
            </a:r>
            <a:r>
              <a:rPr lang="en-US" sz="2400" dirty="0" err="1" smtClean="0"/>
              <a:t>Jk</a:t>
            </a:r>
            <a:r>
              <a:rPr lang="en-US" sz="2400" baseline="30000" dirty="0" err="1" smtClean="0"/>
              <a:t>b</a:t>
            </a:r>
            <a:r>
              <a:rPr lang="en-US" sz="2400" dirty="0" smtClean="0"/>
              <a:t>, anti-</a:t>
            </a:r>
            <a:r>
              <a:rPr lang="en-US" sz="2400" dirty="0" err="1" smtClean="0"/>
              <a:t>Fy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, and possible HTLA</a:t>
            </a:r>
          </a:p>
          <a:p>
            <a:r>
              <a:rPr lang="en-US" sz="2400" dirty="0" smtClean="0"/>
              <a:t>Current testing in gel shows inconsistent reactivity suspicious of HLTA interference</a:t>
            </a:r>
          </a:p>
          <a:p>
            <a:r>
              <a:rPr lang="en-US" sz="2400" dirty="0" smtClean="0"/>
              <a:t>No antibody reactivity detected when tested in </a:t>
            </a:r>
            <a:r>
              <a:rPr lang="en-US" sz="2400" dirty="0" err="1" smtClean="0"/>
              <a:t>PeG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0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 smtClean="0"/>
              <a:t>Baby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6711654" cy="48006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Testing on </a:t>
            </a:r>
            <a:r>
              <a:rPr lang="en-US" sz="2400" dirty="0" err="1" smtClean="0"/>
              <a:t>Cordocentesis</a:t>
            </a:r>
            <a:r>
              <a:rPr lang="en-US" sz="2400" dirty="0" smtClean="0"/>
              <a:t> specimen shows:</a:t>
            </a:r>
          </a:p>
          <a:p>
            <a:pPr lvl="1"/>
            <a:r>
              <a:rPr lang="en-US" dirty="0" smtClean="0"/>
              <a:t>Fetal </a:t>
            </a:r>
            <a:r>
              <a:rPr lang="en-US" dirty="0"/>
              <a:t>Blood Group = O positive</a:t>
            </a:r>
          </a:p>
          <a:p>
            <a:pPr lvl="1"/>
            <a:r>
              <a:rPr lang="en-US" dirty="0" smtClean="0"/>
              <a:t>HB </a:t>
            </a:r>
            <a:r>
              <a:rPr lang="en-US" dirty="0"/>
              <a:t>=2gm/dl</a:t>
            </a:r>
          </a:p>
          <a:p>
            <a:pPr lvl="1"/>
            <a:r>
              <a:rPr lang="en-US" dirty="0" smtClean="0"/>
              <a:t>Antigen </a:t>
            </a:r>
            <a:r>
              <a:rPr lang="en-US" dirty="0"/>
              <a:t>typing</a:t>
            </a:r>
          </a:p>
          <a:p>
            <a:pPr lvl="2"/>
            <a:r>
              <a:rPr lang="en-US" dirty="0" smtClean="0"/>
              <a:t>Negative </a:t>
            </a:r>
            <a:r>
              <a:rPr lang="en-US" dirty="0"/>
              <a:t>for C, E, K, </a:t>
            </a:r>
            <a:r>
              <a:rPr lang="en-US" dirty="0" err="1"/>
              <a:t>Fya</a:t>
            </a:r>
            <a:endParaRPr lang="en-US" dirty="0"/>
          </a:p>
          <a:p>
            <a:pPr lvl="2"/>
            <a:r>
              <a:rPr lang="en-US" dirty="0" smtClean="0"/>
              <a:t>Positive </a:t>
            </a:r>
            <a:r>
              <a:rPr lang="en-US" dirty="0"/>
              <a:t>for c, </a:t>
            </a:r>
            <a:r>
              <a:rPr lang="en-US" dirty="0" err="1"/>
              <a:t>Jkb</a:t>
            </a:r>
            <a:r>
              <a:rPr lang="en-US" dirty="0"/>
              <a:t>, S, </a:t>
            </a:r>
            <a:r>
              <a:rPr lang="en-US" dirty="0" err="1" smtClean="0"/>
              <a:t>Jsa</a:t>
            </a:r>
            <a:endParaRPr lang="en-US" dirty="0" smtClean="0"/>
          </a:p>
          <a:p>
            <a:pPr lvl="1"/>
            <a:r>
              <a:rPr lang="en-US" dirty="0" smtClean="0"/>
              <a:t>Antibodies Identified</a:t>
            </a:r>
          </a:p>
          <a:p>
            <a:pPr lvl="2"/>
            <a:r>
              <a:rPr lang="en-US" dirty="0" smtClean="0"/>
              <a:t>Anti-S</a:t>
            </a:r>
            <a:endParaRPr lang="en-US" sz="1800" dirty="0" smtClean="0"/>
          </a:p>
          <a:p>
            <a:pPr lvl="2"/>
            <a:r>
              <a:rPr lang="en-US" sz="1500" dirty="0" smtClean="0"/>
              <a:t>New identification of anti-C</a:t>
            </a:r>
          </a:p>
          <a:p>
            <a:pPr lvl="1"/>
            <a:r>
              <a:rPr lang="en-US" dirty="0" smtClean="0"/>
              <a:t>DAT</a:t>
            </a:r>
          </a:p>
          <a:p>
            <a:pPr lvl="2"/>
            <a:r>
              <a:rPr lang="en-US" sz="1500" dirty="0" smtClean="0"/>
              <a:t>Gel:  positive</a:t>
            </a:r>
            <a:endParaRPr lang="en-US" sz="2200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Anti-S antibody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IgG</a:t>
            </a:r>
            <a:r>
              <a:rPr lang="en-US" dirty="0" smtClean="0"/>
              <a:t> antibody</a:t>
            </a:r>
          </a:p>
          <a:p>
            <a:r>
              <a:rPr lang="en-US" dirty="0" smtClean="0"/>
              <a:t>Reactive at 37C</a:t>
            </a:r>
          </a:p>
          <a:p>
            <a:r>
              <a:rPr lang="en-US" dirty="0" smtClean="0"/>
              <a:t>Rarely cause HDFN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371601"/>
            <a:ext cx="6711654" cy="4876806"/>
          </a:xfrm>
        </p:spPr>
        <p:txBody>
          <a:bodyPr/>
          <a:lstStyle/>
          <a:p>
            <a:r>
              <a:rPr lang="en-US" dirty="0" smtClean="0"/>
              <a:t>Mechanism of the hemolysis?</a:t>
            </a:r>
          </a:p>
          <a:p>
            <a:r>
              <a:rPr lang="en-US" dirty="0" smtClean="0"/>
              <a:t>In this particular cases, we suspect that there is  adsorption </a:t>
            </a:r>
            <a:r>
              <a:rPr lang="en-US" dirty="0"/>
              <a:t>of maternal </a:t>
            </a:r>
            <a:r>
              <a:rPr lang="en-US" dirty="0" smtClean="0"/>
              <a:t>antibody onto fetal cells to such an extent that the antibody is not detectable in the maternal sample.</a:t>
            </a:r>
          </a:p>
          <a:p>
            <a:pPr lvl="1"/>
            <a:r>
              <a:rPr lang="en-US" dirty="0" smtClean="0"/>
              <a:t>Fetal, antibody coated cells are destroyed by the mother’s </a:t>
            </a:r>
            <a:r>
              <a:rPr lang="en-US" dirty="0" err="1" smtClean="0"/>
              <a:t>reticulo</a:t>
            </a:r>
            <a:r>
              <a:rPr lang="en-US" dirty="0" smtClean="0"/>
              <a:t>-endothelial system which in turn is causing the suppression of fetal erythropoiesis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3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Intrauterine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Freshest available CMV </a:t>
            </a:r>
            <a:r>
              <a:rPr lang="en-US" dirty="0" err="1" smtClean="0"/>
              <a:t>neg</a:t>
            </a:r>
            <a:r>
              <a:rPr lang="en-US" dirty="0" smtClean="0"/>
              <a:t> unit</a:t>
            </a:r>
          </a:p>
          <a:p>
            <a:r>
              <a:rPr lang="en-US" dirty="0" err="1" smtClean="0"/>
              <a:t>HgbS</a:t>
            </a:r>
            <a:r>
              <a:rPr lang="en-US" dirty="0" smtClean="0"/>
              <a:t> </a:t>
            </a:r>
            <a:r>
              <a:rPr lang="en-US" dirty="0" err="1" smtClean="0"/>
              <a:t>neg</a:t>
            </a:r>
            <a:endParaRPr lang="en-US" dirty="0" smtClean="0"/>
          </a:p>
          <a:p>
            <a:r>
              <a:rPr lang="en-US" dirty="0" smtClean="0"/>
              <a:t>Blood Group O Negative also negative for</a:t>
            </a:r>
          </a:p>
          <a:p>
            <a:pPr marL="0" indent="0">
              <a:buNone/>
            </a:pPr>
            <a:r>
              <a:rPr lang="en-US" dirty="0" smtClean="0"/>
              <a:t>      C, E, K, </a:t>
            </a:r>
            <a:r>
              <a:rPr lang="en-US" dirty="0" err="1" smtClean="0"/>
              <a:t>Cw</a:t>
            </a:r>
            <a:r>
              <a:rPr lang="en-US" dirty="0" smtClean="0"/>
              <a:t>, </a:t>
            </a:r>
            <a:r>
              <a:rPr lang="en-US" dirty="0" err="1" smtClean="0"/>
              <a:t>Jk</a:t>
            </a:r>
            <a:r>
              <a:rPr lang="en-US" baseline="30000" dirty="0" err="1" smtClean="0"/>
              <a:t>b</a:t>
            </a:r>
            <a:r>
              <a:rPr lang="en-US" dirty="0" smtClean="0"/>
              <a:t>, </a:t>
            </a:r>
            <a:r>
              <a:rPr lang="en-US" dirty="0" err="1" smtClean="0"/>
              <a:t>Fy</a:t>
            </a:r>
            <a:r>
              <a:rPr lang="en-US" baseline="30000" dirty="0" err="1" smtClean="0"/>
              <a:t>a</a:t>
            </a:r>
            <a:r>
              <a:rPr lang="en-US" dirty="0" smtClean="0"/>
              <a:t> and S</a:t>
            </a:r>
          </a:p>
          <a:p>
            <a:r>
              <a:rPr lang="en-US" dirty="0" smtClean="0"/>
              <a:t>Washed</a:t>
            </a:r>
          </a:p>
          <a:p>
            <a:r>
              <a:rPr lang="en-US" dirty="0"/>
              <a:t>T</a:t>
            </a:r>
            <a:r>
              <a:rPr lang="en-US" dirty="0" smtClean="0"/>
              <a:t>arget </a:t>
            </a:r>
            <a:r>
              <a:rPr lang="en-US" dirty="0" err="1" smtClean="0"/>
              <a:t>Hct</a:t>
            </a:r>
            <a:r>
              <a:rPr lang="en-US" dirty="0" smtClean="0"/>
              <a:t>, 80-85%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4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9697" y="609600"/>
            <a:ext cx="7756263" cy="990600"/>
          </a:xfrm>
        </p:spPr>
        <p:txBody>
          <a:bodyPr/>
          <a:lstStyle/>
          <a:p>
            <a:r>
              <a:rPr lang="en-US" sz="2800" dirty="0" smtClean="0"/>
              <a:t>Serologic testing of the mother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1"/>
            <a:ext cx="7745505" cy="3124199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Recommended practice</a:t>
            </a:r>
          </a:p>
          <a:p>
            <a:pPr lvl="1"/>
            <a:r>
              <a:rPr lang="en-US" sz="2800" dirty="0" smtClean="0"/>
              <a:t>Type and screen on mother,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trimester</a:t>
            </a:r>
          </a:p>
          <a:p>
            <a:pPr lvl="1"/>
            <a:r>
              <a:rPr lang="en-US" sz="2800" dirty="0" smtClean="0"/>
              <a:t>Obtain history of previous pregnancies, transfusions</a:t>
            </a:r>
          </a:p>
          <a:p>
            <a:pPr lvl="1"/>
            <a:r>
              <a:rPr lang="en-US" sz="2800" dirty="0" smtClean="0"/>
              <a:t>Previous babies with HDFN or fetal demise?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1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transfusion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00201"/>
            <a:ext cx="6711654" cy="4648206"/>
          </a:xfrm>
        </p:spPr>
        <p:txBody>
          <a:bodyPr/>
          <a:lstStyle/>
          <a:p>
            <a:r>
              <a:rPr lang="en-US" dirty="0" smtClean="0"/>
              <a:t>After First Transfusion of 30ml of RBCs at 84% HCT on 08/18/20:</a:t>
            </a:r>
          </a:p>
          <a:p>
            <a:pPr lvl="1"/>
            <a:r>
              <a:rPr lang="en-US" dirty="0" smtClean="0"/>
              <a:t>HB = 5.6 gm/dl</a:t>
            </a:r>
          </a:p>
          <a:p>
            <a:r>
              <a:rPr lang="en-US" dirty="0" smtClean="0"/>
              <a:t>After Second Transfusion of 45ml of RBCs at 85%HCT on 08/20/20:</a:t>
            </a:r>
          </a:p>
          <a:p>
            <a:pPr lvl="1"/>
            <a:r>
              <a:rPr lang="en-US" dirty="0" smtClean="0"/>
              <a:t>HB = 9.8 gm/dl</a:t>
            </a:r>
          </a:p>
          <a:p>
            <a:r>
              <a:rPr lang="en-US" dirty="0" smtClean="0"/>
              <a:t>After Third Transfusion of 35 ml of RBCs at 79.5% HCT on 08/24/20:</a:t>
            </a:r>
          </a:p>
          <a:p>
            <a:pPr lvl="1"/>
            <a:r>
              <a:rPr lang="en-US" dirty="0" smtClean="0"/>
              <a:t>HB = 12.4 gm/dl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7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6711654" cy="4195481"/>
          </a:xfrm>
        </p:spPr>
        <p:txBody>
          <a:bodyPr/>
          <a:lstStyle/>
          <a:p>
            <a:r>
              <a:rPr lang="en-US" dirty="0" smtClean="0"/>
              <a:t>Although uncommon, the HDFN in this infant is being caused by the mother’s anti-S antibody. </a:t>
            </a:r>
          </a:p>
          <a:p>
            <a:r>
              <a:rPr lang="en-US" dirty="0" smtClean="0"/>
              <a:t>The fetal phenotype demonstrates the presence of the S antigen.  The fetus is antigen negative for all other antigens against which the mother has antibodies. </a:t>
            </a:r>
          </a:p>
          <a:p>
            <a:r>
              <a:rPr lang="en-US" dirty="0" smtClean="0"/>
              <a:t>The anti-C detected in the fetus is ruled out as the potential cause of the HDFN because the fetus types negative for the C antigen.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1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Screen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700" y="1524001"/>
            <a:ext cx="6711654" cy="4724406"/>
          </a:xfrm>
        </p:spPr>
        <p:txBody>
          <a:bodyPr/>
          <a:lstStyle/>
          <a:p>
            <a:r>
              <a:rPr lang="en-US" dirty="0" smtClean="0"/>
              <a:t>Negative?</a:t>
            </a:r>
          </a:p>
          <a:p>
            <a:pPr lvl="1"/>
            <a:r>
              <a:rPr lang="en-US" dirty="0" smtClean="0"/>
              <a:t>Recommend 	</a:t>
            </a:r>
          </a:p>
          <a:p>
            <a:pPr lvl="2"/>
            <a:r>
              <a:rPr lang="en-US" dirty="0" smtClean="0"/>
              <a:t>Repeat before RHIG given</a:t>
            </a:r>
          </a:p>
          <a:p>
            <a:pPr lvl="2"/>
            <a:r>
              <a:rPr lang="en-US" dirty="0" smtClean="0"/>
              <a:t>Repeat in third trimester if patient has been transfused or has history of unexpected antibodies</a:t>
            </a:r>
          </a:p>
          <a:p>
            <a:r>
              <a:rPr lang="en-US" dirty="0" smtClean="0"/>
              <a:t>Positive?</a:t>
            </a:r>
          </a:p>
          <a:p>
            <a:pPr lvl="1"/>
            <a:r>
              <a:rPr lang="en-US" dirty="0" smtClean="0"/>
              <a:t>ID antibody</a:t>
            </a:r>
          </a:p>
          <a:p>
            <a:pPr lvl="2"/>
            <a:r>
              <a:rPr lang="en-US" dirty="0" smtClean="0"/>
              <a:t>IgG?</a:t>
            </a:r>
          </a:p>
          <a:p>
            <a:pPr lvl="2"/>
            <a:r>
              <a:rPr lang="en-US" dirty="0" smtClean="0"/>
              <a:t>Clinically significant?</a:t>
            </a:r>
          </a:p>
          <a:p>
            <a:pPr lvl="1"/>
            <a:endParaRPr lang="en-US" dirty="0" smtClean="0"/>
          </a:p>
          <a:p>
            <a:pPr marL="457207"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1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Titer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436" y="1447800"/>
            <a:ext cx="6711654" cy="5029200"/>
          </a:xfrm>
        </p:spPr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To determine the relative concentration of IgG antibodies capable of crossing the placenta and causing HDFN 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Patient’s plasma is serially diluted and tested against appropriate RBCs to determine the highest dilution at which a reaction occurs.</a:t>
            </a:r>
          </a:p>
          <a:p>
            <a:pPr lvl="2"/>
            <a:r>
              <a:rPr lang="en-US" dirty="0" smtClean="0"/>
              <a:t>Method must include the indirect </a:t>
            </a:r>
            <a:r>
              <a:rPr lang="en-US" dirty="0" err="1" smtClean="0"/>
              <a:t>antiglobulin</a:t>
            </a:r>
            <a:r>
              <a:rPr lang="en-US" dirty="0" smtClean="0"/>
              <a:t> test using anti-IgG</a:t>
            </a:r>
          </a:p>
          <a:p>
            <a:pPr lvl="2"/>
            <a:r>
              <a:rPr lang="en-US" dirty="0" smtClean="0"/>
              <a:t>Must be performed exactly the same way each time patient’s plasma is tested</a:t>
            </a:r>
          </a:p>
          <a:p>
            <a:pPr lvl="2"/>
            <a:r>
              <a:rPr lang="en-US" dirty="0" smtClean="0"/>
              <a:t>Freeze samples to test in parallel with subsequent samples </a:t>
            </a:r>
            <a:r>
              <a:rPr lang="en-US" dirty="0" err="1" smtClean="0"/>
              <a:t>titered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4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9364" y="152400"/>
            <a:ext cx="7055380" cy="842682"/>
          </a:xfrm>
        </p:spPr>
        <p:txBody>
          <a:bodyPr/>
          <a:lstStyle/>
          <a:p>
            <a:r>
              <a:rPr lang="en-US" dirty="0" smtClean="0"/>
              <a:t>Titer results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436" y="1219200"/>
            <a:ext cx="6711654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Subsequent titers</a:t>
            </a:r>
          </a:p>
          <a:p>
            <a:pPr lvl="1"/>
            <a:r>
              <a:rPr lang="en-US" dirty="0" smtClean="0"/>
              <a:t>No more than one dilution difference?</a:t>
            </a:r>
          </a:p>
          <a:p>
            <a:pPr lvl="2"/>
            <a:r>
              <a:rPr lang="en-US" dirty="0" smtClean="0"/>
              <a:t>Clinicians will monitor on regular basis</a:t>
            </a:r>
          </a:p>
          <a:p>
            <a:pPr lvl="1"/>
            <a:r>
              <a:rPr lang="en-US" dirty="0" smtClean="0"/>
              <a:t>More than a 4 fold increase in titer?</a:t>
            </a:r>
          </a:p>
          <a:p>
            <a:pPr lvl="2"/>
            <a:r>
              <a:rPr lang="en-US" dirty="0" smtClean="0"/>
              <a:t>Clinicians will investigate further to determine fetal status and possible HDFN</a:t>
            </a:r>
          </a:p>
          <a:p>
            <a:pPr lvl="3"/>
            <a:r>
              <a:rPr lang="en-US" dirty="0" smtClean="0"/>
              <a:t>May do paternal phenotype or genotype to determine possible risk to fetus</a:t>
            </a:r>
          </a:p>
          <a:p>
            <a:pPr lvl="3"/>
            <a:r>
              <a:rPr lang="en-US" dirty="0" smtClean="0"/>
              <a:t>May do fetal DNA testing</a:t>
            </a:r>
          </a:p>
          <a:p>
            <a:pPr lvl="4"/>
            <a:r>
              <a:rPr lang="en-US" dirty="0" smtClean="0"/>
              <a:t>As early as 10-12 weeks, amniocentesis or chorionic villous sampling to determine presence or absence of D antigen</a:t>
            </a:r>
          </a:p>
          <a:p>
            <a:pPr lvl="4"/>
            <a:r>
              <a:rPr lang="en-US" dirty="0" smtClean="0"/>
              <a:t>During second trimester, maternal plasma can be tested to determine genotype for the genes coding for c, e, C, E, K, </a:t>
            </a:r>
            <a:r>
              <a:rPr lang="en-US" dirty="0" err="1" smtClean="0"/>
              <a:t>Fy</a:t>
            </a:r>
            <a:r>
              <a:rPr lang="en-US" baseline="30000" dirty="0" err="1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Fy</a:t>
            </a:r>
            <a:r>
              <a:rPr lang="en-US" baseline="30000" dirty="0" err="1" smtClean="0"/>
              <a:t>b</a:t>
            </a:r>
            <a:r>
              <a:rPr lang="en-US" dirty="0" smtClean="0"/>
              <a:t>, </a:t>
            </a:r>
            <a:r>
              <a:rPr lang="en-US" dirty="0" err="1" smtClean="0"/>
              <a:t>Jk</a:t>
            </a:r>
            <a:r>
              <a:rPr lang="en-US" baseline="30000" dirty="0" err="1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Jk</a:t>
            </a:r>
            <a:r>
              <a:rPr lang="en-US" baseline="30000" dirty="0" err="1" smtClean="0"/>
              <a:t>b</a:t>
            </a:r>
            <a:r>
              <a:rPr lang="en-US" dirty="0" smtClean="0"/>
              <a:t>, M and others.</a:t>
            </a:r>
          </a:p>
          <a:p>
            <a:pPr lvl="3"/>
            <a:endParaRPr lang="en-US" dirty="0" smtClean="0"/>
          </a:p>
          <a:p>
            <a:pPr marL="914416" lvl="2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7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 err="1" smtClean="0"/>
              <a:t>Cordocentesis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13" y="1219200"/>
            <a:ext cx="6711654" cy="46482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of high-resolution ultrasound with color Doppler enhancement of blood flow to visualize the umbilical vein at the level of cord insertion into the placenta.</a:t>
            </a:r>
          </a:p>
          <a:p>
            <a:pPr lvl="1"/>
            <a:r>
              <a:rPr lang="en-US" dirty="0" smtClean="0"/>
              <a:t>Used by clinicians to obtain a sample of fetal blood</a:t>
            </a:r>
          </a:p>
          <a:p>
            <a:pPr lvl="1"/>
            <a:endParaRPr lang="en-US" dirty="0"/>
          </a:p>
          <a:p>
            <a:r>
              <a:rPr lang="en-US" dirty="0" smtClean="0"/>
              <a:t>Fetal blood obtained can be tested for:</a:t>
            </a:r>
          </a:p>
          <a:p>
            <a:pPr lvl="1"/>
            <a:r>
              <a:rPr lang="en-US" dirty="0" smtClean="0"/>
              <a:t>Hemoglobin</a:t>
            </a:r>
          </a:p>
          <a:p>
            <a:pPr lvl="1"/>
            <a:r>
              <a:rPr lang="en-US" dirty="0" smtClean="0"/>
              <a:t>Hematocrit</a:t>
            </a:r>
          </a:p>
          <a:p>
            <a:pPr lvl="1"/>
            <a:r>
              <a:rPr lang="en-US" dirty="0" smtClean="0"/>
              <a:t>Bilirubin</a:t>
            </a:r>
          </a:p>
          <a:p>
            <a:pPr lvl="1"/>
            <a:r>
              <a:rPr lang="en-US" dirty="0" smtClean="0"/>
              <a:t>Blood type</a:t>
            </a:r>
          </a:p>
          <a:p>
            <a:pPr lvl="1"/>
            <a:r>
              <a:rPr lang="en-US" dirty="0" smtClean="0"/>
              <a:t>DAT</a:t>
            </a:r>
          </a:p>
          <a:p>
            <a:pPr lvl="1"/>
            <a:r>
              <a:rPr lang="en-US" dirty="0" smtClean="0"/>
              <a:t>Antigen phenotype / genotype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1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71282"/>
          </a:xfrm>
        </p:spPr>
        <p:txBody>
          <a:bodyPr/>
          <a:lstStyle/>
          <a:p>
            <a:r>
              <a:rPr lang="en-US" sz="2800" dirty="0" smtClean="0"/>
              <a:t>Color Doppler Middle Cerebral Artery Peak Systolic Velocity  (MCA-PSV)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676401"/>
            <a:ext cx="6711654" cy="45720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etal </a:t>
            </a:r>
            <a:r>
              <a:rPr lang="en-US" dirty="0"/>
              <a:t>middle cerebral </a:t>
            </a:r>
            <a:r>
              <a:rPr lang="en-US" dirty="0" smtClean="0"/>
              <a:t>arterial (MCA</a:t>
            </a:r>
            <a:r>
              <a:rPr lang="en-US" dirty="0"/>
              <a:t>) Doppler assessment is an important part of assessing fetal cardiovascular distress, fetal anemia or fetal hypoxia. In the appropriate situation it is a very useful adjunct to umbilical artery Doppler assessment</a:t>
            </a:r>
            <a:r>
              <a:rPr lang="en-US" dirty="0" smtClean="0"/>
              <a:t>.</a:t>
            </a:r>
          </a:p>
          <a:p>
            <a:r>
              <a:rPr lang="en-US" dirty="0"/>
              <a:t>P</a:t>
            </a:r>
            <a:r>
              <a:rPr lang="en-US" dirty="0" smtClean="0"/>
              <a:t>eak </a:t>
            </a:r>
            <a:r>
              <a:rPr lang="en-US" dirty="0"/>
              <a:t>systolic velocity (PSV) is an index measured in spectral Doppler ultrasound. </a:t>
            </a:r>
            <a:r>
              <a:rPr lang="en-US" dirty="0" smtClean="0"/>
              <a:t>On a</a:t>
            </a:r>
            <a:r>
              <a:rPr lang="en-US" dirty="0"/>
              <a:t> Doppler waveform, the peak systolic velocity corresponds to each tall “peak” in the spectrum window </a:t>
            </a:r>
            <a:endParaRPr lang="en-US" dirty="0" smtClean="0"/>
          </a:p>
          <a:p>
            <a:r>
              <a:rPr lang="en-US" dirty="0" smtClean="0"/>
              <a:t>Fetal anemia is </a:t>
            </a:r>
            <a:r>
              <a:rPr lang="en-US" dirty="0"/>
              <a:t>associated with decreased blood viscosity leading to increased venous return and preload with consequent increase in cardiac </a:t>
            </a:r>
            <a:r>
              <a:rPr lang="en-US" dirty="0" smtClean="0"/>
              <a:t>output.  The </a:t>
            </a:r>
            <a:r>
              <a:rPr lang="en-US" dirty="0"/>
              <a:t>faster the velocity, the higher risk of </a:t>
            </a:r>
            <a:r>
              <a:rPr lang="en-US" dirty="0" smtClean="0"/>
              <a:t>fetal anemia.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5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324600" cy="685800"/>
          </a:xfrm>
        </p:spPr>
        <p:txBody>
          <a:bodyPr/>
          <a:lstStyle/>
          <a:p>
            <a:r>
              <a:rPr lang="en-US" sz="4000" dirty="0" smtClean="0"/>
              <a:t>Normal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1931" y="1636594"/>
            <a:ext cx="3292125" cy="419441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5799" y="1981200"/>
            <a:ext cx="3206131" cy="2895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Normal MCA-PSV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Normal Doppler of umbilical artery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/>
              <a:t>Abnormal MCA-PSV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495800" cy="4427539"/>
          </a:xfrm>
        </p:spPr>
        <p:txBody>
          <a:bodyPr/>
          <a:lstStyle/>
          <a:p>
            <a:r>
              <a:rPr lang="en-US" dirty="0" smtClean="0"/>
              <a:t>Primary indicator of fetal anemia is the PSV or Peak Systolic Velocity.  </a:t>
            </a:r>
          </a:p>
          <a:p>
            <a:pPr lvl="1"/>
            <a:r>
              <a:rPr lang="en-US" dirty="0" smtClean="0"/>
              <a:t>The normal PSV of a fetus changes with gestational age. </a:t>
            </a:r>
            <a:endParaRPr lang="en-US" dirty="0" smtClean="0"/>
          </a:p>
          <a:p>
            <a:pPr lvl="1"/>
            <a:r>
              <a:rPr lang="en-US" dirty="0" smtClean="0"/>
              <a:t>In the example, the gestational age is 24 weeks.  At this time, the fetal PSV should be &lt;30cm/s.</a:t>
            </a:r>
          </a:p>
          <a:p>
            <a:pPr lvl="1"/>
            <a:r>
              <a:rPr lang="en-US" dirty="0" smtClean="0"/>
              <a:t>PSV here is 75.2cm/s which indicates a much higher velocity indicating severe fetal distress due to anemia.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3538" b="43206"/>
          <a:stretch/>
        </p:blipFill>
        <p:spPr>
          <a:xfrm>
            <a:off x="5087811" y="1828800"/>
            <a:ext cx="3932798" cy="24688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343400" y="2286000"/>
            <a:ext cx="1371600" cy="152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8126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577</TotalTime>
  <Words>1077</Words>
  <Application>Microsoft Office PowerPoint</Application>
  <PresentationFormat>On-screen Show (4:3)</PresentationFormat>
  <Paragraphs>140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     A little more about: HDFN and the need for Intrauterine Transfusion (view in presentation mode                 ) </vt:lpstr>
      <vt:lpstr>Serologic testing of the mother</vt:lpstr>
      <vt:lpstr>Antibody Screen</vt:lpstr>
      <vt:lpstr>Antibody Titer</vt:lpstr>
      <vt:lpstr>Titer results</vt:lpstr>
      <vt:lpstr>Cordocentesis</vt:lpstr>
      <vt:lpstr>Color Doppler Middle Cerebral Artery Peak Systolic Velocity  (MCA-PSV)</vt:lpstr>
      <vt:lpstr>Normal</vt:lpstr>
      <vt:lpstr>Abnormal MCA-PSV</vt:lpstr>
      <vt:lpstr>Intrauterine Transfusion</vt:lpstr>
      <vt:lpstr>IUT blood requirements at WFBH-BB</vt:lpstr>
      <vt:lpstr>Prenatal care flowchart</vt:lpstr>
      <vt:lpstr>Video of IUT via umblical vein with cordocentesis</vt:lpstr>
      <vt:lpstr>Case History</vt:lpstr>
      <vt:lpstr>Mother</vt:lpstr>
      <vt:lpstr>Baby</vt:lpstr>
      <vt:lpstr>Anti-S antibody</vt:lpstr>
      <vt:lpstr>Anti-S </vt:lpstr>
      <vt:lpstr>Intrauterine Transfusion</vt:lpstr>
      <vt:lpstr>Post transfusion results</vt:lpstr>
      <vt:lpstr>Conclusion: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History</dc:title>
  <dc:creator>dell</dc:creator>
  <cp:lastModifiedBy>Bettina Turner</cp:lastModifiedBy>
  <cp:revision>58</cp:revision>
  <cp:lastPrinted>2020-10-21T13:40:52Z</cp:lastPrinted>
  <dcterms:created xsi:type="dcterms:W3CDTF">2020-08-26T01:47:34Z</dcterms:created>
  <dcterms:modified xsi:type="dcterms:W3CDTF">2020-10-21T15:03:30Z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0A2BC2D6-430A-4CB7-AA2D-284CC242DAD2</vt:lpwstr>
  </property>
  <property fmtid="{D5CDD505-2E9C-101B-9397-08002B2CF9AE}" pid="3" name="ArticulatePath">
    <vt:lpwstr>Case History Anti S (1) (1)</vt:lpwstr>
  </property>
</Properties>
</file>