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91" r:id="rId7"/>
    <p:sldId id="366" r:id="rId8"/>
    <p:sldId id="370" r:id="rId9"/>
    <p:sldId id="376" r:id="rId10"/>
    <p:sldId id="377" r:id="rId11"/>
    <p:sldId id="378" r:id="rId12"/>
    <p:sldId id="329" r:id="rId13"/>
    <p:sldId id="345" r:id="rId14"/>
    <p:sldId id="355" r:id="rId15"/>
    <p:sldId id="299" r:id="rId16"/>
    <p:sldId id="302" r:id="rId17"/>
    <p:sldId id="305" r:id="rId18"/>
    <p:sldId id="371" r:id="rId19"/>
    <p:sldId id="335" r:id="rId20"/>
    <p:sldId id="349" r:id="rId21"/>
    <p:sldId id="372" r:id="rId22"/>
    <p:sldId id="373" r:id="rId23"/>
    <p:sldId id="374" r:id="rId24"/>
    <p:sldId id="375" r:id="rId25"/>
    <p:sldId id="310" r:id="rId26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5" autoAdjust="0"/>
  </p:normalViewPr>
  <p:slideViewPr>
    <p:cSldViewPr>
      <p:cViewPr varScale="1">
        <p:scale>
          <a:sx n="109" d="100"/>
          <a:sy n="109" d="100"/>
        </p:scale>
        <p:origin x="1674" y="2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Desktop\RL6%20Deviations%20WFBM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Desktop\RL6%20Deviations%20WFBM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Desktop\RL6%20Deviations%20WFBM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shportis\Desktop\RL6%20Deviations%20WFBM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'Event Type'!$B$35</c:f>
              <c:strCache>
                <c:ptCount val="1"/>
                <c:pt idx="0">
                  <c:v>Deviations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Type'!$A$36:$A$51</c:f>
              <c:strCache>
                <c:ptCount val="16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June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</c:strCache>
            </c:strRef>
          </c:cat>
          <c:val>
            <c:numRef>
              <c:f>'Event Type'!$B$36:$B$51</c:f>
              <c:numCache>
                <c:formatCode>General</c:formatCode>
                <c:ptCount val="16"/>
                <c:pt idx="0">
                  <c:v>58</c:v>
                </c:pt>
                <c:pt idx="1">
                  <c:v>107</c:v>
                </c:pt>
                <c:pt idx="2">
                  <c:v>94</c:v>
                </c:pt>
                <c:pt idx="3">
                  <c:v>66</c:v>
                </c:pt>
                <c:pt idx="4">
                  <c:v>57</c:v>
                </c:pt>
                <c:pt idx="5">
                  <c:v>62</c:v>
                </c:pt>
                <c:pt idx="6">
                  <c:v>56</c:v>
                </c:pt>
                <c:pt idx="7">
                  <c:v>72</c:v>
                </c:pt>
                <c:pt idx="8">
                  <c:v>50</c:v>
                </c:pt>
                <c:pt idx="9">
                  <c:v>54</c:v>
                </c:pt>
                <c:pt idx="10">
                  <c:v>71</c:v>
                </c:pt>
                <c:pt idx="11">
                  <c:v>69</c:v>
                </c:pt>
                <c:pt idx="12">
                  <c:v>50</c:v>
                </c:pt>
                <c:pt idx="13">
                  <c:v>61</c:v>
                </c:pt>
                <c:pt idx="14">
                  <c:v>52</c:v>
                </c:pt>
                <c:pt idx="15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F4-4BDF-BC42-A9400D8F0BE0}"/>
            </c:ext>
          </c:extLst>
        </c:ser>
        <c:ser>
          <c:idx val="1"/>
          <c:order val="1"/>
          <c:tx>
            <c:strRef>
              <c:f>'Event Type'!$C$35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'Event Type'!$A$36:$A$51</c:f>
              <c:strCache>
                <c:ptCount val="16"/>
                <c:pt idx="0">
                  <c:v>Jul</c:v>
                </c:pt>
                <c:pt idx="1">
                  <c:v>Aug</c:v>
                </c:pt>
                <c:pt idx="2">
                  <c:v>Sept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June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</c:strCache>
            </c:strRef>
          </c:cat>
          <c:val>
            <c:numRef>
              <c:f>'Event Type'!$C$36:$C$51</c:f>
              <c:numCache>
                <c:formatCode>General</c:formatCode>
                <c:ptCount val="16"/>
                <c:pt idx="0">
                  <c:v>58</c:v>
                </c:pt>
                <c:pt idx="1">
                  <c:v>83</c:v>
                </c:pt>
                <c:pt idx="2">
                  <c:v>86</c:v>
                </c:pt>
                <c:pt idx="3">
                  <c:v>81</c:v>
                </c:pt>
                <c:pt idx="4">
                  <c:v>76</c:v>
                </c:pt>
                <c:pt idx="5">
                  <c:v>74</c:v>
                </c:pt>
                <c:pt idx="6">
                  <c:v>71</c:v>
                </c:pt>
                <c:pt idx="7">
                  <c:v>72</c:v>
                </c:pt>
                <c:pt idx="8">
                  <c:v>69</c:v>
                </c:pt>
                <c:pt idx="9">
                  <c:v>68</c:v>
                </c:pt>
                <c:pt idx="10">
                  <c:v>68</c:v>
                </c:pt>
                <c:pt idx="11">
                  <c:v>68</c:v>
                </c:pt>
                <c:pt idx="12">
                  <c:v>67</c:v>
                </c:pt>
                <c:pt idx="13">
                  <c:v>72</c:v>
                </c:pt>
                <c:pt idx="14">
                  <c:v>72</c:v>
                </c:pt>
                <c:pt idx="15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F4-4BDF-BC42-A9400D8F0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376584"/>
        <c:axId val="503375600"/>
      </c:lineChart>
      <c:catAx>
        <c:axId val="50337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5600"/>
        <c:crosses val="autoZero"/>
        <c:auto val="1"/>
        <c:lblAlgn val="ctr"/>
        <c:lblOffset val="100"/>
        <c:noMultiLvlLbl val="0"/>
      </c:catAx>
      <c:valAx>
        <c:axId val="50337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376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Type'!$A$60</c:f>
              <c:strCache>
                <c:ptCount val="1"/>
                <c:pt idx="0">
                  <c:v>Incorrect Results Reported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Type'!$B$59:$Q$59</c:f>
              <c:strCache>
                <c:ptCount val="16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</c:strCache>
            </c:strRef>
          </c:cat>
          <c:val>
            <c:numRef>
              <c:f>'Event Type'!$B$60:$Q$60</c:f>
              <c:numCache>
                <c:formatCode>General</c:formatCode>
                <c:ptCount val="16"/>
                <c:pt idx="0">
                  <c:v>4</c:v>
                </c:pt>
                <c:pt idx="1">
                  <c:v>42</c:v>
                </c:pt>
                <c:pt idx="2">
                  <c:v>37</c:v>
                </c:pt>
                <c:pt idx="3">
                  <c:v>16</c:v>
                </c:pt>
                <c:pt idx="4">
                  <c:v>4</c:v>
                </c:pt>
                <c:pt idx="5">
                  <c:v>27</c:v>
                </c:pt>
                <c:pt idx="6">
                  <c:v>11</c:v>
                </c:pt>
                <c:pt idx="7">
                  <c:v>19</c:v>
                </c:pt>
                <c:pt idx="8">
                  <c:v>11</c:v>
                </c:pt>
                <c:pt idx="9">
                  <c:v>15</c:v>
                </c:pt>
                <c:pt idx="10">
                  <c:v>38</c:v>
                </c:pt>
                <c:pt idx="11">
                  <c:v>14</c:v>
                </c:pt>
                <c:pt idx="12">
                  <c:v>10</c:v>
                </c:pt>
                <c:pt idx="13">
                  <c:v>13</c:v>
                </c:pt>
                <c:pt idx="14">
                  <c:v>11</c:v>
                </c:pt>
                <c:pt idx="1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B5-47EA-A149-84EF8B27C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17158392"/>
        <c:axId val="517156424"/>
      </c:barChart>
      <c:catAx>
        <c:axId val="51715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56424"/>
        <c:crosses val="autoZero"/>
        <c:auto val="1"/>
        <c:lblAlgn val="ctr"/>
        <c:lblOffset val="100"/>
        <c:noMultiLvlLbl val="0"/>
      </c:catAx>
      <c:valAx>
        <c:axId val="51715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5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745625546806644E-2"/>
          <c:y val="0.20467566554180727"/>
          <c:w val="0.90369881889763781"/>
          <c:h val="0.640122030200770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'Event Type'!$A$64</c:f>
              <c:strCache>
                <c:ptCount val="1"/>
                <c:pt idx="0">
                  <c:v>Lost Specimen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Type'!$B$63:$Q$63</c:f>
              <c:strCache>
                <c:ptCount val="16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</c:strCache>
            </c:strRef>
          </c:cat>
          <c:val>
            <c:numRef>
              <c:f>'Event Type'!$B$64:$Q$64</c:f>
              <c:numCache>
                <c:formatCode>General</c:formatCode>
                <c:ptCount val="16"/>
                <c:pt idx="0">
                  <c:v>3</c:v>
                </c:pt>
                <c:pt idx="1">
                  <c:v>1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  <c:pt idx="5">
                  <c:v>2</c:v>
                </c:pt>
                <c:pt idx="6">
                  <c:v>7</c:v>
                </c:pt>
                <c:pt idx="7">
                  <c:v>5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3</c:v>
                </c:pt>
                <c:pt idx="12">
                  <c:v>1</c:v>
                </c:pt>
                <c:pt idx="13">
                  <c:v>6</c:v>
                </c:pt>
                <c:pt idx="14">
                  <c:v>5</c:v>
                </c:pt>
                <c:pt idx="1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74-4F6A-8DA6-40E99B168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4195344"/>
        <c:axId val="224200920"/>
      </c:barChart>
      <c:catAx>
        <c:axId val="22419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200920"/>
        <c:crosses val="autoZero"/>
        <c:auto val="1"/>
        <c:lblAlgn val="ctr"/>
        <c:lblOffset val="100"/>
        <c:noMultiLvlLbl val="0"/>
      </c:catAx>
      <c:valAx>
        <c:axId val="224200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19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'Event Type'!$A$76</c:f>
              <c:strCache>
                <c:ptCount val="1"/>
                <c:pt idx="0">
                  <c:v>Delayed Result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'Event Type'!$B$75:$Q$75</c:f>
              <c:strCache>
                <c:ptCount val="16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July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</c:strCache>
            </c:strRef>
          </c:cat>
          <c:val>
            <c:numRef>
              <c:f>'Event Type'!$B$76:$Q$76</c:f>
              <c:numCache>
                <c:formatCode>General</c:formatCode>
                <c:ptCount val="16"/>
                <c:pt idx="0">
                  <c:v>1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6">
                  <c:v>11</c:v>
                </c:pt>
                <c:pt idx="7">
                  <c:v>11</c:v>
                </c:pt>
                <c:pt idx="8">
                  <c:v>6</c:v>
                </c:pt>
                <c:pt idx="9">
                  <c:v>5</c:v>
                </c:pt>
                <c:pt idx="10">
                  <c:v>3</c:v>
                </c:pt>
                <c:pt idx="11">
                  <c:v>12</c:v>
                </c:pt>
                <c:pt idx="12">
                  <c:v>2</c:v>
                </c:pt>
                <c:pt idx="13">
                  <c:v>3</c:v>
                </c:pt>
                <c:pt idx="14">
                  <c:v>5</c:v>
                </c:pt>
                <c:pt idx="1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B5-4819-971C-1F42D270F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22263144"/>
        <c:axId val="522263472"/>
      </c:barChart>
      <c:catAx>
        <c:axId val="522263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63472"/>
        <c:crosses val="autoZero"/>
        <c:auto val="1"/>
        <c:lblAlgn val="ctr"/>
        <c:lblOffset val="100"/>
        <c:noMultiLvlLbl val="0"/>
      </c:catAx>
      <c:valAx>
        <c:axId val="52226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263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Closing the Loop Compliance by Percentage</a:t>
            </a:r>
          </a:p>
        </c:rich>
      </c:tx>
      <c:layout>
        <c:manualLayout>
          <c:xMode val="edge"/>
          <c:yMode val="edge"/>
          <c:x val="0.16549300087489063"/>
          <c:y val="2.87081339712918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Feedback!$A$28</c:f>
              <c:strCache>
                <c:ptCount val="1"/>
                <c:pt idx="0">
                  <c:v>Compliance %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Feedback!$B$27:$Q$27</c:f>
              <c:strCache>
                <c:ptCount val="16"/>
                <c:pt idx="0">
                  <c:v>Jul</c:v>
                </c:pt>
                <c:pt idx="1">
                  <c:v>Aug</c:v>
                </c:pt>
                <c:pt idx="2">
                  <c:v>Sep</c:v>
                </c:pt>
                <c:pt idx="3">
                  <c:v>Oct</c:v>
                </c:pt>
                <c:pt idx="4">
                  <c:v>Nov</c:v>
                </c:pt>
                <c:pt idx="5">
                  <c:v>Dec</c:v>
                </c:pt>
                <c:pt idx="6">
                  <c:v>Jan</c:v>
                </c:pt>
                <c:pt idx="7">
                  <c:v>Feb</c:v>
                </c:pt>
                <c:pt idx="8">
                  <c:v>Mar</c:v>
                </c:pt>
                <c:pt idx="9">
                  <c:v>Apr</c:v>
                </c:pt>
                <c:pt idx="10">
                  <c:v>May</c:v>
                </c:pt>
                <c:pt idx="11">
                  <c:v>Jun</c:v>
                </c:pt>
                <c:pt idx="12">
                  <c:v>Jul</c:v>
                </c:pt>
                <c:pt idx="13">
                  <c:v>Aug</c:v>
                </c:pt>
                <c:pt idx="14">
                  <c:v>Sept</c:v>
                </c:pt>
                <c:pt idx="15">
                  <c:v>Oct</c:v>
                </c:pt>
              </c:strCache>
            </c:strRef>
          </c:cat>
          <c:val>
            <c:numRef>
              <c:f>Feedback!$B$28:$Q$28</c:f>
              <c:numCache>
                <c:formatCode>0</c:formatCode>
                <c:ptCount val="16"/>
                <c:pt idx="0" formatCode="General">
                  <c:v>60</c:v>
                </c:pt>
                <c:pt idx="1">
                  <c:v>65</c:v>
                </c:pt>
                <c:pt idx="2">
                  <c:v>63</c:v>
                </c:pt>
                <c:pt idx="3">
                  <c:v>82</c:v>
                </c:pt>
                <c:pt idx="4">
                  <c:v>84</c:v>
                </c:pt>
                <c:pt idx="5">
                  <c:v>92</c:v>
                </c:pt>
                <c:pt idx="6">
                  <c:v>66</c:v>
                </c:pt>
                <c:pt idx="7">
                  <c:v>93</c:v>
                </c:pt>
                <c:pt idx="8">
                  <c:v>76</c:v>
                </c:pt>
                <c:pt idx="9">
                  <c:v>85</c:v>
                </c:pt>
                <c:pt idx="10">
                  <c:v>80</c:v>
                </c:pt>
                <c:pt idx="11">
                  <c:v>70</c:v>
                </c:pt>
                <c:pt idx="12">
                  <c:v>66</c:v>
                </c:pt>
                <c:pt idx="13">
                  <c:v>51</c:v>
                </c:pt>
                <c:pt idx="14">
                  <c:v>71</c:v>
                </c:pt>
                <c:pt idx="15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1D-4148-AFF6-3061853C70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6231120"/>
        <c:axId val="566231448"/>
      </c:lineChart>
      <c:catAx>
        <c:axId val="56623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231448"/>
        <c:crosses val="autoZero"/>
        <c:auto val="1"/>
        <c:lblAlgn val="ctr"/>
        <c:lblOffset val="100"/>
        <c:noMultiLvlLbl val="0"/>
      </c:catAx>
      <c:valAx>
        <c:axId val="5662314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623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0.13333</cdr:x>
      <cdr:y>0.1039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-228600" y="-2514600"/>
          <a:ext cx="609600" cy="30480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rgbClr val="FF0000"/>
              </a:solidFill>
            </a:rPr>
            <a:t>#2</a:t>
          </a:r>
          <a:endParaRPr lang="en-US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2612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1152525"/>
            <a:ext cx="41465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7" tIns="46153" rIns="92307" bIns="4615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83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November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AFF9-D38C-48A0-BCB7-4738F907E8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79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77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4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 userDrawn="1"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66800" y="4972050"/>
            <a:ext cx="6705600" cy="430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  <p:sldLayoutId id="214748367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November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68642"/>
            <a:ext cx="3124200" cy="1107996"/>
          </a:xfrm>
        </p:spPr>
        <p:txBody>
          <a:bodyPr/>
          <a:lstStyle/>
          <a:p>
            <a:pPr algn="ctr"/>
            <a:r>
              <a:rPr lang="en-US" dirty="0" smtClean="0"/>
              <a:t>Top Deviations in October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1524000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#1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714611"/>
              </p:ext>
            </p:extLst>
          </p:nvPr>
        </p:nvGraphicFramePr>
        <p:xfrm>
          <a:off x="1447800" y="1995854"/>
          <a:ext cx="6096000" cy="3261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94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29200" y="685800"/>
            <a:ext cx="3657600" cy="1490296"/>
          </a:xfrm>
        </p:spPr>
        <p:txBody>
          <a:bodyPr/>
          <a:lstStyle/>
          <a:p>
            <a:pPr algn="ctr"/>
            <a:r>
              <a:rPr lang="en-US" dirty="0" smtClean="0"/>
              <a:t>Top Deviations in October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8077200" y="3657600"/>
            <a:ext cx="609600" cy="304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#3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356190"/>
              </p:ext>
            </p:extLst>
          </p:nvPr>
        </p:nvGraphicFramePr>
        <p:xfrm>
          <a:off x="228600" y="1675100"/>
          <a:ext cx="4325815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705783"/>
              </p:ext>
            </p:extLst>
          </p:nvPr>
        </p:nvGraphicFramePr>
        <p:xfrm>
          <a:off x="4648199" y="3962400"/>
          <a:ext cx="447821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28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Lab Pathology Deviations by Section</a:t>
            </a:r>
            <a:br>
              <a:rPr lang="en-US" dirty="0" smtClean="0"/>
            </a:br>
            <a:r>
              <a:rPr lang="en-US" dirty="0" smtClean="0"/>
              <a:t>September 2020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667000"/>
            <a:ext cx="8610600" cy="230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1349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RL</a:t>
            </a:r>
            <a:r>
              <a:rPr lang="en-US" dirty="0"/>
              <a:t>6</a:t>
            </a:r>
            <a:r>
              <a:rPr lang="en-US" dirty="0" smtClean="0"/>
              <a:t> Closing the Loop Compliance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308646"/>
              </p:ext>
            </p:extLst>
          </p:nvPr>
        </p:nvGraphicFramePr>
        <p:xfrm>
          <a:off x="990600" y="1828800"/>
          <a:ext cx="7162799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17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7776" y="228600"/>
            <a:ext cx="8683869" cy="369332"/>
          </a:xfrm>
        </p:spPr>
        <p:txBody>
          <a:bodyPr/>
          <a:lstStyle/>
          <a:p>
            <a:pPr algn="ctr"/>
            <a:r>
              <a:rPr lang="en-US" sz="2400" dirty="0" smtClean="0"/>
              <a:t>RL</a:t>
            </a:r>
            <a:r>
              <a:rPr lang="en-US" sz="2400" dirty="0"/>
              <a:t>6</a:t>
            </a:r>
            <a:r>
              <a:rPr lang="en-US" sz="2400" dirty="0" smtClean="0"/>
              <a:t> Closing the Loop Compliance by Section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77" y="685800"/>
            <a:ext cx="8663354" cy="602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6171142"/>
            <a:ext cx="2857500" cy="34395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343150" y="322117"/>
          <a:ext cx="4457700" cy="30573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55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 First – ALWAYS!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1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7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eporting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30188" indent="-230188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endParaRPr lang="en-US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0170">
                <a:tc>
                  <a:txBody>
                    <a:bodyPr/>
                    <a:lstStyle/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Who can report? Anyone! </a:t>
                      </a:r>
                      <a:endParaRPr lang="en-US" sz="1100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10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Anything that harms </a:t>
                      </a:r>
                      <a:r>
                        <a:rPr lang="en-US" sz="1100" kern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patient or employee</a:t>
                      </a:r>
                      <a:endParaRPr lang="en-US" sz="1100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10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Anything that threatens to harm </a:t>
                      </a:r>
                      <a:r>
                        <a:rPr lang="en-US" sz="1100" kern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patient or employee</a:t>
                      </a:r>
                    </a:p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100" kern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Anytime something unexpected happens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4"/>
                        </a:buBlip>
                      </a:pPr>
                      <a:r>
                        <a:rPr lang="en-US" sz="11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Celebrate our successes! </a:t>
                      </a:r>
                      <a:r>
                        <a:rPr lang="en-US" sz="110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Recognize great catches and reporting</a:t>
                      </a:r>
                      <a:r>
                        <a:rPr lang="en-US" sz="1100" kern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with a Good Catch report, Shout Out or e-card. </a:t>
                      </a:r>
                    </a:p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None/>
                      </a:pPr>
                      <a:endParaRPr lang="en-US" sz="800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057400" y="-228600"/>
            <a:ext cx="1885950" cy="15773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Please use this template as provided. Do not modify the font, bullets, border or background.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for orange text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for blue text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this if you need red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2704" t="40389" r="94851" b="51666"/>
          <a:stretch>
            <a:fillRect/>
          </a:stretch>
        </p:blipFill>
        <p:spPr bwMode="auto">
          <a:xfrm>
            <a:off x="2800350" y="3429000"/>
            <a:ext cx="685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10833" t="25263" r="63889" b="40833"/>
          <a:stretch>
            <a:fillRect/>
          </a:stretch>
        </p:blipFill>
        <p:spPr bwMode="auto">
          <a:xfrm>
            <a:off x="4057650" y="3257551"/>
            <a:ext cx="2757488" cy="123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eft Arrow 10"/>
          <p:cNvSpPr/>
          <p:nvPr/>
        </p:nvSpPr>
        <p:spPr>
          <a:xfrm rot="20075059">
            <a:off x="5850699" y="3940626"/>
            <a:ext cx="5715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1882" y="4543270"/>
            <a:ext cx="1400237" cy="1449803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>
          <a:xfrm rot="20075059">
            <a:off x="5293519" y="5214917"/>
            <a:ext cx="5715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3685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07996"/>
          </a:xfrm>
        </p:spPr>
        <p:txBody>
          <a:bodyPr/>
          <a:lstStyle/>
          <a:p>
            <a:pPr algn="ctr"/>
            <a:r>
              <a:rPr lang="en-US" dirty="0" smtClean="0"/>
              <a:t>Safety Starts Here Section Compliance 2020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0"/>
            <a:ext cx="8991600" cy="421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723"/>
            <a:ext cx="7773074" cy="15119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19200"/>
            <a:ext cx="8894776" cy="51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092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Trimedx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577" y="1447800"/>
            <a:ext cx="7772400" cy="1877437"/>
          </a:xfrm>
        </p:spPr>
        <p:txBody>
          <a:bodyPr/>
          <a:lstStyle/>
          <a:p>
            <a:r>
              <a:rPr lang="en-US" dirty="0" smtClean="0"/>
              <a:t>Second Thursday of every month @ 0830</a:t>
            </a:r>
          </a:p>
          <a:p>
            <a:r>
              <a:rPr lang="en-US" dirty="0" smtClean="0"/>
              <a:t>Email me any concerns or issues you have using the excel spreadsheet by end of day on the second Monday of each month.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962400"/>
            <a:ext cx="7100551" cy="116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2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846659"/>
          </a:xfrm>
        </p:spPr>
        <p:txBody>
          <a:bodyPr/>
          <a:lstStyle/>
          <a:p>
            <a:pPr algn="ctr"/>
            <a:r>
              <a:rPr lang="en-US" dirty="0" smtClean="0"/>
              <a:t>Reagent Labeling Policy</a:t>
            </a:r>
            <a:br>
              <a:rPr lang="en-US" dirty="0" smtClean="0"/>
            </a:br>
            <a:r>
              <a:rPr lang="en-US" sz="2400" dirty="0" smtClean="0"/>
              <a:t>8 Lab Sections had a deficiency in this area at the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quarter safety inspections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7772400" cy="89255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Opportunities for Improvement: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1. </a:t>
            </a:r>
            <a:r>
              <a:rPr lang="en-US" sz="2400" dirty="0"/>
              <a:t>R</a:t>
            </a:r>
            <a:r>
              <a:rPr lang="en-US" sz="2400" dirty="0" smtClean="0"/>
              <a:t>eagent Labeling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81000" y="3124200"/>
            <a:ext cx="3810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Primary Container:</a:t>
            </a:r>
          </a:p>
          <a:p>
            <a:r>
              <a:rPr lang="en-US" dirty="0"/>
              <a:t>1. Content and quantity</a:t>
            </a:r>
          </a:p>
          <a:p>
            <a:r>
              <a:rPr lang="en-US" dirty="0"/>
              <a:t>2. Concentration or titer</a:t>
            </a:r>
          </a:p>
          <a:p>
            <a:r>
              <a:rPr lang="en-US" dirty="0"/>
              <a:t>3. Storage requirements</a:t>
            </a:r>
          </a:p>
          <a:p>
            <a:r>
              <a:rPr lang="en-US" dirty="0"/>
              <a:t>4. Date filtered or </a:t>
            </a:r>
            <a:r>
              <a:rPr lang="en-US" dirty="0" err="1"/>
              <a:t>aliquoted</a:t>
            </a:r>
            <a:r>
              <a:rPr lang="en-US" dirty="0"/>
              <a:t>, </a:t>
            </a:r>
            <a:r>
              <a:rPr lang="en-US" dirty="0" smtClean="0"/>
              <a:t>	reconstituted</a:t>
            </a:r>
            <a:endParaRPr lang="en-US" dirty="0"/>
          </a:p>
          <a:p>
            <a:r>
              <a:rPr lang="en-US" dirty="0"/>
              <a:t>5. Expiration date</a:t>
            </a:r>
          </a:p>
          <a:p>
            <a:r>
              <a:rPr lang="en-US" dirty="0"/>
              <a:t>6. Preparer’s initials</a:t>
            </a:r>
          </a:p>
          <a:p>
            <a:r>
              <a:rPr lang="en-US" dirty="0"/>
              <a:t>7. Safety/Hazard information (GHS)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6800" y="3124200"/>
            <a:ext cx="4038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Secondary Container:</a:t>
            </a:r>
          </a:p>
          <a:p>
            <a:r>
              <a:rPr lang="en-US" dirty="0"/>
              <a:t>1. Identity/description of contents</a:t>
            </a:r>
          </a:p>
          <a:p>
            <a:r>
              <a:rPr lang="en-US" dirty="0"/>
              <a:t>2. Quantity/concentration or titer if </a:t>
            </a:r>
            <a:r>
              <a:rPr lang="en-US" dirty="0" smtClean="0"/>
              <a:t>	applicable</a:t>
            </a:r>
            <a:endParaRPr lang="en-US" dirty="0"/>
          </a:p>
          <a:p>
            <a:r>
              <a:rPr lang="en-US" dirty="0"/>
              <a:t>3. Storage requirements</a:t>
            </a:r>
          </a:p>
          <a:p>
            <a:r>
              <a:rPr lang="en-US" dirty="0"/>
              <a:t>4. Date prepared, filtered, </a:t>
            </a:r>
            <a:r>
              <a:rPr lang="en-US" dirty="0" err="1"/>
              <a:t>aliquoted</a:t>
            </a:r>
            <a:r>
              <a:rPr lang="en-US" dirty="0"/>
              <a:t>, </a:t>
            </a:r>
            <a:r>
              <a:rPr lang="en-US" dirty="0" smtClean="0"/>
              <a:t>	reconstituted</a:t>
            </a:r>
            <a:r>
              <a:rPr lang="en-US" dirty="0"/>
              <a:t>, etc.</a:t>
            </a:r>
          </a:p>
          <a:p>
            <a:r>
              <a:rPr lang="en-US" dirty="0"/>
              <a:t>5. Expiration date</a:t>
            </a:r>
          </a:p>
          <a:p>
            <a:r>
              <a:rPr lang="en-US" dirty="0"/>
              <a:t>6. Lot # if applicable</a:t>
            </a:r>
          </a:p>
          <a:p>
            <a:r>
              <a:rPr lang="en-US" dirty="0"/>
              <a:t>7. Preparer’s initials</a:t>
            </a:r>
          </a:p>
          <a:p>
            <a:r>
              <a:rPr lang="en-US" dirty="0"/>
              <a:t>8. Safety/Hazard information (GHS)</a:t>
            </a:r>
          </a:p>
        </p:txBody>
      </p:sp>
    </p:spTree>
    <p:extLst>
      <p:ext uri="{BB962C8B-B14F-4D97-AF65-F5344CB8AC3E}">
        <p14:creationId xmlns:p14="http://schemas.microsoft.com/office/powerpoint/2010/main" val="34594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Reagent Labeling Policy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772400" cy="338554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Opportunities for Improvement:</a:t>
            </a:r>
          </a:p>
          <a:p>
            <a:pPr marL="0" indent="0">
              <a:buNone/>
            </a:pPr>
            <a:r>
              <a:rPr lang="en-US" sz="2400" dirty="0"/>
              <a:t>	2</a:t>
            </a:r>
            <a:r>
              <a:rPr lang="en-US" sz="2400" dirty="0" smtClean="0"/>
              <a:t>. Labeling Legibility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800" dirty="0"/>
              <a:t>Sections are responsible for ensuring that all primary and secondary container </a:t>
            </a:r>
            <a:r>
              <a:rPr lang="en-US" sz="1800" dirty="0" smtClean="0"/>
              <a:t>labels are </a:t>
            </a:r>
            <a:r>
              <a:rPr lang="en-US" sz="1800" dirty="0"/>
              <a:t>neat and legible at all times.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Sections </a:t>
            </a:r>
            <a:r>
              <a:rPr lang="en-US" sz="1800" b="1" dirty="0"/>
              <a:t>are responsible for replacing labels </a:t>
            </a:r>
            <a:r>
              <a:rPr lang="en-US" sz="1800" b="1" dirty="0" smtClean="0"/>
              <a:t>when they </a:t>
            </a:r>
            <a:r>
              <a:rPr lang="en-US" sz="1800" b="1" dirty="0"/>
              <a:t>become stained, faded or begin to peel. 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dirty="0" smtClean="0"/>
              <a:t>Labels </a:t>
            </a:r>
            <a:r>
              <a:rPr lang="en-US" sz="1800" dirty="0"/>
              <a:t>that are not legible are </a:t>
            </a:r>
            <a:r>
              <a:rPr lang="en-US" sz="1800" dirty="0" smtClean="0"/>
              <a:t>safety issues </a:t>
            </a:r>
            <a:r>
              <a:rPr lang="en-US" sz="1800" dirty="0"/>
              <a:t>that could lead to harm to employees and/or patients</a:t>
            </a:r>
          </a:p>
        </p:txBody>
      </p:sp>
    </p:spTree>
    <p:extLst>
      <p:ext uri="{BB962C8B-B14F-4D97-AF65-F5344CB8AC3E}">
        <p14:creationId xmlns:p14="http://schemas.microsoft.com/office/powerpoint/2010/main" val="7736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5092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Reagent Labeling Policy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520142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Opportunities for Improvement: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3. Expiration Dates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800" dirty="0" smtClean="0"/>
              <a:t>If </a:t>
            </a:r>
            <a:r>
              <a:rPr lang="en-US" sz="1800" dirty="0"/>
              <a:t>there is no expiration date given on the primary container, use </a:t>
            </a:r>
            <a:r>
              <a:rPr lang="en-US" sz="1800" dirty="0" smtClean="0"/>
              <a:t>12 months </a:t>
            </a:r>
            <a:r>
              <a:rPr lang="en-US" sz="1800" dirty="0"/>
              <a:t>from the date opened as the expiration date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/>
              <a:t>If the expiration date on the primary container changed after opening </a:t>
            </a:r>
            <a:r>
              <a:rPr lang="en-US" sz="1800" dirty="0" smtClean="0"/>
              <a:t>then the </a:t>
            </a:r>
            <a:r>
              <a:rPr lang="en-US" sz="1800" dirty="0"/>
              <a:t>expiration date for the aliquot will follow suit and use the </a:t>
            </a:r>
            <a:r>
              <a:rPr lang="en-US" sz="1800" dirty="0" smtClean="0"/>
              <a:t>same expiration </a:t>
            </a:r>
            <a:r>
              <a:rPr lang="en-US" sz="1800" dirty="0"/>
              <a:t>date that was used for the primary container.</a:t>
            </a:r>
            <a:endParaRPr lang="en-US" sz="18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734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Next Lab Huddle: December 8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, 2020</a:t>
            </a:r>
            <a:endParaRPr lang="en-US" sz="3200" b="1" dirty="0"/>
          </a:p>
        </p:txBody>
      </p:sp>
      <p:pic>
        <p:nvPicPr>
          <p:cNvPr id="3" name="Picture 2" descr="Engineer Everything: PSSR (Personal Safety &amp; Soci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14600"/>
            <a:ext cx="3810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Serious Safety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514600"/>
            <a:ext cx="2590800" cy="29854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WFB</a:t>
            </a:r>
            <a:r>
              <a:rPr lang="en-US" sz="2400" dirty="0" smtClean="0"/>
              <a:t>: 39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BCH: </a:t>
            </a:r>
            <a:r>
              <a:rPr lang="en-US" sz="2400" dirty="0" smtClean="0"/>
              <a:t>130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DMC: </a:t>
            </a:r>
            <a:r>
              <a:rPr lang="en-US" sz="2400" dirty="0" smtClean="0"/>
              <a:t>110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HPMC: </a:t>
            </a:r>
            <a:r>
              <a:rPr lang="en-US" sz="2400" dirty="0" smtClean="0"/>
              <a:t>113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LMC: </a:t>
            </a:r>
            <a:r>
              <a:rPr lang="en-US" sz="2400" dirty="0" smtClean="0"/>
              <a:t>185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WMC</a:t>
            </a:r>
            <a:r>
              <a:rPr lang="en-US" sz="2400" dirty="0" smtClean="0"/>
              <a:t>: 233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172256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*Days since last SSE: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6096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*Current as of 11/10/2020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5623"/>
            <a:ext cx="5867400" cy="553998"/>
          </a:xfrm>
        </p:spPr>
        <p:txBody>
          <a:bodyPr/>
          <a:lstStyle/>
          <a:p>
            <a:pPr algn="ctr"/>
            <a:r>
              <a:rPr lang="en-US" dirty="0" smtClean="0"/>
              <a:t>Good Catch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47950" y="762000"/>
            <a:ext cx="369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Celebrate our successes!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532978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Ways to report good catches: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RL6 using the Good Catch Icon – </a:t>
            </a:r>
            <a:r>
              <a:rPr lang="en-US" b="1" i="1" dirty="0" smtClean="0"/>
              <a:t>preferred method </a:t>
            </a:r>
            <a:r>
              <a:rPr lang="en-US" b="1" dirty="0" smtClean="0"/>
              <a:t>of reporting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Email Shelley with good catches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Report good catches at Lab Manager’s Huddle; Safety Coach’s Meeting or Laboratory Safety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925" y="3901321"/>
            <a:ext cx="2266950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3200400"/>
            <a:ext cx="510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of the good catches will be submitted for a drawing. At the beginning of the next month a winner will be pulled from all submissions.</a:t>
            </a:r>
          </a:p>
          <a:p>
            <a:endParaRPr lang="en-US" sz="900" dirty="0" smtClean="0"/>
          </a:p>
          <a:p>
            <a:r>
              <a:rPr lang="en-US" dirty="0" smtClean="0"/>
              <a:t>The good catch </a:t>
            </a:r>
            <a:r>
              <a:rPr lang="en-US" i="1" dirty="0" smtClean="0"/>
              <a:t>winner</a:t>
            </a:r>
            <a:r>
              <a:rPr lang="en-US" dirty="0" smtClean="0"/>
              <a:t> will be recognized at that month’s Safety Governance Committee, presented with a certificate, given a good catch pin and a gift card.</a:t>
            </a:r>
          </a:p>
          <a:p>
            <a:endParaRPr lang="en-US" sz="900" dirty="0" smtClean="0"/>
          </a:p>
          <a:p>
            <a:r>
              <a:rPr lang="en-US" dirty="0" smtClean="0"/>
              <a:t>The good catch</a:t>
            </a:r>
            <a:r>
              <a:rPr lang="en-US" i="1" dirty="0" smtClean="0"/>
              <a:t> submitter </a:t>
            </a:r>
            <a:r>
              <a:rPr lang="en-US" dirty="0" smtClean="0"/>
              <a:t>will be also be recognized at that month’s Safety Governance Committee and will be presented with a gift card.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Good Catches in October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99" y="1160066"/>
            <a:ext cx="7024201" cy="453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Good Catches in October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938407"/>
            <a:ext cx="7024201" cy="42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67407"/>
            <a:ext cx="7024201" cy="54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99" y="2261166"/>
            <a:ext cx="7024201" cy="2335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98" y="1832166"/>
            <a:ext cx="7024201" cy="429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Good Catches in October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Good Catch Winner for October</a:t>
            </a:r>
            <a:br>
              <a:rPr lang="en-US" dirty="0" smtClean="0"/>
            </a:br>
            <a:r>
              <a:rPr lang="en-US" dirty="0" smtClean="0"/>
              <a:t>Cathy Gilkey</a:t>
            </a:r>
            <a:endParaRPr lang="en-US" dirty="0"/>
          </a:p>
        </p:txBody>
      </p:sp>
      <p:pic>
        <p:nvPicPr>
          <p:cNvPr id="8" name="Picture 7" descr="Dogs Are Awesome | You don't get to be man's best frie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2" y="1676400"/>
            <a:ext cx="7467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4572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Lab Pathology Deviations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594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October: 56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Average: 72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069072"/>
              </p:ext>
            </p:extLst>
          </p:nvPr>
        </p:nvGraphicFramePr>
        <p:xfrm>
          <a:off x="1143000" y="1447800"/>
          <a:ext cx="6934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62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B945E1B690043B84BB6A52FCE9C03" ma:contentTypeVersion="10" ma:contentTypeDescription="Create a new document." ma:contentTypeScope="" ma:versionID="78415f39f01d9ff4702ec5d5188ade60">
  <xsd:schema xmlns:xsd="http://www.w3.org/2001/XMLSchema" xmlns:xs="http://www.w3.org/2001/XMLSchema" xmlns:p="http://schemas.microsoft.com/office/2006/metadata/properties" xmlns:ns3="9cf83a04-d13f-4892-865d-583e21da827c" targetNamespace="http://schemas.microsoft.com/office/2006/metadata/properties" ma:root="true" ma:fieldsID="ba7403da90208c24bea272715246be54" ns3:_="">
    <xsd:import namespace="9cf83a04-d13f-4892-865d-583e21da82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3a04-d13f-4892-865d-583e21da8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DAB2FA-A988-484F-B44C-6B952E5A124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cf83a04-d13f-4892-865d-583e21da827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670BB3A-C0A9-4EA1-8DD1-0C7E1EB1D0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A79824-7B33-43B8-A0C0-EEFE04F49A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3a04-d13f-4892-865d-583e21da8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6657</TotalTime>
  <Words>646</Words>
  <Application>Microsoft Office PowerPoint</Application>
  <PresentationFormat>On-screen Show (4:3)</PresentationFormat>
  <Paragraphs>98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WFBMC Internal Theme1</vt:lpstr>
      <vt:lpstr>Lab / Pathology  Managers Meeting</vt:lpstr>
      <vt:lpstr>Patient and Family Promise</vt:lpstr>
      <vt:lpstr>Serious Safety Events</vt:lpstr>
      <vt:lpstr>Good Catch</vt:lpstr>
      <vt:lpstr>Good Catches in October </vt:lpstr>
      <vt:lpstr>Good Catches in October</vt:lpstr>
      <vt:lpstr>Good Catches in October</vt:lpstr>
      <vt:lpstr>Good Catch Winner for October Cathy Gilkey</vt:lpstr>
      <vt:lpstr>Lab Pathology Deviations</vt:lpstr>
      <vt:lpstr>Top Deviations in October</vt:lpstr>
      <vt:lpstr>Top Deviations in October</vt:lpstr>
      <vt:lpstr>Lab Pathology Deviations by Section September 2020</vt:lpstr>
      <vt:lpstr>RL6 Closing the Loop Compliance</vt:lpstr>
      <vt:lpstr>RL6 Closing the Loop Compliance by Section</vt:lpstr>
      <vt:lpstr>PowerPoint Presentation</vt:lpstr>
      <vt:lpstr>Safety Starts Here Section Compliance 2020</vt:lpstr>
      <vt:lpstr>PowerPoint Presentation</vt:lpstr>
      <vt:lpstr>Trimedx Meeting</vt:lpstr>
      <vt:lpstr>Reagent Labeling Policy 8 Lab Sections had a deficiency in this area at the 3rd quarter safety inspections </vt:lpstr>
      <vt:lpstr>Reagent Labeling Policy</vt:lpstr>
      <vt:lpstr>Reagent Labeling Policy</vt:lpstr>
      <vt:lpstr>PowerPoint Presentation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Shelley Bowman</cp:lastModifiedBy>
  <cp:revision>407</cp:revision>
  <cp:lastPrinted>2020-01-14T12:08:21Z</cp:lastPrinted>
  <dcterms:created xsi:type="dcterms:W3CDTF">2016-09-30T15:29:35Z</dcterms:created>
  <dcterms:modified xsi:type="dcterms:W3CDTF">2020-11-10T13:51:59Z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0x010100838B945E1B690043B84BB6A52FCE9C03</vt:lpwstr>
  </property>
</Properties>
</file>