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46"/>
  </p:notesMasterIdLst>
  <p:handoutMasterIdLst>
    <p:handoutMasterId r:id="rId47"/>
  </p:handoutMasterIdLst>
  <p:sldIdLst>
    <p:sldId id="259" r:id="rId3"/>
    <p:sldId id="260" r:id="rId4"/>
    <p:sldId id="262" r:id="rId5"/>
    <p:sldId id="549" r:id="rId6"/>
    <p:sldId id="263" r:id="rId7"/>
    <p:sldId id="351" r:id="rId8"/>
    <p:sldId id="496" r:id="rId9"/>
    <p:sldId id="530" r:id="rId10"/>
    <p:sldId id="354" r:id="rId11"/>
    <p:sldId id="497" r:id="rId12"/>
    <p:sldId id="360" r:id="rId13"/>
    <p:sldId id="271" r:id="rId14"/>
    <p:sldId id="362" r:id="rId15"/>
    <p:sldId id="369" r:id="rId16"/>
    <p:sldId id="504" r:id="rId17"/>
    <p:sldId id="533" r:id="rId18"/>
    <p:sldId id="371" r:id="rId19"/>
    <p:sldId id="378" r:id="rId20"/>
    <p:sldId id="439" r:id="rId21"/>
    <p:sldId id="508" r:id="rId22"/>
    <p:sldId id="509" r:id="rId23"/>
    <p:sldId id="511" r:id="rId24"/>
    <p:sldId id="281" r:id="rId25"/>
    <p:sldId id="446" r:id="rId26"/>
    <p:sldId id="344" r:id="rId27"/>
    <p:sldId id="343" r:id="rId28"/>
    <p:sldId id="267" r:id="rId29"/>
    <p:sldId id="382" r:id="rId30"/>
    <p:sldId id="332" r:id="rId31"/>
    <p:sldId id="515" r:id="rId32"/>
    <p:sldId id="408" r:id="rId33"/>
    <p:sldId id="429" r:id="rId34"/>
    <p:sldId id="431" r:id="rId35"/>
    <p:sldId id="432" r:id="rId36"/>
    <p:sldId id="433" r:id="rId37"/>
    <p:sldId id="434" r:id="rId38"/>
    <p:sldId id="553" r:id="rId39"/>
    <p:sldId id="555" r:id="rId40"/>
    <p:sldId id="556" r:id="rId41"/>
    <p:sldId id="559" r:id="rId42"/>
    <p:sldId id="435" r:id="rId43"/>
    <p:sldId id="521" r:id="rId44"/>
    <p:sldId id="490" r:id="rId45"/>
  </p:sldIdLst>
  <p:sldSz cx="9144000" cy="6858000" type="screen4x3"/>
  <p:notesSz cx="7023100" cy="93091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">
          <p15:clr>
            <a:srgbClr val="A4A3A4"/>
          </p15:clr>
        </p15:guide>
        <p15:guide id="2" orient="horz" pos="3888">
          <p15:clr>
            <a:srgbClr val="A4A3A4"/>
          </p15:clr>
        </p15:guide>
        <p15:guide id="3" pos="576">
          <p15:clr>
            <a:srgbClr val="A4A3A4"/>
          </p15:clr>
        </p15:guide>
        <p15:guide id="4" pos="4032">
          <p15:clr>
            <a:srgbClr val="A4A3A4"/>
          </p15:clr>
        </p15:guide>
        <p15:guide id="5" pos="7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7722"/>
    <a:srgbClr val="04BC04"/>
    <a:srgbClr val="CC0099"/>
    <a:srgbClr val="9E7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73" autoAdjust="0"/>
    <p:restoredTop sz="94660"/>
  </p:normalViewPr>
  <p:slideViewPr>
    <p:cSldViewPr showGuides="1">
      <p:cViewPr varScale="1">
        <p:scale>
          <a:sx n="115" d="100"/>
          <a:sy n="115" d="100"/>
        </p:scale>
        <p:origin x="1116" y="108"/>
      </p:cViewPr>
      <p:guideLst>
        <p:guide orient="horz" pos="432"/>
        <p:guide orient="horz" pos="3888"/>
        <p:guide pos="576"/>
        <p:guide pos="4032"/>
        <p:guide pos="7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C4BE9ED-C6C0-4C27-9A27-F0C4B7223FF8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1A6F71A-5F82-459E-91E3-7CC4DDCCC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206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997090A-D382-4B21-B0D3-AFD1A82AE68B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696198C-2204-4D44-A38D-AF68896CAD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012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21D29E-C031-4D5D-8CCC-99A7AD79C31A}" type="slidenum">
              <a:rPr lang="en-US" altLang="en-US">
                <a:solidFill>
                  <a:prstClr val="black"/>
                </a:solidFill>
              </a:rPr>
              <a:pPr/>
              <a:t>6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33309" indent="-233309"/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EE150-8125-4670-ACE0-860BA16FAD5F}" type="slidenum">
              <a:rPr lang="en-US" altLang="en-US">
                <a:solidFill>
                  <a:prstClr val="black"/>
                </a:solidFill>
              </a:rPr>
              <a:pPr/>
              <a:t>18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05E076-D347-4DF1-A54C-35F52008533C}" type="slidenum">
              <a:rPr lang="en-US" altLang="en-US">
                <a:solidFill>
                  <a:prstClr val="black"/>
                </a:solidFill>
              </a:rPr>
              <a:pPr/>
              <a:t>19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86349-EA7B-45FF-8556-53673609253F}" type="slidenum">
              <a:rPr lang="en-US" altLang="en-US">
                <a:solidFill>
                  <a:prstClr val="black"/>
                </a:solidFill>
              </a:rPr>
              <a:pPr/>
              <a:t>21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BC1A3-4E52-4EC0-8F0D-292FCA453B8C}" type="slidenum">
              <a:rPr lang="en-US" altLang="en-US">
                <a:solidFill>
                  <a:prstClr val="black"/>
                </a:solidFill>
              </a:rPr>
              <a:pPr/>
              <a:t>22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FF1240-2BDB-4E84-9D9E-FB276143DED8}" type="slidenum">
              <a:rPr lang="en-US" altLang="en-US">
                <a:solidFill>
                  <a:prstClr val="black"/>
                </a:solidFill>
              </a:rPr>
              <a:pPr/>
              <a:t>24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5B1053-5370-42BD-A820-C723ACCF9FEB}" type="slidenum">
              <a:rPr lang="en-US" altLang="en-US">
                <a:solidFill>
                  <a:prstClr val="black"/>
                </a:solidFill>
              </a:rPr>
              <a:pPr/>
              <a:t>28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6877A0-428A-4D1B-A9AB-C9D145DE6CAF}" type="slidenum">
              <a:rPr lang="en-US" altLang="en-US">
                <a:solidFill>
                  <a:prstClr val="black"/>
                </a:solidFill>
              </a:rPr>
              <a:pPr/>
              <a:t>30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A76F66-1877-424A-9EE3-83056B4A79E7}" type="slidenum">
              <a:rPr lang="en-US" altLang="en-US">
                <a:solidFill>
                  <a:prstClr val="black"/>
                </a:solidFill>
              </a:rPr>
              <a:pPr/>
              <a:t>31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9B621-2AC3-431E-BC48-B3B0B37A1CC8}" type="slidenum">
              <a:rPr lang="en-US" altLang="en-US">
                <a:solidFill>
                  <a:prstClr val="black"/>
                </a:solidFill>
              </a:rPr>
              <a:pPr/>
              <a:t>32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CF10C7-EB0F-46F3-B4EC-24D3815DC49A}" type="slidenum">
              <a:rPr lang="en-US" altLang="en-US">
                <a:solidFill>
                  <a:prstClr val="black"/>
                </a:solidFill>
              </a:rPr>
              <a:pPr/>
              <a:t>33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21D29E-C031-4D5D-8CCC-99A7AD79C31A}" type="slidenum">
              <a:rPr lang="en-US" altLang="en-US">
                <a:solidFill>
                  <a:prstClr val="black"/>
                </a:solidFill>
              </a:rPr>
              <a:pPr/>
              <a:t>8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33309" indent="-233309"/>
            <a:endParaRPr lang="en-US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A7BBE8-AC8B-4A52-AD31-2BAB8FF0C837}" type="slidenum">
              <a:rPr lang="en-US" altLang="en-US">
                <a:solidFill>
                  <a:prstClr val="black"/>
                </a:solidFill>
              </a:rPr>
              <a:pPr/>
              <a:t>34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E4A426-27BC-4C32-B1F4-AA2021D38576}" type="slidenum">
              <a:rPr lang="en-US" altLang="en-US">
                <a:solidFill>
                  <a:prstClr val="black"/>
                </a:solidFill>
              </a:rPr>
              <a:pPr/>
              <a:t>35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C38EDD-1A85-4215-A1B8-0FA3F97C0F9A}" type="slidenum">
              <a:rPr lang="en-US" altLang="en-US">
                <a:solidFill>
                  <a:prstClr val="black"/>
                </a:solidFill>
              </a:rPr>
              <a:pPr/>
              <a:t>36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DB3CE4-87F5-4D72-A130-AEA2E95095D7}" type="slidenum">
              <a:rPr lang="en-US" altLang="en-US">
                <a:solidFill>
                  <a:prstClr val="black"/>
                </a:solidFill>
              </a:rPr>
              <a:pPr/>
              <a:t>38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8DF2A7-253A-4E5B-97D4-73819126AE32}" type="slidenum">
              <a:rPr lang="en-US" altLang="en-US">
                <a:solidFill>
                  <a:prstClr val="black"/>
                </a:solidFill>
              </a:rPr>
              <a:pPr/>
              <a:t>41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BEE447-60F6-426B-920B-483B4D717D11}" type="slidenum">
              <a:rPr lang="en-US" altLang="en-US">
                <a:solidFill>
                  <a:prstClr val="black"/>
                </a:solidFill>
              </a:rPr>
              <a:pPr/>
              <a:t>9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D8B5A7-8ACF-4255-9E5B-A9F93CAF1844}" type="slidenum">
              <a:rPr lang="en-US" altLang="en-US">
                <a:solidFill>
                  <a:prstClr val="black"/>
                </a:solidFill>
              </a:rPr>
              <a:pPr/>
              <a:t>10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D243EB-8963-4720-9B56-194CD9521E1F}" type="slidenum">
              <a:rPr lang="en-US" altLang="en-US">
                <a:solidFill>
                  <a:prstClr val="black"/>
                </a:solidFill>
              </a:rPr>
              <a:pPr/>
              <a:t>11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CA4F51-C574-4632-8333-647BD0276CCC}" type="slidenum">
              <a:rPr lang="en-US" altLang="en-US">
                <a:solidFill>
                  <a:prstClr val="black"/>
                </a:solidFill>
              </a:rPr>
              <a:pPr/>
              <a:t>13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C0CE9E-F288-44A2-9F78-0A65A76574EF}" type="slidenum">
              <a:rPr lang="en-US" altLang="en-US">
                <a:solidFill>
                  <a:prstClr val="black"/>
                </a:solidFill>
              </a:rPr>
              <a:pPr/>
              <a:t>14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C86E5F-F294-48DB-A807-AD21185A6794}" type="slidenum">
              <a:rPr lang="en-US" altLang="en-US">
                <a:solidFill>
                  <a:prstClr val="black"/>
                </a:solidFill>
              </a:rPr>
              <a:pPr/>
              <a:t>16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38675-7AD5-470A-91DB-09BB9D0EE1C3}" type="slidenum">
              <a:rPr lang="en-US" altLang="en-US">
                <a:solidFill>
                  <a:prstClr val="black"/>
                </a:solidFill>
              </a:rPr>
              <a:pPr/>
              <a:t>17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Medical Center 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111808-00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6598" y="2514600"/>
            <a:ext cx="5939539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endParaRPr lang="en-US" dirty="0"/>
          </a:p>
        </p:txBody>
      </p:sp>
      <p:pic>
        <p:nvPicPr>
          <p:cNvPr id="11" name="Picture 10" descr="wfbmc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36705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Employ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052808044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7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Edu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020808-15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S041508-02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1" name="Picture 10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D070910-02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Research P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110607003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1" name="Picture 10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utpatient Bui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110100D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32048"/>
            <a:ext cx="9144000" cy="3425952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11/24/2020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DBF5F9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D4A86-A5F5-495E-9D7E-A457C18FD032}" type="slidenum">
              <a:rPr lang="en-US" alt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pic>
        <p:nvPicPr>
          <p:cNvPr id="7" name="Picture 9" descr="i-STAT_LS_Logo_i-STAT_LS_blu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388100"/>
            <a:ext cx="2362200" cy="30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274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11/24/2020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C875-C8C3-4B86-ABF5-FDF52BEFCD18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240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11/24/2020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DBF5F9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A7A0-FC0D-4FB7-84F3-B301C169AA53}" type="slidenum">
              <a:rPr lang="en-US" alt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77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11/24/2020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EEAA-12AB-4B2F-AB1D-984BDBA8999C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00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772400" cy="553998"/>
          </a:xfrm>
        </p:spPr>
        <p:txBody>
          <a:bodyPr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8800"/>
            <a:ext cx="7772400" cy="2769989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7"/>
          <p:cNvSpPr txBox="1">
            <a:spLocks/>
          </p:cNvSpPr>
          <p:nvPr userDrawn="1"/>
        </p:nvSpPr>
        <p:spPr>
          <a:xfrm>
            <a:off x="914400" y="6515100"/>
            <a:ext cx="2895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Wake Forest Baptist Medical Center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11/24/2020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9103-0DA6-46AC-81FB-98BBD5189466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28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11/24/2020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A56BE-8DC2-4B33-BDD3-0E81713577C2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54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11/24/2020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54C9-A926-4949-936F-2F5CEF4710AD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25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11/24/2020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02DF-6FE4-4157-B5F2-FE4BC560BB5C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68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11/24/2020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625E3C6-2846-4EAE-A3D6-60DD909B2E62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934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11/24/2020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DC73-1B3B-41AC-B084-9277E1747620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44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11/24/2020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EEB05-BDEC-46AE-8F31-3EBCB427C1D8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15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1663" y="6408738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564CC27E-8DE1-40E8-A464-BF5568E74AF3}" type="slidenum">
              <a:rPr lang="en-US" altLang="en-US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337300"/>
            <a:ext cx="6858000" cy="3079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</a:p>
        </p:txBody>
      </p:sp>
    </p:spTree>
    <p:extLst>
      <p:ext uri="{BB962C8B-B14F-4D97-AF65-F5344CB8AC3E}">
        <p14:creationId xmlns:p14="http://schemas.microsoft.com/office/powerpoint/2010/main" val="1328282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538645"/>
            <a:ext cx="7315200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Divider Page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850" y="2171700"/>
            <a:ext cx="7315200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4" descr="fluid energy lines internal horz.png"/>
          <p:cNvPicPr>
            <a:picLocks noChangeAspect="1"/>
          </p:cNvPicPr>
          <p:nvPr userDrawn="1"/>
        </p:nvPicPr>
        <p:blipFill>
          <a:blip r:embed="rId2" cstate="print"/>
          <a:srcRect l="1508" r="1998" b="1793"/>
          <a:stretch>
            <a:fillRect/>
          </a:stretch>
        </p:blipFill>
        <p:spPr>
          <a:xfrm>
            <a:off x="0" y="2685279"/>
            <a:ext cx="9144000" cy="4172721"/>
          </a:xfrm>
          <a:prstGeom prst="rect">
            <a:avLst/>
          </a:prstGeom>
        </p:spPr>
      </p:pic>
      <p:sp>
        <p:nvSpPr>
          <p:cNvPr id="6" name="Footer Placeholder 7"/>
          <p:cNvSpPr txBox="1">
            <a:spLocks/>
          </p:cNvSpPr>
          <p:nvPr userDrawn="1"/>
        </p:nvSpPr>
        <p:spPr>
          <a:xfrm>
            <a:off x="5943600" y="6515100"/>
            <a:ext cx="2895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Wake Forest Baptist Medical Center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7"/>
          <p:cNvSpPr txBox="1">
            <a:spLocks/>
          </p:cNvSpPr>
          <p:nvPr userDrawn="1"/>
        </p:nvSpPr>
        <p:spPr>
          <a:xfrm>
            <a:off x="914400" y="6515100"/>
            <a:ext cx="2895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Wake Forest Baptist Medical Center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ir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D110608-058_edi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7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Nur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R111704060_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7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Physican/Patient/Clin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C080808-004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" name="Picture 9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Community Heal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E011009-11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7724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28800"/>
            <a:ext cx="7772400" cy="276998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64" r:id="rId4"/>
    <p:sldLayoutId id="2147483665" r:id="rId5"/>
    <p:sldLayoutId id="2147483666" r:id="rId6"/>
    <p:sldLayoutId id="2147483667" r:id="rId7"/>
    <p:sldLayoutId id="2147483660" r:id="rId8"/>
    <p:sldLayoutId id="2147483658" r:id="rId9"/>
    <p:sldLayoutId id="2147483670" r:id="rId10"/>
    <p:sldLayoutId id="2147483657" r:id="rId11"/>
    <p:sldLayoutId id="2147483661" r:id="rId12"/>
    <p:sldLayoutId id="2147483659" r:id="rId13"/>
    <p:sldLayoutId id="2147483663" r:id="rId14"/>
    <p:sldLayoutId id="2147483662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31775" indent="-23177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542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88975" indent="-23177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542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6175" indent="-23177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11/24/2020</a:t>
            </a:fld>
            <a:endParaRPr lang="en-US" dirty="0">
              <a:solidFill>
                <a:srgbClr val="04617B">
                  <a:shade val="9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t> diagnostic use.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5E4C4D-3C18-476C-9A07-885FCEAE367F}" type="slidenum">
              <a:rPr lang="en-US" altLang="en-US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876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6.png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000" dirty="0"/>
              <a:t/>
            </a:r>
            <a:br>
              <a:rPr lang="en-US" sz="2000" dirty="0"/>
            </a:br>
            <a:endParaRPr lang="en-US" sz="2000" b="1" dirty="0" smtClean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4400" y="1295400"/>
            <a:ext cx="5939539" cy="1785104"/>
          </a:xfrm>
        </p:spPr>
        <p:txBody>
          <a:bodyPr/>
          <a:lstStyle/>
          <a:p>
            <a:pPr algn="ctr"/>
            <a:r>
              <a:rPr lang="en-US" b="1" dirty="0" smtClean="0"/>
              <a:t>i-STAT Testing:  EG7</a:t>
            </a:r>
          </a:p>
          <a:p>
            <a:pPr algn="ctr"/>
            <a:r>
              <a:rPr lang="en-US" sz="1600" b="1" dirty="0" smtClean="0">
                <a:solidFill>
                  <a:srgbClr val="CC7722"/>
                </a:solidFill>
              </a:rPr>
              <a:t>Prepared </a:t>
            </a:r>
            <a:r>
              <a:rPr lang="en-US" sz="1600" b="1" dirty="0">
                <a:solidFill>
                  <a:srgbClr val="CC7722"/>
                </a:solidFill>
              </a:rPr>
              <a:t>by </a:t>
            </a:r>
            <a:r>
              <a:rPr lang="en-US" sz="1600" b="1" dirty="0" smtClean="0">
                <a:solidFill>
                  <a:srgbClr val="CC7722"/>
                </a:solidFill>
              </a:rPr>
              <a:t>Laboratory Compliance, Quality, Safety, and Point-of-Care Testing Team</a:t>
            </a:r>
            <a:r>
              <a:rPr lang="en-US" sz="1600" b="1" dirty="0">
                <a:solidFill>
                  <a:srgbClr val="CC7722"/>
                </a:solidFill>
              </a:rPr>
              <a:t/>
            </a:r>
            <a:br>
              <a:rPr lang="en-US" sz="1600" b="1" dirty="0">
                <a:solidFill>
                  <a:srgbClr val="CC7722"/>
                </a:solidFill>
              </a:rPr>
            </a:br>
            <a:r>
              <a:rPr lang="en-US" sz="1600" b="1" dirty="0" smtClean="0">
                <a:solidFill>
                  <a:srgbClr val="CC7722"/>
                </a:solidFill>
              </a:rPr>
              <a:t>Updated November 2020</a:t>
            </a:r>
            <a:endParaRPr lang="en-US" sz="1600" b="1" dirty="0">
              <a:solidFill>
                <a:srgbClr val="CC7722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r>
              <a:rPr lang="en-US" altLang="en-US" b="1" dirty="0"/>
              <a:t>The Barcode Scanner </a:t>
            </a:r>
          </a:p>
        </p:txBody>
      </p:sp>
      <p:pic>
        <p:nvPicPr>
          <p:cNvPr id="101381" name="Picture 5" descr="01_02_080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295400"/>
            <a:ext cx="4038600" cy="3982840"/>
          </a:xfrm>
        </p:spPr>
      </p:pic>
      <p:sp>
        <p:nvSpPr>
          <p:cNvPr id="10138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876800" y="1908265"/>
            <a:ext cx="4038600" cy="443484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b="1" dirty="0" smtClean="0"/>
              <a:t>To </a:t>
            </a:r>
            <a:r>
              <a:rPr lang="en-US" altLang="en-US" b="1" dirty="0"/>
              <a:t>scan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Hold </a:t>
            </a:r>
            <a:r>
              <a:rPr lang="en-US" altLang="en-US" sz="1800" dirty="0" smtClean="0"/>
              <a:t>3 </a:t>
            </a:r>
            <a:r>
              <a:rPr lang="en-US" altLang="en-US" sz="1800" dirty="0"/>
              <a:t>to 12 inches away from the </a:t>
            </a:r>
            <a:r>
              <a:rPr lang="en-US" altLang="en-US" sz="1800" dirty="0" smtClean="0"/>
              <a:t>barcode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/>
              <a:t>Press and hold down the SCAN </a:t>
            </a:r>
            <a:r>
              <a:rPr lang="en-US" altLang="en-US" sz="1800" dirty="0" smtClean="0"/>
              <a:t>key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/>
              <a:t>Laser beam must cover the entire length of the </a:t>
            </a:r>
            <a:r>
              <a:rPr lang="en-US" altLang="en-US" sz="1800" dirty="0" smtClean="0"/>
              <a:t>barcode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/>
              <a:t>Wait for the beep or for laser beam to </a:t>
            </a:r>
            <a:r>
              <a:rPr lang="en-US" altLang="en-US" sz="1800" dirty="0" smtClean="0"/>
              <a:t>disappear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/>
              <a:t>Release the SCAN key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800" dirty="0">
              <a:solidFill>
                <a:srgbClr val="CC0000"/>
              </a:solidFill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4A432-42C6-41E9-8304-85C3995D9B78}" type="slidenum">
              <a:rPr lang="en-US" altLang="en-US">
                <a:solidFill>
                  <a:srgbClr val="FFFFFF"/>
                </a:solidFill>
              </a:rPr>
              <a:pPr/>
              <a:t>10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01386" name="Line 10"/>
          <p:cNvSpPr>
            <a:spLocks noChangeShapeType="1"/>
          </p:cNvSpPr>
          <p:nvPr/>
        </p:nvSpPr>
        <p:spPr bwMode="auto">
          <a:xfrm>
            <a:off x="1066800" y="4343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1074964" y="3962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340178" y="3668485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cs typeface="Arial" charset="0"/>
              </a:rPr>
              <a:t>Barcode scanner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272143" y="5257800"/>
            <a:ext cx="3540578" cy="109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1200" b="1" i="1" dirty="0" smtClean="0">
                <a:solidFill>
                  <a:srgbClr val="0070C0"/>
                </a:solidFill>
                <a:cs typeface="Arial" charset="0"/>
              </a:rPr>
              <a:t>The barcode scanner is a class II laser device. Momentary exposure is not known to be harmful—however </a:t>
            </a:r>
            <a:r>
              <a:rPr lang="en-US" altLang="en-US" sz="1200" b="1" i="1" dirty="0" smtClean="0">
                <a:solidFill>
                  <a:srgbClr val="FF0000"/>
                </a:solidFill>
                <a:cs typeface="Arial" charset="0"/>
              </a:rPr>
              <a:t>you should never point the scanner at anyone or look into the laser beam.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4" name="Picture 13" descr="01_02_080_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52600"/>
            <a:ext cx="1447800" cy="121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01_02_080_2_with_bea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17597"/>
            <a:ext cx="1295400" cy="112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01_02_080_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03914"/>
            <a:ext cx="1447800" cy="13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97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/>
              <a:t>Handheld Test </a:t>
            </a:r>
            <a:r>
              <a:rPr lang="en-US" altLang="en-US" b="1" dirty="0" smtClean="0"/>
              <a:t>Menu</a:t>
            </a:r>
            <a:r>
              <a:rPr lang="en-US" altLang="en-US" b="1" dirty="0" smtClean="0">
                <a:solidFill>
                  <a:srgbClr val="7030A0"/>
                </a:solidFill>
              </a:rPr>
              <a:t>—Hands On</a:t>
            </a:r>
            <a:r>
              <a:rPr lang="en-US" altLang="en-US" b="1" dirty="0" smtClean="0"/>
              <a:t> </a:t>
            </a:r>
            <a:endParaRPr lang="en-US" altLang="en-US" b="1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920085"/>
            <a:ext cx="5334000" cy="394731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dirty="0"/>
              <a:t>Test Menu</a:t>
            </a:r>
          </a:p>
          <a:p>
            <a:r>
              <a:rPr lang="en-US" altLang="en-US" sz="2000" dirty="0"/>
              <a:t>First menu to appear</a:t>
            </a:r>
            <a:endParaRPr lang="en-US" altLang="en-US" sz="2000" b="1" i="1" dirty="0"/>
          </a:p>
          <a:p>
            <a:pPr>
              <a:buFontTx/>
              <a:buNone/>
            </a:pPr>
            <a:endParaRPr lang="en-US" altLang="en-US" sz="2000" b="1" i="1" dirty="0"/>
          </a:p>
          <a:p>
            <a:pPr>
              <a:buFontTx/>
              <a:buNone/>
            </a:pPr>
            <a:r>
              <a:rPr lang="en-US" altLang="en-US" sz="2000" b="1" i="1" dirty="0">
                <a:solidFill>
                  <a:srgbClr val="FF0000"/>
                </a:solidFill>
              </a:rPr>
              <a:t>Important Note: </a:t>
            </a:r>
          </a:p>
          <a:p>
            <a:pPr>
              <a:buFontTx/>
              <a:buNone/>
            </a:pPr>
            <a:r>
              <a:rPr lang="en-US" altLang="en-US" sz="2000" b="1" i="1" dirty="0">
                <a:solidFill>
                  <a:srgbClr val="FF0000"/>
                </a:solidFill>
              </a:rPr>
              <a:t>This menu is used for </a:t>
            </a:r>
            <a:r>
              <a:rPr lang="en-US" altLang="en-US" sz="2000" b="1" i="1" dirty="0" smtClean="0">
                <a:solidFill>
                  <a:srgbClr val="FF0000"/>
                </a:solidFill>
              </a:rPr>
              <a:t>patient </a:t>
            </a:r>
          </a:p>
          <a:p>
            <a:pPr>
              <a:buFontTx/>
              <a:buNone/>
            </a:pP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smtClean="0">
                <a:solidFill>
                  <a:srgbClr val="FF0000"/>
                </a:solidFill>
              </a:rPr>
              <a:t>     tests </a:t>
            </a:r>
            <a:r>
              <a:rPr lang="en-US" altLang="en-US" sz="2000" b="1" i="1" dirty="0">
                <a:solidFill>
                  <a:srgbClr val="FF0000"/>
                </a:solidFill>
              </a:rPr>
              <a:t>only!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Cartridge Test Menu options</a:t>
            </a:r>
          </a:p>
          <a:p>
            <a:r>
              <a:rPr lang="en-US" altLang="en-US" sz="2000" dirty="0"/>
              <a:t>1 = Last Result</a:t>
            </a:r>
          </a:p>
          <a:p>
            <a:r>
              <a:rPr lang="en-US" altLang="en-US" sz="2000" dirty="0"/>
              <a:t>2 = i-STAT Cartridge (for a </a:t>
            </a:r>
            <a:r>
              <a:rPr lang="en-US" altLang="en-US" sz="2000" dirty="0" smtClean="0"/>
              <a:t>patient </a:t>
            </a:r>
            <a:r>
              <a:rPr lang="en-US" altLang="en-US" sz="2000" dirty="0"/>
              <a:t>test)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F8E27-0602-441C-834F-C68E803FC826}" type="slidenum">
              <a:rPr lang="en-US" altLang="en-US">
                <a:solidFill>
                  <a:srgbClr val="FFFFFF"/>
                </a:solidFill>
              </a:rPr>
              <a:pPr/>
              <a:t>11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117764" name="Picture 4" descr="01_02_130_zoom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336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6781800" y="3276600"/>
            <a:ext cx="533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22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400" b="1" dirty="0" smtClean="0"/>
              <a:t>Administration Menu Options</a:t>
            </a:r>
            <a:br>
              <a:rPr lang="en-US" sz="4400" b="1" dirty="0" smtClean="0"/>
            </a:br>
            <a:r>
              <a:rPr lang="en-US" sz="3100" b="1" dirty="0" smtClean="0">
                <a:solidFill>
                  <a:srgbClr val="7030A0"/>
                </a:solidFill>
              </a:rPr>
              <a:t>Hands On</a:t>
            </a:r>
            <a:endParaRPr lang="en-US" sz="3100" b="1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200" b="1" dirty="0" smtClean="0"/>
              <a:t>1--</a:t>
            </a:r>
            <a:r>
              <a:rPr lang="en-US" sz="2400" b="1" dirty="0" smtClean="0"/>
              <a:t>Analyzer Status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Battery voltage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Shows Total records and Unsent records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2--Data Review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Review/print stored data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#7 – List All Results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3--Quality Tests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Quality control checks</a:t>
            </a:r>
          </a:p>
          <a:p>
            <a:pPr lvl="3">
              <a:lnSpc>
                <a:spcPct val="90000"/>
              </a:lnSpc>
            </a:pPr>
            <a:endParaRPr lang="en-US" sz="2200" dirty="0" smtClean="0"/>
          </a:p>
        </p:txBody>
      </p:sp>
      <p:pic>
        <p:nvPicPr>
          <p:cNvPr id="4" name="Picture 4" descr="01_02_170_1_z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838200"/>
            <a:ext cx="16764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General Cartridge Information 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914400" y="1920085"/>
            <a:ext cx="7772400" cy="44348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 smtClean="0"/>
              <a:t>Self-contained </a:t>
            </a:r>
            <a:r>
              <a:rPr lang="en-US" altLang="en-US" sz="2400" dirty="0"/>
              <a:t>lab analyzers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Analysis, sample manipulation, and waste are confined within the cartridge</a:t>
            </a:r>
          </a:p>
          <a:p>
            <a:r>
              <a:rPr lang="en-US" altLang="en-US" sz="2400" dirty="0" smtClean="0"/>
              <a:t>Single </a:t>
            </a:r>
            <a:r>
              <a:rPr lang="en-US" altLang="en-US" sz="2400" dirty="0"/>
              <a:t>use</a:t>
            </a:r>
          </a:p>
          <a:p>
            <a:r>
              <a:rPr lang="en-US" altLang="en-US" sz="2400" dirty="0" smtClean="0"/>
              <a:t>25 per box</a:t>
            </a:r>
            <a:endParaRPr lang="en-US" altLang="en-US" sz="2400" dirty="0"/>
          </a:p>
          <a:p>
            <a:r>
              <a:rPr lang="en-US" altLang="en-US" sz="2400" dirty="0" smtClean="0"/>
              <a:t>Requires </a:t>
            </a:r>
            <a:r>
              <a:rPr lang="en-US" altLang="en-US" sz="2400" dirty="0"/>
              <a:t>only a few drops of </a:t>
            </a:r>
            <a:r>
              <a:rPr lang="en-US" altLang="en-US" sz="2400" dirty="0" smtClean="0"/>
              <a:t>blood</a:t>
            </a:r>
          </a:p>
          <a:p>
            <a:r>
              <a:rPr lang="en-US" altLang="en-US" sz="2400" dirty="0" smtClean="0"/>
              <a:t>Cartridges contain biosensors that “measure” the analytes being tested.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21C4-D062-40F4-B304-F9C70798E145}" type="slidenum">
              <a:rPr lang="en-US" altLang="en-US">
                <a:solidFill>
                  <a:srgbClr val="FFFFFF"/>
                </a:solidFill>
              </a:rPr>
              <a:pPr/>
              <a:t>13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1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i-STAT Cartridge </a:t>
            </a:r>
            <a:r>
              <a:rPr lang="en-US" altLang="en-US" b="1" dirty="0" smtClean="0"/>
              <a:t>Labeling</a:t>
            </a:r>
            <a:endParaRPr lang="en-US" altLang="en-US" b="1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A81C1-143F-49CA-A199-4B095BAB31E7}" type="slidenum">
              <a:rPr lang="en-US" altLang="en-US">
                <a:solidFill>
                  <a:srgbClr val="FFFFFF"/>
                </a:solidFill>
              </a:rPr>
              <a:pPr/>
              <a:t>14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 flipH="1">
            <a:off x="5257800" y="194183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43365" name="Picture 5" descr="01_03_05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22400" r="19527" b="32800"/>
          <a:stretch>
            <a:fillRect/>
          </a:stretch>
        </p:blipFill>
        <p:spPr bwMode="auto">
          <a:xfrm>
            <a:off x="2628900" y="1966768"/>
            <a:ext cx="2971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2286000" y="278691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67" name="Line 7"/>
          <p:cNvSpPr>
            <a:spLocks noChangeShapeType="1"/>
          </p:cNvSpPr>
          <p:nvPr/>
        </p:nvSpPr>
        <p:spPr bwMode="auto">
          <a:xfrm>
            <a:off x="2171700" y="3124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2286000" y="4100368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>
            <a:off x="3657600" y="371936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flipV="1">
            <a:off x="5257800" y="194598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 flipH="1">
            <a:off x="5562600" y="2971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 flipH="1">
            <a:off x="5181600" y="4315599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3" name="Line 13"/>
          <p:cNvSpPr>
            <a:spLocks noChangeShapeType="1"/>
          </p:cNvSpPr>
          <p:nvPr/>
        </p:nvSpPr>
        <p:spPr bwMode="auto">
          <a:xfrm>
            <a:off x="5181600" y="3553599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1371600" y="2631786"/>
            <a:ext cx="1066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Panel name</a:t>
            </a:r>
          </a:p>
        </p:txBody>
      </p:sp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1419398" y="2971800"/>
            <a:ext cx="914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Analytes</a:t>
            </a: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634538" y="3799342"/>
            <a:ext cx="1981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Room temperature storage expiration date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5524500" y="4087899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Refrigerated expiration date</a:t>
            </a:r>
          </a:p>
        </p:txBody>
      </p:sp>
      <p:sp>
        <p:nvSpPr>
          <p:cNvPr id="143378" name="Text Box 18"/>
          <p:cNvSpPr txBox="1">
            <a:spLocks noChangeArrowheads="1"/>
          </p:cNvSpPr>
          <p:nvPr/>
        </p:nvSpPr>
        <p:spPr bwMode="auto">
          <a:xfrm>
            <a:off x="5613862" y="1796322"/>
            <a:ext cx="1066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Lot number</a:t>
            </a:r>
          </a:p>
        </p:txBody>
      </p:sp>
      <p:sp>
        <p:nvSpPr>
          <p:cNvPr id="143379" name="Text Box 19"/>
          <p:cNvSpPr txBox="1">
            <a:spLocks noChangeArrowheads="1"/>
          </p:cNvSpPr>
          <p:nvPr/>
        </p:nvSpPr>
        <p:spPr bwMode="auto">
          <a:xfrm>
            <a:off x="6172200" y="2773553"/>
            <a:ext cx="838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Cartridge barcode</a:t>
            </a:r>
          </a:p>
        </p:txBody>
      </p:sp>
      <p:sp>
        <p:nvSpPr>
          <p:cNvPr id="3" name="Rectangle 2"/>
          <p:cNvSpPr/>
          <p:nvPr/>
        </p:nvSpPr>
        <p:spPr>
          <a:xfrm>
            <a:off x="2093422" y="5167859"/>
            <a:ext cx="4572000" cy="11264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1400" dirty="0"/>
              <a:t>Cartridges MUST be brought to room </a:t>
            </a:r>
            <a:r>
              <a:rPr lang="en-US" altLang="en-US" sz="1400" dirty="0" smtClean="0"/>
              <a:t>temperature</a:t>
            </a:r>
            <a:endParaRPr lang="en-US" altLang="en-US" sz="1400" dirty="0"/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400" u="sng" dirty="0"/>
              <a:t>5 minutes for a single cartridge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400" u="sng" dirty="0"/>
              <a:t>1 hour for a box of </a:t>
            </a:r>
            <a:r>
              <a:rPr lang="en-US" altLang="en-US" sz="1400" u="sng" dirty="0" smtClean="0"/>
              <a:t>cartridges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en-US" sz="1400" u="sng" dirty="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1400" b="1" i="1" dirty="0">
                <a:solidFill>
                  <a:srgbClr val="FF0000"/>
                </a:solidFill>
              </a:rPr>
              <a:t>Do NOT manipulate the cartridge in any way to bring it to room temperature more quickly.</a:t>
            </a:r>
            <a:endParaRPr lang="en-US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1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Cartridge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ALL refrigerated cartridges must be stored </a:t>
            </a: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2- 8</a:t>
            </a:r>
            <a:r>
              <a:rPr lang="en-US" sz="2000" b="1" u="sng" dirty="0">
                <a:solidFill>
                  <a:srgbClr val="FF0000"/>
                </a:solidFill>
              </a:rPr>
              <a:t>˚</a:t>
            </a:r>
            <a:r>
              <a:rPr lang="en-US" sz="2000" b="1" u="sng" dirty="0" smtClean="0">
                <a:solidFill>
                  <a:srgbClr val="FF0000"/>
                </a:solidFill>
              </a:rPr>
              <a:t>C</a:t>
            </a:r>
            <a:r>
              <a:rPr lang="en-US" sz="2000" b="1" u="sng" dirty="0">
                <a:solidFill>
                  <a:srgbClr val="FF0000"/>
                </a:solidFill>
              </a:rPr>
              <a:t> </a:t>
            </a:r>
            <a:endParaRPr lang="en-US" sz="2000" b="1" u="sng" dirty="0" smtClean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1800" dirty="0" smtClean="0">
                <a:solidFill>
                  <a:srgbClr val="0070C0"/>
                </a:solidFill>
              </a:rPr>
              <a:t>Storage environment </a:t>
            </a:r>
            <a:r>
              <a:rPr lang="en-US" sz="1800" dirty="0" smtClean="0"/>
              <a:t>MUST BE MAINTAINED and monitored</a:t>
            </a:r>
            <a:r>
              <a:rPr lang="en-US" sz="2000" dirty="0" smtClean="0"/>
              <a:t> 24/7/365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If temperature </a:t>
            </a:r>
            <a:r>
              <a:rPr lang="en-US" sz="2000" dirty="0"/>
              <a:t>is ever outside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8</a:t>
            </a:r>
            <a:r>
              <a:rPr lang="en-US" sz="2000" dirty="0"/>
              <a:t>˚C, contact </a:t>
            </a:r>
            <a:r>
              <a:rPr lang="en-US" sz="2000" dirty="0" smtClean="0"/>
              <a:t>the POCT office </a:t>
            </a:r>
            <a:r>
              <a:rPr lang="en-US" sz="2000" dirty="0"/>
              <a:t>for assistance</a:t>
            </a:r>
            <a:r>
              <a:rPr lang="en-US" sz="2000" dirty="0" smtClean="0"/>
              <a:t>.  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Do NOT use the cartridges for patient testing, until consulting the POCT office.</a:t>
            </a:r>
            <a:endParaRPr lang="en-US" sz="18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en-US" sz="2000" b="1" dirty="0" smtClean="0"/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Cartridges </a:t>
            </a:r>
            <a:r>
              <a:rPr lang="en-US" sz="2000" b="1" dirty="0">
                <a:solidFill>
                  <a:srgbClr val="FF0000"/>
                </a:solidFill>
              </a:rPr>
              <a:t>should NOT be returned to </a:t>
            </a:r>
            <a:r>
              <a:rPr lang="en-US" sz="2000" b="1" dirty="0" smtClean="0">
                <a:solidFill>
                  <a:srgbClr val="FF0000"/>
                </a:solidFill>
              </a:rPr>
              <a:t>refrigerated storage once </a:t>
            </a:r>
            <a:r>
              <a:rPr lang="en-US" sz="2000" b="1" dirty="0">
                <a:solidFill>
                  <a:srgbClr val="FF0000"/>
                </a:solidFill>
              </a:rPr>
              <a:t>they </a:t>
            </a:r>
            <a:r>
              <a:rPr lang="en-US" sz="2000" b="1" dirty="0" smtClean="0">
                <a:solidFill>
                  <a:srgbClr val="FF0000"/>
                </a:solidFill>
              </a:rPr>
              <a:t>reach temperatures </a:t>
            </a:r>
            <a:r>
              <a:rPr lang="en-US" sz="2000" b="1" dirty="0">
                <a:solidFill>
                  <a:srgbClr val="FF0000"/>
                </a:solidFill>
              </a:rPr>
              <a:t>above 8˚</a:t>
            </a:r>
            <a:r>
              <a:rPr lang="en-US" sz="2000" b="1" dirty="0" smtClean="0">
                <a:solidFill>
                  <a:srgbClr val="FF0000"/>
                </a:solidFill>
              </a:rPr>
              <a:t>C.  </a:t>
            </a:r>
          </a:p>
          <a:p>
            <a:pPr>
              <a:lnSpc>
                <a:spcPct val="80000"/>
              </a:lnSpc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 lvl="0">
              <a:lnSpc>
                <a:spcPct val="8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Do </a:t>
            </a:r>
            <a:r>
              <a:rPr lang="en-US" sz="2000" dirty="0">
                <a:solidFill>
                  <a:srgbClr val="0070C0"/>
                </a:solidFill>
              </a:rPr>
              <a:t>NOT store or expose cartridges to extreme cold or heat such as freezing or stored </a:t>
            </a:r>
            <a:r>
              <a:rPr lang="en-US" sz="2000" b="1" dirty="0">
                <a:solidFill>
                  <a:srgbClr val="FF0000"/>
                </a:solidFill>
              </a:rPr>
              <a:t>above lights or computers</a:t>
            </a:r>
          </a:p>
          <a:p>
            <a:pPr>
              <a:lnSpc>
                <a:spcPct val="80000"/>
              </a:lnSpc>
            </a:pPr>
            <a:endParaRPr lang="en-US" sz="2000" b="1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endParaRPr lang="en-US" dirty="0">
              <a:cs typeface="Tahoma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53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Cartridge Storage </a:t>
            </a:r>
            <a:r>
              <a:rPr lang="en-US" altLang="en-US" sz="1600" b="1" dirty="0" smtClean="0"/>
              <a:t>(continued)</a:t>
            </a:r>
            <a:endParaRPr lang="en-US" altLang="en-US" sz="1600" b="1" dirty="0"/>
          </a:p>
        </p:txBody>
      </p:sp>
      <p:sp>
        <p:nvSpPr>
          <p:cNvPr id="1495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828800"/>
            <a:ext cx="4648200" cy="4267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b="1" dirty="0" smtClean="0"/>
              <a:t>Room </a:t>
            </a:r>
            <a:r>
              <a:rPr lang="en-US" altLang="en-US" sz="2000" b="1" dirty="0"/>
              <a:t>temperature </a:t>
            </a:r>
            <a:r>
              <a:rPr lang="en-US" altLang="en-US" sz="2000" b="1" dirty="0" smtClean="0"/>
              <a:t>(RT) storage </a:t>
            </a:r>
            <a:endParaRPr lang="en-US" altLang="en-US" sz="2000" b="1" dirty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2 months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for EG7 cartridges</a:t>
            </a:r>
          </a:p>
          <a:p>
            <a:pPr>
              <a:lnSpc>
                <a:spcPct val="90000"/>
              </a:lnSpc>
            </a:pPr>
            <a:r>
              <a:rPr lang="en-US" altLang="en-US" sz="1900" b="1" dirty="0" smtClean="0">
                <a:solidFill>
                  <a:srgbClr val="FF0000"/>
                </a:solidFill>
              </a:rPr>
              <a:t>Room </a:t>
            </a:r>
            <a:r>
              <a:rPr lang="en-US" altLang="en-US" sz="1900" b="1" dirty="0">
                <a:solidFill>
                  <a:srgbClr val="FF0000"/>
                </a:solidFill>
              </a:rPr>
              <a:t>temperature expiration should NEVER exceed manufacturer expiration date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RT </a:t>
            </a:r>
            <a:r>
              <a:rPr lang="en-US" altLang="en-US" sz="2000" dirty="0"/>
              <a:t>18°C - </a:t>
            </a:r>
            <a:r>
              <a:rPr lang="en-US" altLang="en-US" sz="2000" dirty="0" smtClean="0"/>
              <a:t>30°C (64-86°F)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en-US" sz="19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en-US" sz="1900" b="1" dirty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1900" b="1" dirty="0" smtClean="0">
                <a:solidFill>
                  <a:srgbClr val="FF0000"/>
                </a:solidFill>
              </a:rPr>
              <a:t>Do </a:t>
            </a:r>
            <a:r>
              <a:rPr lang="en-US" altLang="en-US" sz="1900" b="1" dirty="0">
                <a:solidFill>
                  <a:srgbClr val="FF0000"/>
                </a:solidFill>
              </a:rPr>
              <a:t>NOT use past manufacturer’s expiration date or past room temperature expiration date.  </a:t>
            </a:r>
            <a:endParaRPr lang="en-US" altLang="en-US" sz="1900" dirty="0"/>
          </a:p>
          <a:p>
            <a:pPr>
              <a:lnSpc>
                <a:spcPct val="90000"/>
              </a:lnSpc>
            </a:pPr>
            <a:endParaRPr lang="en-US" altLang="en-US" sz="1600" dirty="0"/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5943600" y="1676400"/>
            <a:ext cx="2209800" cy="2832354"/>
            <a:chOff x="2640" y="672"/>
            <a:chExt cx="3042" cy="3000"/>
          </a:xfrm>
        </p:grpSpPr>
        <p:pic>
          <p:nvPicPr>
            <p:cNvPr id="9" name="Picture 5" descr="01_03_051_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672"/>
              <a:ext cx="3042" cy="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01_03_051_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00"/>
            <a:stretch>
              <a:fillRect/>
            </a:stretch>
          </p:blipFill>
          <p:spPr bwMode="auto">
            <a:xfrm>
              <a:off x="2640" y="1920"/>
              <a:ext cx="3042" cy="1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411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i-STAT Cartridge </a:t>
            </a:r>
            <a:r>
              <a:rPr lang="en-US" altLang="en-US" b="1" dirty="0" smtClean="0"/>
              <a:t>Handling</a:t>
            </a:r>
            <a:endParaRPr lang="en-US" altLang="en-US" b="1" dirty="0"/>
          </a:p>
        </p:txBody>
      </p:sp>
      <p:pic>
        <p:nvPicPr>
          <p:cNvPr id="147460" name="Picture 4" descr="01_03_050_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50" y="2073538"/>
            <a:ext cx="1758227" cy="1733287"/>
          </a:xfrm>
        </p:spPr>
      </p:pic>
      <p:sp>
        <p:nvSpPr>
          <p:cNvPr id="14745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2895600"/>
            <a:ext cx="5181600" cy="3657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dirty="0" smtClean="0"/>
              <a:t>Do NOT reuse cartridges</a:t>
            </a:r>
          </a:p>
          <a:p>
            <a:pPr>
              <a:lnSpc>
                <a:spcPct val="80000"/>
              </a:lnSpc>
            </a:pPr>
            <a:r>
              <a:rPr lang="en-US" altLang="en-US" sz="2000" smtClean="0">
                <a:solidFill>
                  <a:srgbClr val="FF0000"/>
                </a:solidFill>
              </a:rPr>
              <a:t>Open cartridge pouch </a:t>
            </a:r>
            <a:r>
              <a:rPr lang="en-US" altLang="en-US" sz="2000" dirty="0" smtClean="0">
                <a:solidFill>
                  <a:srgbClr val="FF0000"/>
                </a:solidFill>
              </a:rPr>
              <a:t>IMMEDIATELY prior to use.</a:t>
            </a:r>
            <a:r>
              <a:rPr lang="en-US" altLang="en-US" sz="2000" dirty="0" smtClean="0"/>
              <a:t>  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Carefully </a:t>
            </a:r>
            <a:r>
              <a:rPr lang="en-US" altLang="en-US" sz="2000" dirty="0"/>
              <a:t>tear open the cartridge pouch where </a:t>
            </a:r>
            <a:r>
              <a:rPr lang="en-US" altLang="en-US" sz="2000" dirty="0" smtClean="0"/>
              <a:t>indicated </a:t>
            </a:r>
            <a:r>
              <a:rPr lang="en-US" altLang="en-US" sz="2000" dirty="0" smtClean="0">
                <a:solidFill>
                  <a:srgbClr val="FF0000"/>
                </a:solidFill>
              </a:rPr>
              <a:t>(do NOT leave cartridges exposed to air or moisture)</a:t>
            </a:r>
            <a:endParaRPr lang="en-US" altLang="en-US" sz="20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2000" dirty="0"/>
              <a:t>Hold the cartridge by the sides or the bottom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Do not touch the sensors or apply pressure to the center of the </a:t>
            </a:r>
            <a:r>
              <a:rPr lang="en-US" altLang="en-US" sz="2000" dirty="0" smtClean="0"/>
              <a:t>cartridge (be careful when putting room temperature expiration date on cartridges – write or apply sticker at line on bottom – not in the middle)</a:t>
            </a:r>
            <a:endParaRPr lang="en-US" alt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62705-98FB-433B-A7EB-7B3677C50F44}" type="slidenum">
              <a:rPr lang="en-US" altLang="en-US">
                <a:solidFill>
                  <a:srgbClr val="FFFFFF"/>
                </a:solidFill>
              </a:rPr>
              <a:pPr/>
              <a:t>17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147461" name="Picture 5" descr="01_03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016" y="2085181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2" name="Picture 6" descr="01_03_05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557" y="3552431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3" name="Picture 7" descr="01_03_050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016" y="3560595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4" name="Picture 8" descr="01_03_050_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26036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5" name="Picture 9" descr="01_03_050_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126037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6" name="Picture 10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55794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7" name="Picture 11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32" y="5039465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8" name="Picture 12" descr="avoid_quality_check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79045"/>
            <a:ext cx="35528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35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r>
              <a:rPr lang="en-US" altLang="en-US" b="1" dirty="0"/>
              <a:t>i-STAT Cartridge Components 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D7F0-1FDF-4D7D-8C5F-5BFD7F61424E}" type="slidenum">
              <a:rPr lang="en-US" altLang="en-US">
                <a:solidFill>
                  <a:srgbClr val="FFFFFF"/>
                </a:solidFill>
              </a:rPr>
              <a:pPr/>
              <a:t>18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133600"/>
            <a:ext cx="36195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06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i-STAT System Quality Control 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i-STAT System Quality Control</a:t>
            </a:r>
          </a:p>
          <a:p>
            <a:r>
              <a:rPr lang="en-US" altLang="en-US" sz="2000" dirty="0"/>
              <a:t>Internal Electronic Simulator </a:t>
            </a:r>
          </a:p>
          <a:p>
            <a:endParaRPr lang="en-US" altLang="en-US" sz="2000" dirty="0"/>
          </a:p>
          <a:p>
            <a:r>
              <a:rPr lang="en-US" altLang="en-US" sz="2000" dirty="0"/>
              <a:t>External Electronic Simulator </a:t>
            </a:r>
          </a:p>
          <a:p>
            <a:endParaRPr lang="en-US" altLang="en-US" sz="2000" dirty="0"/>
          </a:p>
          <a:p>
            <a:r>
              <a:rPr lang="en-US" altLang="en-US" sz="2000" dirty="0" smtClean="0"/>
              <a:t>Liquid Quality Controls</a:t>
            </a:r>
            <a:endParaRPr lang="en-US" altLang="en-US" sz="200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B309-6C55-41DF-B817-24F64D672101}" type="slidenum">
              <a:rPr lang="en-US" altLang="en-US">
                <a:solidFill>
                  <a:srgbClr val="FFFFFF"/>
                </a:solidFill>
              </a:rPr>
              <a:pPr/>
              <a:t>19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99012" name="Picture 4" descr="01_05_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648200"/>
            <a:ext cx="2160588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3" name="Picture 5" descr="01_02_14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2" y="2196193"/>
            <a:ext cx="103028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4" name="Picture 6" descr="01_02_150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96193"/>
            <a:ext cx="2286000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92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4000" b="1" dirty="0" smtClean="0"/>
              <a:t>i-STAT Support:</a:t>
            </a:r>
            <a:br>
              <a:rPr lang="en-US" sz="4000" b="1" dirty="0" smtClean="0"/>
            </a:br>
            <a:r>
              <a:rPr lang="en-US" sz="4000" b="1" dirty="0" smtClean="0"/>
              <a:t>Contact Information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1828800"/>
            <a:ext cx="7772400" cy="418623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endParaRPr lang="en-US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Arial" panose="020B0604020202020204" pitchFamily="34" charset="0"/>
              </a:rPr>
              <a:t>Kelly Leiner 781-2421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Arial" panose="020B0604020202020204" pitchFamily="34" charset="0"/>
              </a:rPr>
              <a:t>Trish Sorensen 713-4136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Arial" panose="020B0604020202020204" pitchFamily="34" charset="0"/>
              </a:rPr>
              <a:t>Liz Gregory 713-0377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Arial" panose="020B0604020202020204" pitchFamily="34" charset="0"/>
              </a:rPr>
              <a:t>Refer to the i-STAT System Manual and medical center specific i-STAT policies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Simulators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Electronic Quality Control </a:t>
            </a:r>
          </a:p>
          <a:p>
            <a:pPr lvl="1"/>
            <a:r>
              <a:rPr lang="en-US" dirty="0" smtClean="0"/>
              <a:t>Validates i-STAT analyzer</a:t>
            </a:r>
          </a:p>
          <a:p>
            <a:pPr lvl="1"/>
            <a:r>
              <a:rPr lang="en-US" dirty="0" smtClean="0"/>
              <a:t>Pass or Fail</a:t>
            </a:r>
          </a:p>
          <a:p>
            <a:pPr eaLnBrk="1" hangingPunct="1"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QC results automatically documented when analyzer downloaded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05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Internal Electronic Simulator 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057399"/>
            <a:ext cx="4572000" cy="429752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sz="1800" dirty="0" smtClean="0"/>
              <a:t>Internal </a:t>
            </a:r>
            <a:r>
              <a:rPr lang="en-US" altLang="en-US" sz="1800" dirty="0"/>
              <a:t>checks </a:t>
            </a:r>
            <a:r>
              <a:rPr lang="en-US" altLang="en-US" sz="1800" dirty="0" smtClean="0"/>
              <a:t>ensure </a:t>
            </a:r>
            <a:r>
              <a:rPr lang="en-US" altLang="en-US" sz="1800" dirty="0"/>
              <a:t>proper and accurate </a:t>
            </a:r>
            <a:r>
              <a:rPr lang="en-US" altLang="en-US" sz="1800" dirty="0" smtClean="0"/>
              <a:t>functioning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 smtClean="0"/>
              <a:t>Performed automatically 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E</a:t>
            </a:r>
            <a:r>
              <a:rPr lang="en-US" altLang="en-US" sz="1600" dirty="0" smtClean="0"/>
              <a:t>very 8 hours of patient use </a:t>
            </a:r>
          </a:p>
          <a:p>
            <a:pPr>
              <a:lnSpc>
                <a:spcPct val="90000"/>
              </a:lnSpc>
            </a:pPr>
            <a:endParaRPr lang="en-US" altLang="en-US" sz="1800" dirty="0" smtClean="0"/>
          </a:p>
          <a:p>
            <a:pPr>
              <a:lnSpc>
                <a:spcPct val="90000"/>
              </a:lnSpc>
            </a:pPr>
            <a:r>
              <a:rPr lang="en-US" altLang="en-US" sz="1800" dirty="0" smtClean="0"/>
              <a:t>If simulator passes</a:t>
            </a:r>
            <a:r>
              <a:rPr lang="en-US" altLang="en-US" sz="1800" dirty="0"/>
              <a:t>, </a:t>
            </a:r>
            <a:r>
              <a:rPr lang="en-US" altLang="en-US" sz="1800" dirty="0" smtClean="0"/>
              <a:t>testing proceeds/patient </a:t>
            </a:r>
            <a:r>
              <a:rPr lang="en-US" altLang="en-US" sz="1800" dirty="0"/>
              <a:t>results will be displayed</a:t>
            </a:r>
          </a:p>
          <a:p>
            <a:pPr>
              <a:lnSpc>
                <a:spcPct val="90000"/>
              </a:lnSpc>
            </a:pP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1800" dirty="0"/>
              <a:t>Results will not be given if the simulator fails.</a:t>
            </a:r>
          </a:p>
          <a:p>
            <a:pPr>
              <a:lnSpc>
                <a:spcPct val="90000"/>
              </a:lnSpc>
            </a:pP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1800" dirty="0"/>
              <a:t>If the “</a:t>
            </a:r>
            <a:r>
              <a:rPr lang="en-US" altLang="en-US" sz="1800" i="1" dirty="0"/>
              <a:t>Electronic Simulator Fail</a:t>
            </a:r>
            <a:r>
              <a:rPr lang="en-US" altLang="en-US" sz="1800" dirty="0"/>
              <a:t>” message appears, </a:t>
            </a:r>
            <a:endParaRPr lang="en-US" altLang="en-US" sz="1800" dirty="0" smtClean="0"/>
          </a:p>
          <a:p>
            <a:pPr lvl="1">
              <a:lnSpc>
                <a:spcPct val="90000"/>
              </a:lnSpc>
            </a:pPr>
            <a:r>
              <a:rPr lang="en-US" altLang="en-US" sz="1600" dirty="0" smtClean="0"/>
              <a:t>Do Not </a:t>
            </a:r>
            <a:r>
              <a:rPr lang="en-US" altLang="en-US" sz="1600" dirty="0"/>
              <a:t>proceed with patient testing until issue is resolved.  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>
                <a:solidFill>
                  <a:srgbClr val="FF0000"/>
                </a:solidFill>
              </a:rPr>
              <a:t>Test external electronic simulator</a:t>
            </a:r>
          </a:p>
          <a:p>
            <a:pPr>
              <a:lnSpc>
                <a:spcPct val="80000"/>
              </a:lnSpc>
            </a:pPr>
            <a:endParaRPr lang="en-US" altLang="en-US" sz="1800" dirty="0" smtClean="0"/>
          </a:p>
          <a:p>
            <a:pPr marL="0" indent="0">
              <a:lnSpc>
                <a:spcPct val="80000"/>
              </a:lnSpc>
              <a:buNone/>
            </a:pPr>
            <a:endParaRPr lang="en-US" altLang="en-US" sz="18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314F-A2D8-427E-8843-B9F87E968E37}" type="slidenum">
              <a:rPr lang="en-US" altLang="en-US">
                <a:solidFill>
                  <a:srgbClr val="FFFFFF"/>
                </a:solidFill>
              </a:rPr>
              <a:pPr/>
              <a:t>21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8" name="Picture 5" descr="01_05_04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1"/>
            <a:ext cx="2193925" cy="298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63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b="1" dirty="0"/>
              <a:t>External Electronic </a:t>
            </a:r>
            <a:r>
              <a:rPr lang="en-US" altLang="en-US" sz="3600" b="1" dirty="0" smtClean="0"/>
              <a:t>Simulator</a:t>
            </a:r>
            <a:r>
              <a:rPr lang="en-US" altLang="en-US" sz="3600" b="1" dirty="0" smtClean="0">
                <a:solidFill>
                  <a:srgbClr val="7030A0"/>
                </a:solidFill>
              </a:rPr>
              <a:t>--Hands On</a:t>
            </a:r>
            <a:r>
              <a:rPr lang="en-US" altLang="en-US" sz="3600" b="1" dirty="0" smtClean="0"/>
              <a:t> </a:t>
            </a:r>
            <a:endParaRPr lang="en-US" altLang="en-US" sz="3600" b="1" dirty="0"/>
          </a:p>
        </p:txBody>
      </p:sp>
      <p:pic>
        <p:nvPicPr>
          <p:cNvPr id="132100" name="Picture 4" descr="01_02_2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905000"/>
            <a:ext cx="4038600" cy="3982840"/>
          </a:xfrm>
        </p:spPr>
      </p:pic>
      <p:sp>
        <p:nvSpPr>
          <p:cNvPr id="13209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038600" y="1920085"/>
            <a:ext cx="4648200" cy="443484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1800" dirty="0" smtClean="0"/>
              <a:t>	Same </a:t>
            </a:r>
            <a:r>
              <a:rPr lang="en-US" altLang="en-US" sz="1800" dirty="0"/>
              <a:t>as the internal simulator but </a:t>
            </a:r>
            <a:r>
              <a:rPr lang="en-US" altLang="en-US" sz="1800" dirty="0" smtClean="0"/>
              <a:t>is an </a:t>
            </a:r>
            <a:r>
              <a:rPr lang="en-US" altLang="en-US" sz="1800" dirty="0"/>
              <a:t>external device and can be tested upon demand.</a:t>
            </a:r>
          </a:p>
          <a:p>
            <a:pPr>
              <a:buFontTx/>
              <a:buNone/>
            </a:pPr>
            <a:r>
              <a:rPr lang="en-US" altLang="en-US" dirty="0" smtClean="0"/>
              <a:t>Simulator </a:t>
            </a:r>
            <a:r>
              <a:rPr lang="en-US" altLang="en-US" dirty="0"/>
              <a:t>is performed if:</a:t>
            </a:r>
          </a:p>
          <a:p>
            <a:r>
              <a:rPr lang="en-US" altLang="en-US" sz="1600" dirty="0" smtClean="0">
                <a:solidFill>
                  <a:srgbClr val="FF0000"/>
                </a:solidFill>
              </a:rPr>
              <a:t>Handheld </a:t>
            </a:r>
            <a:r>
              <a:rPr lang="en-US" altLang="en-US" sz="1600" dirty="0">
                <a:solidFill>
                  <a:srgbClr val="FF0000"/>
                </a:solidFill>
              </a:rPr>
              <a:t>is dropped </a:t>
            </a:r>
          </a:p>
          <a:p>
            <a:r>
              <a:rPr lang="en-US" altLang="en-US" sz="1600" dirty="0" smtClean="0"/>
              <a:t>Internal </a:t>
            </a:r>
            <a:r>
              <a:rPr lang="en-US" altLang="en-US" sz="1600" dirty="0"/>
              <a:t>Electronic Simulator </a:t>
            </a:r>
            <a:r>
              <a:rPr lang="en-US" altLang="en-US" sz="1600" dirty="0" smtClean="0"/>
              <a:t>failure</a:t>
            </a:r>
          </a:p>
          <a:p>
            <a:r>
              <a:rPr lang="en-US" altLang="en-US" sz="1600" dirty="0" smtClean="0"/>
              <a:t>Error code </a:t>
            </a:r>
            <a:r>
              <a:rPr lang="en-US" altLang="en-US" sz="1600" dirty="0"/>
              <a:t>occurs that indicates the simulator should be </a:t>
            </a:r>
            <a:r>
              <a:rPr lang="en-US" altLang="en-US" sz="1600" dirty="0" smtClean="0"/>
              <a:t>tested</a:t>
            </a:r>
            <a:endParaRPr lang="en-US" altLang="en-US" sz="1600" dirty="0"/>
          </a:p>
          <a:p>
            <a:r>
              <a:rPr lang="en-US" altLang="en-US" sz="1600" dirty="0" smtClean="0"/>
              <a:t>Questionable analyzer performance</a:t>
            </a:r>
            <a:endParaRPr lang="en-US" altLang="en-US" sz="1600" dirty="0"/>
          </a:p>
          <a:p>
            <a:endParaRPr lang="en-US" altLang="en-US" sz="1600" dirty="0"/>
          </a:p>
          <a:p>
            <a:endParaRPr lang="en-US" altLang="en-US" sz="2000" dirty="0" smtClean="0"/>
          </a:p>
          <a:p>
            <a:endParaRPr lang="en-US" altLang="en-US" sz="20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1DE5-1A03-47C6-ADE1-10727E8081E0}" type="slidenum">
              <a:rPr lang="en-US" altLang="en-US">
                <a:solidFill>
                  <a:srgbClr val="FFFFFF"/>
                </a:solidFill>
              </a:rPr>
              <a:pPr/>
              <a:t>22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304800" y="4099718"/>
            <a:ext cx="9144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External Electronic Simulator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58674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Do not remove simulator when “Simulator Locked” is displayed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2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Liquid Quality Control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2296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Validates performance of test cartridges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Consists of multiple levels—test specific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Should be performed: </a:t>
            </a:r>
          </a:p>
          <a:p>
            <a:pPr lvl="3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Each new cartridge shipment</a:t>
            </a:r>
          </a:p>
          <a:p>
            <a:pPr lvl="3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Monthly</a:t>
            </a:r>
            <a:r>
              <a:rPr lang="en-US" dirty="0" smtClean="0"/>
              <a:t>—by testing site staff</a:t>
            </a:r>
          </a:p>
          <a:p>
            <a:pPr lvl="3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Questionable performance </a:t>
            </a:r>
            <a:r>
              <a:rPr lang="en-US" dirty="0" smtClean="0"/>
              <a:t>cartridges/analyzer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143001"/>
            <a:ext cx="8534400" cy="990599"/>
          </a:xfrm>
        </p:spPr>
        <p:txBody>
          <a:bodyPr>
            <a:noAutofit/>
          </a:bodyPr>
          <a:lstStyle/>
          <a:p>
            <a:r>
              <a:rPr lang="en-US" altLang="en-US" sz="3200" b="1" dirty="0" smtClean="0"/>
              <a:t>Liquid Quality Controls </a:t>
            </a:r>
            <a:r>
              <a:rPr lang="en-US" altLang="en-US" sz="3200" b="1" dirty="0"/>
              <a:t>for </a:t>
            </a:r>
            <a:r>
              <a:rPr lang="en-US" altLang="en-US" sz="3200" b="1" dirty="0" smtClean="0"/>
              <a:t>EG7</a:t>
            </a:r>
            <a:endParaRPr lang="en-US" altLang="en-US" sz="3200" b="1" dirty="0"/>
          </a:p>
        </p:txBody>
      </p:sp>
      <p:sp>
        <p:nvSpPr>
          <p:cNvPr id="3133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399" y="2209801"/>
            <a:ext cx="4455659" cy="41451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000" dirty="0" smtClean="0"/>
              <a:t>3 levels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Monitors </a:t>
            </a:r>
            <a:r>
              <a:rPr lang="en-US" altLang="en-US" sz="2000" dirty="0"/>
              <a:t>cartridge </a:t>
            </a:r>
            <a:r>
              <a:rPr lang="en-US" altLang="en-US" sz="2000" dirty="0" smtClean="0"/>
              <a:t>performance</a:t>
            </a:r>
          </a:p>
          <a:p>
            <a:pPr>
              <a:lnSpc>
                <a:spcPct val="90000"/>
              </a:lnSpc>
            </a:pPr>
            <a:endParaRPr lang="en-US" altLang="en-US" sz="2000" dirty="0" smtClean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Store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2°C to 8°C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Room </a:t>
            </a:r>
            <a:r>
              <a:rPr lang="en-US" altLang="en-US" sz="2000" dirty="0"/>
              <a:t>temperature for </a:t>
            </a:r>
            <a:r>
              <a:rPr lang="en-US" altLang="en-US" sz="2000" b="1" dirty="0">
                <a:solidFill>
                  <a:srgbClr val="FF0000"/>
                </a:solidFill>
              </a:rPr>
              <a:t>4 hours </a:t>
            </a:r>
            <a:r>
              <a:rPr lang="en-US" altLang="en-US" sz="2000" dirty="0" smtClean="0"/>
              <a:t>before testing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000" b="1" dirty="0" smtClean="0">
                <a:solidFill>
                  <a:srgbClr val="FF0000"/>
                </a:solidFill>
              </a:rPr>
              <a:t>     </a:t>
            </a:r>
            <a:endParaRPr lang="en-US" altLang="en-US" sz="2000" dirty="0" smtClean="0"/>
          </a:p>
          <a:p>
            <a:pPr>
              <a:lnSpc>
                <a:spcPct val="90000"/>
              </a:lnSpc>
            </a:pPr>
            <a:endParaRPr lang="en-US" altLang="en-US" sz="1600" dirty="0">
              <a:solidFill>
                <a:srgbClr val="FF0000"/>
              </a:solidFill>
            </a:endParaRPr>
          </a:p>
        </p:txBody>
      </p:sp>
      <p:pic>
        <p:nvPicPr>
          <p:cNvPr id="313348" name="Picture 4" descr="01_05_070_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232" y="5105400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49" name="Picture 5" descr="01_05_070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059" y="2347912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1" name="Picture 7" descr="01_05_07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13" y="4443411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2" name="Picture 8" descr="4_h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544" y="527633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4" name="Picture 10" descr="01_05_070_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2" y="3443626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355" name="Rectangle 11"/>
          <p:cNvSpPr>
            <a:spLocks noChangeArrowheads="1"/>
          </p:cNvSpPr>
          <p:nvPr/>
        </p:nvSpPr>
        <p:spPr bwMode="auto">
          <a:xfrm>
            <a:off x="7924800" y="4305300"/>
            <a:ext cx="609600" cy="228600"/>
          </a:xfrm>
          <a:prstGeom prst="rect">
            <a:avLst/>
          </a:prstGeom>
          <a:solidFill>
            <a:srgbClr val="FFFF99">
              <a:alpha val="3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3356" name="Line 12"/>
          <p:cNvSpPr>
            <a:spLocks noChangeShapeType="1"/>
          </p:cNvSpPr>
          <p:nvPr/>
        </p:nvSpPr>
        <p:spPr bwMode="auto">
          <a:xfrm flipV="1">
            <a:off x="8077199" y="33528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3357" name="Text Box 13"/>
          <p:cNvSpPr txBox="1">
            <a:spLocks noChangeArrowheads="1"/>
          </p:cNvSpPr>
          <p:nvPr/>
        </p:nvSpPr>
        <p:spPr bwMode="auto">
          <a:xfrm>
            <a:off x="7266213" y="2971800"/>
            <a:ext cx="1371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cs typeface="Arial" charset="0"/>
              </a:rPr>
              <a:t>Expiration Date</a:t>
            </a:r>
          </a:p>
        </p:txBody>
      </p:sp>
    </p:spTree>
    <p:extLst>
      <p:ext uri="{BB962C8B-B14F-4D97-AF65-F5344CB8AC3E}">
        <p14:creationId xmlns:p14="http://schemas.microsoft.com/office/powerpoint/2010/main" val="234402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>
            <a:normAutofit/>
          </a:bodyPr>
          <a:lstStyle/>
          <a:p>
            <a:r>
              <a:rPr lang="en-US" sz="4000" b="1" dirty="0"/>
              <a:t>Liquid QC Important Notes/Reminders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sz="2400" dirty="0" smtClean="0"/>
              <a:t>Analyzers programmed </a:t>
            </a:r>
            <a:r>
              <a:rPr lang="en-US" sz="2400" dirty="0"/>
              <a:t>with </a:t>
            </a:r>
            <a:r>
              <a:rPr lang="en-US" sz="2400" dirty="0" smtClean="0"/>
              <a:t>QC ranges </a:t>
            </a:r>
            <a:r>
              <a:rPr lang="en-US" sz="2400" dirty="0"/>
              <a:t>for the liquid QC.  </a:t>
            </a:r>
            <a:endParaRPr lang="en-US" sz="2400" dirty="0" smtClean="0"/>
          </a:p>
          <a:p>
            <a:pPr lvl="1"/>
            <a:r>
              <a:rPr lang="en-US" sz="2200" dirty="0" smtClean="0">
                <a:solidFill>
                  <a:srgbClr val="FF0000"/>
                </a:solidFill>
              </a:rPr>
              <a:t>Pass or Fail will display</a:t>
            </a:r>
            <a:r>
              <a:rPr lang="en-US" sz="2200" dirty="0">
                <a:solidFill>
                  <a:srgbClr val="FF0000"/>
                </a:solidFill>
              </a:rPr>
              <a:t> </a:t>
            </a:r>
            <a:r>
              <a:rPr lang="en-US" sz="2200" dirty="0"/>
              <a:t> </a:t>
            </a:r>
            <a:endParaRPr lang="en-US" sz="2200" dirty="0" smtClean="0"/>
          </a:p>
          <a:p>
            <a:pPr marL="0" lvl="0" indent="0">
              <a:buNone/>
            </a:pPr>
            <a:endParaRPr lang="en-US" sz="2400" dirty="0"/>
          </a:p>
          <a:p>
            <a:r>
              <a:rPr lang="en-US" sz="2400" dirty="0"/>
              <a:t>If liquid QC fails, a comment code </a:t>
            </a:r>
            <a:r>
              <a:rPr lang="en-US" sz="2400" dirty="0" smtClean="0"/>
              <a:t>and </a:t>
            </a:r>
            <a:r>
              <a:rPr lang="en-US" sz="2400" dirty="0" smtClean="0">
                <a:solidFill>
                  <a:srgbClr val="FF0000"/>
                </a:solidFill>
              </a:rPr>
              <a:t>corrective action is </a:t>
            </a:r>
            <a:r>
              <a:rPr lang="en-US" sz="2400" dirty="0">
                <a:solidFill>
                  <a:srgbClr val="FF0000"/>
                </a:solidFill>
              </a:rPr>
              <a:t>required:</a:t>
            </a:r>
          </a:p>
          <a:p>
            <a:pPr lvl="3"/>
            <a:r>
              <a:rPr lang="en-US" sz="2400" dirty="0"/>
              <a:t>Use comment code </a:t>
            </a:r>
            <a:r>
              <a:rPr lang="en-US" sz="2400" dirty="0" smtClean="0"/>
              <a:t>5—recheck/confirm</a:t>
            </a:r>
          </a:p>
          <a:p>
            <a:pPr lvl="3"/>
            <a:r>
              <a:rPr lang="en-US" sz="2400" dirty="0" smtClean="0">
                <a:solidFill>
                  <a:srgbClr val="FF0000"/>
                </a:solidFill>
              </a:rPr>
              <a:t>Repeat </a:t>
            </a:r>
            <a:r>
              <a:rPr lang="en-US" sz="2400" dirty="0">
                <a:solidFill>
                  <a:srgbClr val="FF0000"/>
                </a:solidFill>
              </a:rPr>
              <a:t>liquid QC</a:t>
            </a:r>
          </a:p>
          <a:p>
            <a:pPr lvl="3"/>
            <a:r>
              <a:rPr lang="en-US" sz="2400" dirty="0" smtClean="0"/>
              <a:t>Creates </a:t>
            </a:r>
            <a:r>
              <a:rPr lang="en-US" sz="2400" dirty="0"/>
              <a:t>a </a:t>
            </a:r>
            <a:r>
              <a:rPr lang="en-US" sz="2400" b="1" dirty="0">
                <a:solidFill>
                  <a:srgbClr val="FF0000"/>
                </a:solidFill>
              </a:rPr>
              <a:t>STOP</a:t>
            </a:r>
            <a:r>
              <a:rPr lang="en-US" sz="2400" dirty="0"/>
              <a:t> point for the testing staff </a:t>
            </a:r>
            <a:r>
              <a:rPr lang="en-US" sz="2400" dirty="0" smtClean="0"/>
              <a:t>member</a:t>
            </a:r>
          </a:p>
          <a:p>
            <a:pPr lvl="3"/>
            <a:r>
              <a:rPr lang="en-US" sz="2400" b="1" i="1" dirty="0" smtClean="0">
                <a:solidFill>
                  <a:srgbClr val="FF0000"/>
                </a:solidFill>
              </a:rPr>
              <a:t>Patient testing lockout does NOT occur</a:t>
            </a:r>
          </a:p>
          <a:p>
            <a:pPr marL="978408" lvl="3" indent="0">
              <a:buNone/>
            </a:pPr>
            <a:endParaRPr lang="en-US" sz="2400" b="1" i="1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Staff MUST ensure QC results are within acceptable limits PRIOR to proceeding with patient testing.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Process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100" dirty="0" smtClean="0">
                <a:solidFill>
                  <a:srgbClr val="0070C0"/>
                </a:solidFill>
              </a:rPr>
              <a:t>Ensure documented </a:t>
            </a:r>
            <a:r>
              <a:rPr lang="en-US" sz="2100" dirty="0">
                <a:solidFill>
                  <a:srgbClr val="0070C0"/>
                </a:solidFill>
              </a:rPr>
              <a:t>physician order or documented protocol </a:t>
            </a:r>
            <a:r>
              <a:rPr lang="en-US" sz="2100" dirty="0">
                <a:solidFill>
                  <a:srgbClr val="FF0000"/>
                </a:solidFill>
              </a:rPr>
              <a:t>before </a:t>
            </a:r>
            <a:r>
              <a:rPr lang="en-US" sz="2100" dirty="0" smtClean="0">
                <a:solidFill>
                  <a:srgbClr val="0070C0"/>
                </a:solidFill>
              </a:rPr>
              <a:t>performing i-STAT testing.</a:t>
            </a:r>
          </a:p>
          <a:p>
            <a:endParaRPr lang="en-US" sz="2100" b="1" dirty="0">
              <a:solidFill>
                <a:schemeClr val="hlink"/>
              </a:solidFill>
            </a:endParaRPr>
          </a:p>
          <a:p>
            <a:r>
              <a:rPr lang="en-US" sz="2100" dirty="0" smtClean="0"/>
              <a:t>Patient ID:</a:t>
            </a:r>
          </a:p>
          <a:p>
            <a:pPr lvl="1"/>
            <a:r>
              <a:rPr lang="en-US" sz="1900" dirty="0" smtClean="0"/>
              <a:t>CSN </a:t>
            </a:r>
            <a:r>
              <a:rPr lang="en-US" sz="1900" dirty="0"/>
              <a:t>for </a:t>
            </a:r>
            <a:r>
              <a:rPr lang="en-US" sz="1900" u="sng" dirty="0"/>
              <a:t>that specific date of service or </a:t>
            </a:r>
            <a:r>
              <a:rPr lang="en-US" sz="1900" u="sng" dirty="0">
                <a:solidFill>
                  <a:srgbClr val="FF0000"/>
                </a:solidFill>
              </a:rPr>
              <a:t>current admission </a:t>
            </a:r>
            <a:r>
              <a:rPr lang="en-US" sz="1900" u="sng" dirty="0" smtClean="0">
                <a:solidFill>
                  <a:srgbClr val="FF0000"/>
                </a:solidFill>
              </a:rPr>
              <a:t>CSN</a:t>
            </a:r>
          </a:p>
          <a:p>
            <a:endParaRPr lang="en-US" sz="2100" dirty="0" smtClean="0"/>
          </a:p>
          <a:p>
            <a:r>
              <a:rPr lang="en-US" sz="2100" dirty="0" smtClean="0"/>
              <a:t>After </a:t>
            </a:r>
            <a:r>
              <a:rPr lang="en-US" sz="2100" dirty="0"/>
              <a:t>testing is completed, analyzer should be downloaded. </a:t>
            </a:r>
            <a:endParaRPr lang="en-US" sz="2100" dirty="0" smtClean="0"/>
          </a:p>
          <a:p>
            <a:endParaRPr lang="en-US" sz="2100" dirty="0"/>
          </a:p>
          <a:p>
            <a:r>
              <a:rPr lang="en-US" sz="2100" dirty="0" smtClean="0"/>
              <a:t>If ID match is </a:t>
            </a:r>
            <a:r>
              <a:rPr lang="en-US" sz="2100" dirty="0"/>
              <a:t>found, results post to Wake </a:t>
            </a:r>
            <a:r>
              <a:rPr lang="en-US" sz="2100" dirty="0" smtClean="0"/>
              <a:t>One and billing occurs, regardless of provider order</a:t>
            </a:r>
          </a:p>
          <a:p>
            <a:pPr marL="0" lvl="0" indent="0">
              <a:buNone/>
            </a:pPr>
            <a:endParaRPr lang="en-US" sz="2100" dirty="0"/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98467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Patient identity</a:t>
            </a:r>
            <a:endParaRPr lang="en-US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Follow </a:t>
            </a:r>
            <a:r>
              <a:rPr lang="en-US" sz="1800" dirty="0" smtClean="0"/>
              <a:t>medical center </a:t>
            </a:r>
            <a:r>
              <a:rPr lang="en-US" sz="1800" dirty="0"/>
              <a:t>policy for verification of patient </a:t>
            </a:r>
            <a:r>
              <a:rPr lang="en-US" sz="1800" dirty="0" smtClean="0"/>
              <a:t>identity—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solidFill>
                  <a:srgbClr val="0070C0"/>
                </a:solidFill>
              </a:rPr>
              <a:t> patient identifiers </a:t>
            </a:r>
            <a:r>
              <a:rPr lang="en-US" sz="1600" dirty="0">
                <a:solidFill>
                  <a:srgbClr val="0070C0"/>
                </a:solidFill>
              </a:rPr>
              <a:t>at the </a:t>
            </a:r>
            <a:r>
              <a:rPr lang="en-US" sz="1600" dirty="0" smtClean="0">
                <a:solidFill>
                  <a:srgbClr val="0070C0"/>
                </a:solidFill>
              </a:rPr>
              <a:t>patient side (name and Date of Birth (DOB)) </a:t>
            </a:r>
          </a:p>
          <a:p>
            <a:pPr lvl="1">
              <a:lnSpc>
                <a:spcPct val="900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u="sng" dirty="0"/>
              <a:t>Scan patient ID </a:t>
            </a:r>
            <a:r>
              <a:rPr lang="en-US" sz="1800" u="sng" dirty="0" smtClean="0"/>
              <a:t>DIRECTLY </a:t>
            </a:r>
            <a:r>
              <a:rPr lang="en-US" sz="1800" u="sng" dirty="0"/>
              <a:t>from the patient armband </a:t>
            </a:r>
            <a:r>
              <a:rPr lang="en-US" sz="1800" u="sng" dirty="0" smtClean="0"/>
              <a:t>attached to the patient</a:t>
            </a:r>
          </a:p>
          <a:p>
            <a:pPr>
              <a:lnSpc>
                <a:spcPct val="90000"/>
              </a:lnSpc>
            </a:pPr>
            <a:endParaRPr lang="en-US" sz="1800" b="1" u="sng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If an ID barcode is scanned that is not physically attached to the patient, </a:t>
            </a:r>
            <a:r>
              <a:rPr lang="en-US" sz="1800" b="1" dirty="0">
                <a:solidFill>
                  <a:srgbClr val="FF0000"/>
                </a:solidFill>
              </a:rPr>
              <a:t>4 identifiers (name, DOB, MRN, CSN</a:t>
            </a:r>
            <a:r>
              <a:rPr lang="en-US" sz="1800" b="1" dirty="0" smtClean="0">
                <a:solidFill>
                  <a:srgbClr val="FF0000"/>
                </a:solidFill>
              </a:rPr>
              <a:t>) MUST be verified.  </a:t>
            </a:r>
          </a:p>
          <a:p>
            <a:pPr>
              <a:lnSpc>
                <a:spcPct val="90000"/>
              </a:lnSpc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Include label/armband verification in the procedure time-out.  </a:t>
            </a:r>
          </a:p>
          <a:p>
            <a:pPr lvl="1">
              <a:lnSpc>
                <a:spcPct val="90000"/>
              </a:lnSpc>
            </a:pPr>
            <a:endParaRPr lang="en-US" sz="1600" dirty="0">
              <a:solidFill>
                <a:srgbClr val="0070C0"/>
              </a:solidFill>
            </a:endParaRPr>
          </a:p>
          <a:p>
            <a:pPr lvl="1">
              <a:lnSpc>
                <a:spcPct val="90000"/>
              </a:lnSpc>
            </a:pPr>
            <a:endParaRPr lang="en-US" sz="1600" b="1" dirty="0"/>
          </a:p>
          <a:p>
            <a:pPr>
              <a:lnSpc>
                <a:spcPct val="90000"/>
              </a:lnSpc>
            </a:pPr>
            <a:r>
              <a:rPr lang="en-US" sz="1800" u="sng" dirty="0"/>
              <a:t>Ensure sample identity throughout entire testing and reporting process.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Verify </a:t>
            </a:r>
            <a:r>
              <a:rPr lang="en-US" sz="1600" dirty="0"/>
              <a:t>patient ID again on analyzer display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altLang="en-US" sz="4900" b="1" dirty="0" smtClean="0"/>
              <a:t>Sample Collection/Considerations: </a:t>
            </a:r>
            <a:r>
              <a:rPr lang="en-US" altLang="en-US" sz="4000" b="1" dirty="0" smtClean="0"/>
              <a:t> 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endParaRPr lang="en-US" altLang="en-US" b="1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752600"/>
            <a:ext cx="8034564" cy="3733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800" b="1" dirty="0">
                <a:solidFill>
                  <a:srgbClr val="FF0000"/>
                </a:solidFill>
              </a:rPr>
              <a:t>ONLY whole blood should be tested on the i-STAT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 smtClean="0"/>
              <a:t>Arterial </a:t>
            </a:r>
            <a:endParaRPr lang="en-US" altLang="en-US" sz="1800" dirty="0"/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Venous </a:t>
            </a:r>
            <a:endParaRPr lang="en-US" altLang="en-US" sz="1800" dirty="0" smtClean="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1800" b="1" i="1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b="1" i="1" dirty="0" smtClean="0"/>
              <a:t>Important </a:t>
            </a:r>
            <a:r>
              <a:rPr lang="en-US" altLang="en-US" sz="1800" b="1" i="1" dirty="0"/>
              <a:t>notes: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Make sure to follow medical center procedures for proper sample collection.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Always correlate results with the status of the patient!</a:t>
            </a:r>
          </a:p>
          <a:p>
            <a:endParaRPr lang="en-US" altLang="en-US" sz="2000" dirty="0"/>
          </a:p>
          <a:p>
            <a:endParaRPr lang="en-US" altLang="en-US" sz="2000" b="1" i="1" u="sng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BDB9-89ED-4D4B-945C-03F60176C6F8}" type="slidenum">
              <a:rPr lang="en-US" altLang="en-US">
                <a:solidFill>
                  <a:srgbClr val="FFFFFF"/>
                </a:solidFill>
              </a:rPr>
              <a:pPr/>
              <a:t>28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0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295400"/>
          </a:xfrm>
        </p:spPr>
        <p:txBody>
          <a:bodyPr>
            <a:normAutofit/>
          </a:bodyPr>
          <a:lstStyle/>
          <a:p>
            <a:r>
              <a:rPr lang="en-US" b="1" dirty="0" smtClean="0"/>
              <a:t>In-Dwelling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Autofit/>
          </a:bodyPr>
          <a:lstStyle/>
          <a:p>
            <a:pPr lvl="1"/>
            <a:r>
              <a:rPr lang="en-US" sz="1800" b="1" dirty="0" smtClean="0"/>
              <a:t>Adequately </a:t>
            </a:r>
            <a:r>
              <a:rPr lang="en-US" sz="1800" b="1" dirty="0"/>
              <a:t>‘clear’ line </a:t>
            </a:r>
          </a:p>
          <a:p>
            <a:pPr lvl="2"/>
            <a:r>
              <a:rPr lang="en-US" sz="1800" dirty="0"/>
              <a:t>Inaccurate results will be given if samples are </a:t>
            </a:r>
            <a:r>
              <a:rPr lang="en-US" sz="1800" dirty="0" smtClean="0"/>
              <a:t>contaminated.</a:t>
            </a:r>
          </a:p>
          <a:p>
            <a:pPr lvl="3"/>
            <a:r>
              <a:rPr lang="en-US" sz="1800" dirty="0" smtClean="0"/>
              <a:t>Saline Contamination can cause:</a:t>
            </a:r>
          </a:p>
          <a:p>
            <a:pPr lvl="4"/>
            <a:r>
              <a:rPr lang="en-US" sz="1800" dirty="0" smtClean="0"/>
              <a:t>Falsely elevated sodium </a:t>
            </a:r>
          </a:p>
          <a:p>
            <a:pPr lvl="4"/>
            <a:r>
              <a:rPr lang="en-US" sz="1800" dirty="0" smtClean="0"/>
              <a:t>Falsely decreased potassium, hemoglobin, hematocrit, pCO2, </a:t>
            </a:r>
          </a:p>
          <a:p>
            <a:pPr lvl="3"/>
            <a:r>
              <a:rPr lang="en-US" sz="1800" dirty="0" smtClean="0"/>
              <a:t>Contamination with potassium-containing fluids can cause:</a:t>
            </a:r>
          </a:p>
          <a:p>
            <a:pPr lvl="4"/>
            <a:r>
              <a:rPr lang="en-US" sz="1800" dirty="0" smtClean="0"/>
              <a:t>Falsely elevated potassium </a:t>
            </a:r>
            <a:endParaRPr lang="en-US" sz="1800" dirty="0"/>
          </a:p>
          <a:p>
            <a:pPr lvl="1"/>
            <a:endParaRPr lang="en-US" sz="1800" dirty="0"/>
          </a:p>
          <a:p>
            <a:pPr lvl="1"/>
            <a:r>
              <a:rPr lang="en-US" sz="1800" b="1" dirty="0" smtClean="0"/>
              <a:t>i-STAT </a:t>
            </a:r>
            <a:r>
              <a:rPr lang="en-US" sz="1800" b="1" dirty="0"/>
              <a:t>Recommendation: </a:t>
            </a:r>
            <a:r>
              <a:rPr lang="en-US" sz="1800" dirty="0"/>
              <a:t> </a:t>
            </a:r>
            <a:endParaRPr lang="en-US" sz="1800" dirty="0" smtClean="0"/>
          </a:p>
          <a:p>
            <a:pPr lvl="2"/>
            <a:r>
              <a:rPr lang="en-US" sz="1800" dirty="0" smtClean="0"/>
              <a:t>Five </a:t>
            </a:r>
            <a:r>
              <a:rPr lang="en-US" sz="1800" dirty="0"/>
              <a:t>to six times the volume of the catheter, connectors, and needle should be collected as ‘waste</a:t>
            </a:r>
            <a:r>
              <a:rPr lang="en-US" sz="1800" dirty="0" smtClean="0"/>
              <a:t>’</a:t>
            </a:r>
          </a:p>
          <a:p>
            <a:pPr lvl="1"/>
            <a:endParaRPr lang="en-US" sz="1800" b="1" dirty="0" smtClean="0"/>
          </a:p>
          <a:p>
            <a:pPr lvl="1"/>
            <a:endParaRPr lang="en-US" sz="15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260945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305800" cy="972312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smtClean="0"/>
              <a:t>Only Authorized Users May Perform i-STAT Testing:  Training and Competency Requirements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19200" y="1905000"/>
            <a:ext cx="7924800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Initial training and evaluation for proper test performance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000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6 month competency assessment-NEW users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000" dirty="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On-going Annual competency assessment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Must </a:t>
            </a:r>
            <a:r>
              <a:rPr lang="en-US" sz="2000" dirty="0">
                <a:cs typeface="Arial" panose="020B0604020202020204" pitchFamily="34" charset="0"/>
              </a:rPr>
              <a:t>meet all 6 points of competency assessment, as defined by </a:t>
            </a:r>
            <a:r>
              <a:rPr lang="en-US" sz="2000" dirty="0" smtClean="0">
                <a:cs typeface="Arial" panose="020B0604020202020204" pitchFamily="34" charset="0"/>
              </a:rPr>
              <a:t>CLIA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Failure to maintain competency will result in loss of testing privileges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Competency observation may only be completed by an authorized staff member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Written exams 80% correct or remediation will be required (All necessary exams must be complete PRIOR to competency observation)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9768" y="910658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Blood </a:t>
            </a:r>
            <a:r>
              <a:rPr lang="en-US" altLang="en-US" sz="4000" b="1" dirty="0"/>
              <a:t>Gas </a:t>
            </a:r>
            <a:r>
              <a:rPr lang="en-US" altLang="en-US" sz="4000" b="1" dirty="0" smtClean="0"/>
              <a:t>Cartridges—</a:t>
            </a:r>
            <a:br>
              <a:rPr lang="en-US" altLang="en-US" sz="4000" b="1" dirty="0" smtClean="0"/>
            </a:br>
            <a:r>
              <a:rPr lang="en-US" altLang="en-US" sz="4000" b="1" dirty="0" smtClean="0"/>
              <a:t>EG7 </a:t>
            </a:r>
            <a:endParaRPr lang="en-US" altLang="en-US" sz="4000" b="1" dirty="0"/>
          </a:p>
        </p:txBody>
      </p:sp>
      <p:sp>
        <p:nvSpPr>
          <p:cNvPr id="2385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2045493"/>
            <a:ext cx="4937236" cy="4126707"/>
          </a:xfrm>
        </p:spPr>
        <p:txBody>
          <a:bodyPr>
            <a:normAutofit/>
          </a:bodyPr>
          <a:lstStyle/>
          <a:p>
            <a:r>
              <a:rPr lang="en-US" altLang="en-US" sz="2100" dirty="0" smtClean="0"/>
              <a:t>Use </a:t>
            </a:r>
            <a:r>
              <a:rPr lang="en-US" altLang="en-US" sz="2100" dirty="0"/>
              <a:t>a </a:t>
            </a:r>
            <a:r>
              <a:rPr lang="en-US" altLang="en-US" sz="2100" dirty="0" smtClean="0"/>
              <a:t>syringe</a:t>
            </a:r>
          </a:p>
          <a:p>
            <a:r>
              <a:rPr lang="en-US" altLang="en-US" sz="2100" b="1" u="sng" dirty="0" smtClean="0">
                <a:solidFill>
                  <a:srgbClr val="FF0000"/>
                </a:solidFill>
              </a:rPr>
              <a:t>Seal sample with cap </a:t>
            </a:r>
            <a:r>
              <a:rPr lang="en-US" altLang="en-US" sz="2100" dirty="0" smtClean="0">
                <a:solidFill>
                  <a:srgbClr val="FF0000"/>
                </a:solidFill>
              </a:rPr>
              <a:t>IMMEDIATELY after collection.  </a:t>
            </a:r>
          </a:p>
          <a:p>
            <a:pPr lvl="1"/>
            <a:r>
              <a:rPr lang="en-US" altLang="en-US" sz="1900" dirty="0" smtClean="0">
                <a:solidFill>
                  <a:srgbClr val="FF0000"/>
                </a:solidFill>
              </a:rPr>
              <a:t>Do not contaminate with air</a:t>
            </a:r>
          </a:p>
          <a:p>
            <a:pPr lvl="2"/>
            <a:r>
              <a:rPr lang="en-US" altLang="en-US" sz="1500" dirty="0" smtClean="0">
                <a:solidFill>
                  <a:srgbClr val="FF0000"/>
                </a:solidFill>
              </a:rPr>
              <a:t>pO2 will be falsely increased if air contamination occurs</a:t>
            </a:r>
          </a:p>
          <a:p>
            <a:r>
              <a:rPr lang="en-US" altLang="en-US" sz="2100" dirty="0" smtClean="0"/>
              <a:t>Heparinized </a:t>
            </a:r>
            <a:r>
              <a:rPr lang="en-US" altLang="en-US" sz="2100" dirty="0"/>
              <a:t>samples, test within 10 minutes </a:t>
            </a:r>
            <a:endParaRPr lang="en-US" altLang="en-US" sz="2100" dirty="0" smtClean="0"/>
          </a:p>
          <a:p>
            <a:r>
              <a:rPr lang="en-US" altLang="en-US" sz="2100" dirty="0" smtClean="0"/>
              <a:t>Non-heparinized </a:t>
            </a:r>
            <a:r>
              <a:rPr lang="en-US" altLang="en-US" sz="2100" dirty="0"/>
              <a:t>samples, test immediately </a:t>
            </a:r>
            <a:endParaRPr lang="en-US" altLang="en-US" sz="2100" dirty="0" smtClean="0"/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altLang="en-US" sz="2100" dirty="0" smtClean="0">
                <a:solidFill>
                  <a:srgbClr val="0070C0"/>
                </a:solidFill>
              </a:rPr>
              <a:t>EG7 </a:t>
            </a:r>
            <a:r>
              <a:rPr lang="en-US" altLang="en-US" sz="2100" dirty="0">
                <a:solidFill>
                  <a:srgbClr val="0070C0"/>
                </a:solidFill>
              </a:rPr>
              <a:t>(ionized calcium) use balanced </a:t>
            </a:r>
            <a:r>
              <a:rPr lang="en-US" altLang="en-US" sz="2100" dirty="0" smtClean="0">
                <a:solidFill>
                  <a:srgbClr val="0070C0"/>
                </a:solidFill>
              </a:rPr>
              <a:t>heparin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endParaRPr lang="en-US" altLang="en-US" sz="2100" dirty="0">
              <a:solidFill>
                <a:srgbClr val="0070C0"/>
              </a:solidFill>
            </a:endParaRPr>
          </a:p>
          <a:p>
            <a:endParaRPr lang="en-US" altLang="en-US" sz="2100" b="1" i="1" dirty="0"/>
          </a:p>
          <a:p>
            <a:endParaRPr lang="en-US" altLang="en-US" sz="2000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551B-1551-4C4E-AB3F-D66C50777EFC}" type="slidenum">
              <a:rPr lang="en-US" altLang="en-US">
                <a:solidFill>
                  <a:srgbClr val="FFFFFF"/>
                </a:solidFill>
              </a:rPr>
              <a:pPr/>
              <a:t>30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38596" name="Picture 4" descr="do_not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867400"/>
            <a:ext cx="31051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598" name="Picture 6" descr="01_04_15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2954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599" name="Picture 7" descr="01_04_15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93" y="1524000"/>
            <a:ext cx="148113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0" name="Picture 8" descr="test_immediate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4" y="1424029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1" name="Picture 9" descr="10_m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306" y="1314450"/>
            <a:ext cx="895350" cy="68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2" name="Picture 10" descr="01_04_150_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t="4800" r="11636" b="18401"/>
          <a:stretch>
            <a:fillRect/>
          </a:stretch>
        </p:blipFill>
        <p:spPr bwMode="auto">
          <a:xfrm>
            <a:off x="5165836" y="2895600"/>
            <a:ext cx="3810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3" name="Picture 11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2" y="5400932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4" name="Picture 12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168" y="3505200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5" name="Picture 13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527" y="3400167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07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685800"/>
            <a:ext cx="8153400" cy="609600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Cartridge </a:t>
            </a:r>
            <a:r>
              <a:rPr lang="en-US" altLang="en-US" sz="4000" b="1" dirty="0"/>
              <a:t>Filling Overview 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359521"/>
            <a:ext cx="4495800" cy="443484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000" b="1" dirty="0" smtClean="0"/>
              <a:t>Mix </a:t>
            </a:r>
            <a:r>
              <a:rPr lang="en-US" altLang="en-US" sz="2000" b="1" dirty="0"/>
              <a:t>the sample thoroughly and </a:t>
            </a:r>
            <a:r>
              <a:rPr lang="en-US" altLang="en-US" sz="2000" b="1" dirty="0" smtClean="0"/>
              <a:t>gently for 15 seconds</a:t>
            </a:r>
          </a:p>
          <a:p>
            <a:pPr lvl="1"/>
            <a:r>
              <a:rPr lang="en-US" altLang="en-US" sz="1800" b="1" dirty="0" smtClean="0"/>
              <a:t>Hematocrit is most affected by an improperly mixed sample</a:t>
            </a:r>
            <a:endParaRPr lang="en-US" altLang="en-US" sz="1800" b="1" dirty="0"/>
          </a:p>
          <a:p>
            <a:r>
              <a:rPr lang="en-US" altLang="en-US" sz="2000" b="1" dirty="0"/>
              <a:t>Discard first few </a:t>
            </a:r>
            <a:r>
              <a:rPr lang="en-US" altLang="en-US" sz="2000" b="1" dirty="0" smtClean="0"/>
              <a:t>drops to check for clots and to get rid of any micro air bubbles</a:t>
            </a:r>
          </a:p>
          <a:p>
            <a:pPr lvl="1"/>
            <a:r>
              <a:rPr lang="en-US" altLang="en-US" sz="1800" b="1" dirty="0" smtClean="0">
                <a:solidFill>
                  <a:srgbClr val="FF0000"/>
                </a:solidFill>
              </a:rPr>
              <a:t>NEVER test a sample that has or has had a clot.  Inaccurate results may be obtained.</a:t>
            </a:r>
            <a:endParaRPr lang="en-US" altLang="en-US" sz="1800" b="1" dirty="0">
              <a:solidFill>
                <a:srgbClr val="FF0000"/>
              </a:solidFill>
            </a:endParaRPr>
          </a:p>
          <a:p>
            <a:r>
              <a:rPr lang="en-US" altLang="en-US" sz="2000" b="1" dirty="0"/>
              <a:t>Fill to the fill </a:t>
            </a:r>
            <a:r>
              <a:rPr lang="en-US" altLang="en-US" sz="2000" b="1" dirty="0" smtClean="0"/>
              <a:t>mark and close </a:t>
            </a:r>
            <a:r>
              <a:rPr lang="en-US" altLang="en-US" sz="2000" b="1" dirty="0"/>
              <a:t>the closure to </a:t>
            </a:r>
            <a:r>
              <a:rPr lang="en-US" altLang="en-US" sz="2000" b="1" dirty="0" smtClean="0"/>
              <a:t>seal</a:t>
            </a:r>
          </a:p>
          <a:p>
            <a:r>
              <a:rPr lang="en-US" altLang="en-US" sz="2000" b="1" dirty="0" smtClean="0"/>
              <a:t>Insert IMMEDIATELY into the analyzer</a:t>
            </a:r>
          </a:p>
          <a:p>
            <a:r>
              <a:rPr lang="en-US" altLang="en-US" sz="2000" b="1" dirty="0" smtClean="0"/>
              <a:t>Do not move analyzer after cartridge has been inserted </a:t>
            </a:r>
          </a:p>
          <a:p>
            <a:endParaRPr lang="en-US" altLang="en-US" sz="2000" dirty="0" smtClean="0"/>
          </a:p>
          <a:p>
            <a:endParaRPr lang="en-US" altLang="en-US" sz="2000" dirty="0"/>
          </a:p>
          <a:p>
            <a:pPr>
              <a:buFontTx/>
              <a:buNone/>
            </a:pPr>
            <a:endParaRPr lang="en-US" altLang="en-US" sz="2000" dirty="0"/>
          </a:p>
        </p:txBody>
      </p:sp>
      <p:pic>
        <p:nvPicPr>
          <p:cNvPr id="226312" name="Picture 8" descr="01_04_100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947988"/>
            <a:ext cx="1984375" cy="208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4" name="Line 10"/>
          <p:cNvSpPr>
            <a:spLocks noChangeShapeType="1"/>
          </p:cNvSpPr>
          <p:nvPr/>
        </p:nvSpPr>
        <p:spPr bwMode="auto">
          <a:xfrm>
            <a:off x="7549978" y="3646619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6884878" y="3438442"/>
            <a:ext cx="838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100" dirty="0" smtClean="0">
                <a:cs typeface="Arial" charset="0"/>
              </a:rPr>
              <a:t>Fill </a:t>
            </a:r>
            <a:r>
              <a:rPr lang="en-US" altLang="en-US" sz="1200" dirty="0" smtClean="0">
                <a:cs typeface="Arial" charset="0"/>
              </a:rPr>
              <a:t>mark</a:t>
            </a:r>
          </a:p>
        </p:txBody>
      </p:sp>
      <p:pic>
        <p:nvPicPr>
          <p:cNvPr id="226316" name="Picture 12" descr="01_04_190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24200"/>
            <a:ext cx="19843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8" name="Line 14"/>
          <p:cNvSpPr>
            <a:spLocks noChangeShapeType="1"/>
          </p:cNvSpPr>
          <p:nvPr/>
        </p:nvSpPr>
        <p:spPr bwMode="auto">
          <a:xfrm>
            <a:off x="4601090" y="6406978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26317" name="Picture 13" descr="01_04_100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2" y="4191000"/>
            <a:ext cx="302418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9" name="Line 15"/>
          <p:cNvSpPr>
            <a:spLocks noChangeShapeType="1"/>
          </p:cNvSpPr>
          <p:nvPr/>
        </p:nvSpPr>
        <p:spPr bwMode="auto">
          <a:xfrm flipV="1">
            <a:off x="6424613" y="6184556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>
            <a:off x="5143500" y="64008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3848100" y="6121226"/>
            <a:ext cx="1600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cs typeface="Arial" charset="0"/>
              </a:rPr>
              <a:t>closure is closed</a:t>
            </a:r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H="1">
            <a:off x="7957750" y="6136158"/>
            <a:ext cx="5149" cy="26464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92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1505712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Interpreting Test Results: 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b="1" dirty="0" smtClean="0"/>
              <a:t>The </a:t>
            </a:r>
            <a:r>
              <a:rPr lang="en-US" altLang="en-US" b="1" dirty="0"/>
              <a:t>Results Screen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2743200"/>
            <a:ext cx="4419600" cy="3764124"/>
          </a:xfrm>
        </p:spPr>
        <p:txBody>
          <a:bodyPr/>
          <a:lstStyle/>
          <a:p>
            <a:r>
              <a:rPr lang="en-US" altLang="en-US" sz="2000" dirty="0" smtClean="0"/>
              <a:t>Patient </a:t>
            </a:r>
            <a:r>
              <a:rPr lang="en-US" altLang="en-US" sz="2000" dirty="0"/>
              <a:t>ID</a:t>
            </a:r>
          </a:p>
          <a:p>
            <a:r>
              <a:rPr lang="en-US" altLang="en-US" sz="2000" dirty="0"/>
              <a:t>Time and date of test</a:t>
            </a:r>
          </a:p>
          <a:p>
            <a:r>
              <a:rPr lang="en-US" altLang="en-US" sz="2000" dirty="0"/>
              <a:t>Type of cartridge</a:t>
            </a:r>
          </a:p>
          <a:p>
            <a:r>
              <a:rPr lang="en-US" altLang="en-US" sz="2000" dirty="0"/>
              <a:t>Test results</a:t>
            </a:r>
          </a:p>
          <a:p>
            <a:pPr lvl="1"/>
            <a:r>
              <a:rPr lang="en-US" altLang="en-US" sz="2000" dirty="0" smtClean="0">
                <a:solidFill>
                  <a:srgbClr val="FF0000"/>
                </a:solidFill>
              </a:rPr>
              <a:t>EG7 results appear on </a:t>
            </a:r>
            <a:r>
              <a:rPr lang="en-US" altLang="en-US" sz="2000" dirty="0">
                <a:solidFill>
                  <a:srgbClr val="FF0000"/>
                </a:solidFill>
              </a:rPr>
              <a:t>2 pages</a:t>
            </a:r>
          </a:p>
          <a:p>
            <a:pPr lvl="1"/>
            <a:r>
              <a:rPr lang="en-US" altLang="en-US" sz="2000" dirty="0"/>
              <a:t>Use right Arrow key to navigate</a:t>
            </a:r>
          </a:p>
          <a:p>
            <a:endParaRPr lang="en-US" altLang="en-US" sz="18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6013-3102-40E0-9FCD-D911A4AF6C5B}" type="slidenum">
              <a:rPr lang="en-US" altLang="en-US">
                <a:solidFill>
                  <a:srgbClr val="FFFFFF"/>
                </a:solidFill>
              </a:rPr>
              <a:pPr/>
              <a:t>32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73412" name="Picture 4" descr="01_04_31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2286000"/>
            <a:ext cx="21939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3" name="Picture 5" descr="01_04_31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84" y="2286000"/>
            <a:ext cx="21939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11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Interpreting Test Results: 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b="1" dirty="0" smtClean="0"/>
              <a:t>Critical </a:t>
            </a:r>
            <a:r>
              <a:rPr lang="en-US" altLang="en-US" b="1" dirty="0"/>
              <a:t>Value Alerts 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2637064"/>
            <a:ext cx="4876800" cy="3701531"/>
          </a:xfrm>
        </p:spPr>
        <p:txBody>
          <a:bodyPr>
            <a:normAutofit/>
          </a:bodyPr>
          <a:lstStyle/>
          <a:p>
            <a:r>
              <a:rPr lang="en-US" altLang="en-US" sz="2000" dirty="0" smtClean="0"/>
              <a:t>Indicated </a:t>
            </a:r>
            <a:r>
              <a:rPr lang="en-US" altLang="en-US" sz="2000" dirty="0"/>
              <a:t>by </a:t>
            </a:r>
            <a:r>
              <a:rPr lang="en-US" altLang="en-US" sz="2000" b="1" dirty="0"/>
              <a:t>   </a:t>
            </a:r>
            <a:r>
              <a:rPr lang="en-US" altLang="en-US" sz="2000" dirty="0"/>
              <a:t>up or     down arrows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Evaluate </a:t>
            </a:r>
            <a:r>
              <a:rPr lang="en-US" sz="2200" dirty="0"/>
              <a:t>with patient’s clinical symptoms </a:t>
            </a:r>
            <a:endParaRPr lang="en-US" sz="22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As appropriate, perform </a:t>
            </a:r>
            <a:r>
              <a:rPr lang="en-US" sz="2000" dirty="0"/>
              <a:t>repeat </a:t>
            </a:r>
            <a:r>
              <a:rPr lang="en-US" sz="2000" dirty="0" smtClean="0"/>
              <a:t>testing</a:t>
            </a:r>
            <a:endParaRPr lang="en-US" sz="2000" dirty="0"/>
          </a:p>
          <a:p>
            <a:pPr lvl="2">
              <a:lnSpc>
                <a:spcPct val="80000"/>
              </a:lnSpc>
            </a:pPr>
            <a:r>
              <a:rPr lang="en-US" sz="1700" u="sng" dirty="0" smtClean="0"/>
              <a:t>Values </a:t>
            </a:r>
            <a:r>
              <a:rPr lang="en-US" sz="1700" u="sng" dirty="0"/>
              <a:t>not consistent with patient symptoms </a:t>
            </a:r>
            <a:r>
              <a:rPr lang="en-US" sz="1700" u="sng" dirty="0" smtClean="0"/>
              <a:t>--repeat </a:t>
            </a:r>
            <a:r>
              <a:rPr lang="en-US" sz="1700" u="sng" dirty="0"/>
              <a:t>and </a:t>
            </a:r>
            <a:r>
              <a:rPr lang="en-US" sz="1700" u="sng" dirty="0" smtClean="0"/>
              <a:t>validate </a:t>
            </a:r>
            <a:r>
              <a:rPr lang="en-US" sz="1700" u="sng" dirty="0"/>
              <a:t>by an </a:t>
            </a:r>
            <a:r>
              <a:rPr lang="en-US" sz="1700" u="sng" dirty="0">
                <a:solidFill>
                  <a:srgbClr val="FF0000"/>
                </a:solidFill>
              </a:rPr>
              <a:t>alternate</a:t>
            </a:r>
            <a:r>
              <a:rPr lang="en-US" sz="1700" u="sng" dirty="0"/>
              <a:t> test </a:t>
            </a:r>
            <a:r>
              <a:rPr lang="en-US" sz="1700" u="sng" dirty="0" smtClean="0"/>
              <a:t>method</a:t>
            </a:r>
          </a:p>
          <a:p>
            <a:r>
              <a:rPr lang="en-US" altLang="en-US" sz="2000" dirty="0" smtClean="0"/>
              <a:t>Follow medical center </a:t>
            </a:r>
            <a:r>
              <a:rPr lang="en-US" altLang="en-US" sz="2000" dirty="0"/>
              <a:t>policy for handling critical results</a:t>
            </a:r>
            <a:r>
              <a:rPr lang="en-US" altLang="en-US" sz="1600" dirty="0"/>
              <a:t> 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466C5-374E-41F5-AC29-DC1DD1C7E878}" type="slidenum">
              <a:rPr lang="en-US" altLang="en-US">
                <a:solidFill>
                  <a:srgbClr val="FFFFFF"/>
                </a:solidFill>
              </a:rPr>
              <a:pPr/>
              <a:t>33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77508" name="Picture 4" descr="01_04_3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257300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509" name="Rectangle 5"/>
          <p:cNvSpPr>
            <a:spLocks noChangeArrowheads="1"/>
          </p:cNvSpPr>
          <p:nvPr/>
        </p:nvSpPr>
        <p:spPr bwMode="auto">
          <a:xfrm rot="5400000">
            <a:off x="7248525" y="3114675"/>
            <a:ext cx="51435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2307771" y="2743200"/>
            <a:ext cx="152400" cy="152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3200400" y="2788104"/>
            <a:ext cx="1524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23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1505712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Interpreting Test Results: Out of Reportable Range Flags 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285999"/>
            <a:ext cx="4038600" cy="406892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Out of Reportable Range flag</a:t>
            </a:r>
          </a:p>
          <a:p>
            <a:r>
              <a:rPr lang="en-US" altLang="en-US" sz="2000" dirty="0"/>
              <a:t>Indicated with a </a:t>
            </a:r>
            <a:r>
              <a:rPr lang="en-US" altLang="en-US" sz="2000" dirty="0" smtClean="0"/>
              <a:t>&lt;xxx </a:t>
            </a:r>
            <a:r>
              <a:rPr lang="en-US" altLang="en-US" sz="2000" dirty="0"/>
              <a:t>or </a:t>
            </a:r>
            <a:r>
              <a:rPr lang="en-US" altLang="en-US" sz="2000" dirty="0" smtClean="0"/>
              <a:t>&gt;xxx </a:t>
            </a:r>
          </a:p>
          <a:p>
            <a:pPr marL="0" indent="0"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 smtClean="0"/>
              <a:t>Suppressed </a:t>
            </a:r>
            <a:r>
              <a:rPr lang="en-US" altLang="en-US" dirty="0"/>
              <a:t>Result </a:t>
            </a:r>
            <a:r>
              <a:rPr lang="en-US" altLang="en-US" dirty="0" smtClean="0"/>
              <a:t>Flag </a:t>
            </a:r>
            <a:r>
              <a:rPr lang="en-US" altLang="en-US" b="1" dirty="0" smtClean="0"/>
              <a:t>&lt;&gt;</a:t>
            </a:r>
            <a:endParaRPr lang="en-US" altLang="en-US" b="1" dirty="0"/>
          </a:p>
          <a:p>
            <a:r>
              <a:rPr lang="en-US" altLang="en-US" sz="2000" dirty="0" smtClean="0"/>
              <a:t>Result </a:t>
            </a:r>
            <a:r>
              <a:rPr lang="en-US" altLang="en-US" sz="2000" dirty="0"/>
              <a:t>dependent on the </a:t>
            </a:r>
            <a:r>
              <a:rPr lang="en-US" altLang="en-US" sz="2000" dirty="0" smtClean="0"/>
              <a:t>out of reportable range result</a:t>
            </a:r>
            <a:endParaRPr lang="en-US" altLang="en-US" sz="20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54D9-8A46-49BB-AA99-E01AF1D22C33}" type="slidenum">
              <a:rPr lang="en-US" altLang="en-US">
                <a:solidFill>
                  <a:srgbClr val="FFFFFF"/>
                </a:solidFill>
              </a:rPr>
              <a:pPr/>
              <a:t>34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79556" name="Picture 4" descr="01_04_34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643" y="1900881"/>
            <a:ext cx="314325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6248400" y="3657600"/>
            <a:ext cx="1219200" cy="1524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267200" y="3352800"/>
            <a:ext cx="1676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55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1429512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Interpreting Test Results: 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b="1" dirty="0" smtClean="0"/>
              <a:t>Star </a:t>
            </a:r>
            <a:r>
              <a:rPr lang="en-US" altLang="en-US" b="1" dirty="0"/>
              <a:t>Outs (***) 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286000"/>
            <a:ext cx="6172200" cy="4068924"/>
          </a:xfrm>
        </p:spPr>
        <p:txBody>
          <a:bodyPr>
            <a:normAutofit/>
          </a:bodyPr>
          <a:lstStyle/>
          <a:p>
            <a:r>
              <a:rPr lang="en-US" altLang="en-US" sz="2000" b="1" dirty="0" smtClean="0"/>
              <a:t>*** </a:t>
            </a:r>
            <a:r>
              <a:rPr lang="en-US" altLang="en-US" sz="2000" dirty="0"/>
              <a:t>appears in place of the test result </a:t>
            </a:r>
          </a:p>
          <a:p>
            <a:pPr lvl="1"/>
            <a:r>
              <a:rPr lang="en-US" altLang="en-US" sz="1800" dirty="0" smtClean="0"/>
              <a:t>Sensor </a:t>
            </a:r>
            <a:r>
              <a:rPr lang="en-US" altLang="en-US" sz="1800" dirty="0"/>
              <a:t>on the cartridge is unable to report a </a:t>
            </a:r>
            <a:r>
              <a:rPr lang="en-US" altLang="en-US" sz="1800" dirty="0" smtClean="0"/>
              <a:t>result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Use comment </a:t>
            </a:r>
            <a:r>
              <a:rPr lang="en-US" sz="2000" dirty="0">
                <a:solidFill>
                  <a:srgbClr val="FF0000"/>
                </a:solidFill>
              </a:rPr>
              <a:t>code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(zero)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to prevent </a:t>
            </a:r>
            <a:r>
              <a:rPr lang="en-US" sz="2000" dirty="0">
                <a:solidFill>
                  <a:srgbClr val="FF0000"/>
                </a:solidFill>
              </a:rPr>
              <a:t>result from posting to the patient </a:t>
            </a:r>
            <a:r>
              <a:rPr lang="en-US" sz="2000" dirty="0" smtClean="0">
                <a:solidFill>
                  <a:srgbClr val="FF0000"/>
                </a:solidFill>
              </a:rPr>
              <a:t>record</a:t>
            </a:r>
          </a:p>
          <a:p>
            <a:pPr lvl="1"/>
            <a:r>
              <a:rPr lang="en-US" sz="1800" dirty="0" smtClean="0"/>
              <a:t>Failure to enter comment </a:t>
            </a:r>
            <a:r>
              <a:rPr lang="en-US" sz="1800" dirty="0"/>
              <a:t>code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800" dirty="0"/>
              <a:t> </a:t>
            </a:r>
            <a:r>
              <a:rPr lang="en-US" sz="1800" dirty="0" smtClean="0"/>
              <a:t>into </a:t>
            </a:r>
            <a:r>
              <a:rPr lang="en-US" sz="1800" dirty="0"/>
              <a:t>the i-STAT </a:t>
            </a:r>
            <a:r>
              <a:rPr lang="en-US" sz="1800" dirty="0" smtClean="0"/>
              <a:t>handheld at the time of testing=results post to </a:t>
            </a:r>
            <a:r>
              <a:rPr lang="en-US" sz="1800" dirty="0"/>
              <a:t>Wake </a:t>
            </a:r>
            <a:r>
              <a:rPr lang="en-US" sz="1800" dirty="0" smtClean="0"/>
              <a:t>One</a:t>
            </a:r>
            <a:endParaRPr lang="en-US" sz="1800" dirty="0"/>
          </a:p>
          <a:p>
            <a:pPr lvl="2"/>
            <a:r>
              <a:rPr lang="en-US" sz="1400" dirty="0"/>
              <a:t>The star out result will report as INSTRUMENT ERROR. </a:t>
            </a:r>
          </a:p>
          <a:p>
            <a:r>
              <a:rPr lang="en-US" sz="2000" dirty="0" smtClean="0"/>
              <a:t>ACTION REQUIRED:</a:t>
            </a:r>
          </a:p>
          <a:p>
            <a:pPr lvl="1"/>
            <a:r>
              <a:rPr lang="en-US" sz="1800" dirty="0" smtClean="0"/>
              <a:t>Retest </a:t>
            </a:r>
            <a:r>
              <a:rPr lang="en-US" sz="1800" dirty="0"/>
              <a:t>the </a:t>
            </a:r>
            <a:r>
              <a:rPr lang="en-US" sz="1800" dirty="0" smtClean="0"/>
              <a:t>sample</a:t>
            </a:r>
          </a:p>
          <a:p>
            <a:pPr lvl="1"/>
            <a:r>
              <a:rPr lang="en-US" sz="1800" dirty="0" smtClean="0"/>
              <a:t>If </a:t>
            </a:r>
            <a:r>
              <a:rPr lang="en-US" sz="1800" dirty="0"/>
              <a:t>star out values continue, send the sample to the Clinical lab for testing.</a:t>
            </a:r>
          </a:p>
          <a:p>
            <a:endParaRPr lang="en-US" altLang="en-US" sz="2000" dirty="0" smtClean="0"/>
          </a:p>
          <a:p>
            <a:pPr>
              <a:lnSpc>
                <a:spcPct val="80000"/>
              </a:lnSpc>
              <a:buFont typeface="Symbol" pitchFamily="18" charset="2"/>
              <a:buChar char=""/>
            </a:pPr>
            <a:endParaRPr lang="en-US" altLang="en-US" sz="200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E3D8-C308-4075-ABFD-1EA68044780A}" type="slidenum">
              <a:rPr lang="en-US" altLang="en-US">
                <a:solidFill>
                  <a:srgbClr val="FFFFFF"/>
                </a:solidFill>
              </a:rPr>
              <a:pPr/>
              <a:t>35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81604" name="Picture 4" descr="01_04_35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066800"/>
            <a:ext cx="2362200" cy="36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 rot="5400000">
            <a:off x="7848600" y="2784021"/>
            <a:ext cx="4572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 rot="5400000">
            <a:off x="7962900" y="2324100"/>
            <a:ext cx="228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82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7452"/>
            <a:ext cx="8229600" cy="1268948"/>
          </a:xfrm>
        </p:spPr>
        <p:txBody>
          <a:bodyPr>
            <a:normAutofit/>
          </a:bodyPr>
          <a:lstStyle/>
          <a:p>
            <a:r>
              <a:rPr lang="en-US" altLang="en-US" sz="3600" b="1" dirty="0"/>
              <a:t>Responding to Patient Tests: </a:t>
            </a:r>
            <a:r>
              <a:rPr lang="en-US" altLang="en-US" sz="3600" b="1" dirty="0" smtClean="0"/>
              <a:t/>
            </a:r>
            <a:br>
              <a:rPr lang="en-US" altLang="en-US" sz="3600" b="1" dirty="0" smtClean="0"/>
            </a:br>
            <a:r>
              <a:rPr lang="en-US" altLang="en-US" sz="3600" b="1" dirty="0" smtClean="0"/>
              <a:t>Comment </a:t>
            </a:r>
            <a:r>
              <a:rPr lang="en-US" altLang="en-US" sz="3600" b="1" dirty="0"/>
              <a:t>Codes 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676400"/>
            <a:ext cx="6781800" cy="4876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1900" dirty="0" smtClean="0"/>
              <a:t>Numeric codes </a:t>
            </a:r>
          </a:p>
          <a:p>
            <a:pPr marL="548640" lvl="3" indent="-274320">
              <a:lnSpc>
                <a:spcPct val="80000"/>
              </a:lnSpc>
              <a:buSzPct val="95000"/>
            </a:pPr>
            <a:r>
              <a:rPr lang="en-US" sz="1700" dirty="0" smtClean="0"/>
              <a:t>‘Automates’ </a:t>
            </a:r>
            <a:r>
              <a:rPr lang="en-US" sz="1700" dirty="0"/>
              <a:t>result hold or posting </a:t>
            </a:r>
            <a:r>
              <a:rPr lang="en-US" sz="1700" dirty="0" smtClean="0"/>
              <a:t>of result to </a:t>
            </a:r>
            <a:r>
              <a:rPr lang="en-US" sz="1700" dirty="0"/>
              <a:t>the patient </a:t>
            </a:r>
            <a:r>
              <a:rPr lang="en-US" sz="1700" dirty="0" smtClean="0"/>
              <a:t>record</a:t>
            </a:r>
          </a:p>
          <a:p>
            <a:pPr marL="548640" lvl="3" indent="-274320">
              <a:lnSpc>
                <a:spcPct val="80000"/>
              </a:lnSpc>
              <a:buSzPct val="95000"/>
            </a:pPr>
            <a:r>
              <a:rPr lang="en-US" sz="1700" dirty="0" smtClean="0"/>
              <a:t>Affects patient billing for testing </a:t>
            </a:r>
          </a:p>
          <a:p>
            <a:pPr marL="274320" lvl="3" indent="0">
              <a:lnSpc>
                <a:spcPct val="80000"/>
              </a:lnSpc>
              <a:buSzPct val="95000"/>
              <a:buNone/>
            </a:pPr>
            <a:endParaRPr lang="en-US" sz="1700" dirty="0" smtClean="0"/>
          </a:p>
          <a:p>
            <a:pPr>
              <a:lnSpc>
                <a:spcPct val="80000"/>
              </a:lnSpc>
            </a:pPr>
            <a:r>
              <a:rPr lang="en-US" altLang="en-US" sz="1700" dirty="0" smtClean="0"/>
              <a:t>Comment field--top </a:t>
            </a:r>
            <a:r>
              <a:rPr lang="en-US" altLang="en-US" sz="1700" dirty="0"/>
              <a:t>of the first page of the results </a:t>
            </a:r>
            <a:r>
              <a:rPr lang="en-US" altLang="en-US" sz="1700" dirty="0" smtClean="0"/>
              <a:t>screen</a:t>
            </a:r>
          </a:p>
          <a:p>
            <a:pPr lvl="1">
              <a:lnSpc>
                <a:spcPct val="80000"/>
              </a:lnSpc>
            </a:pPr>
            <a:r>
              <a:rPr lang="en-US" altLang="en-US" sz="1700" dirty="0" smtClean="0">
                <a:solidFill>
                  <a:srgbClr val="FF0000"/>
                </a:solidFill>
              </a:rPr>
              <a:t>MUST be entered at the time of testing AND before the analyzer powers down</a:t>
            </a:r>
          </a:p>
          <a:p>
            <a:pPr lvl="1">
              <a:lnSpc>
                <a:spcPct val="80000"/>
              </a:lnSpc>
            </a:pPr>
            <a:r>
              <a:rPr lang="en-US" altLang="en-US" sz="1600" i="1" dirty="0" smtClean="0">
                <a:solidFill>
                  <a:srgbClr val="002060"/>
                </a:solidFill>
              </a:rPr>
              <a:t>Question:  What can you do if you realize that you have misidentified a patient sample immediately after inserting the cartridge?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AD108-3E75-4EC3-886A-34D44C6E6269}" type="slidenum">
              <a:rPr lang="en-US" altLang="en-US">
                <a:solidFill>
                  <a:srgbClr val="FFFFFF"/>
                </a:solidFill>
              </a:rPr>
              <a:pPr/>
              <a:t>36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83652" name="Picture 4" descr="01_04_36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551" y="457200"/>
            <a:ext cx="1978025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653" name="Rectangle 5"/>
          <p:cNvSpPr>
            <a:spLocks noChangeArrowheads="1"/>
          </p:cNvSpPr>
          <p:nvPr/>
        </p:nvSpPr>
        <p:spPr bwMode="auto">
          <a:xfrm>
            <a:off x="7773987" y="1477627"/>
            <a:ext cx="762000" cy="1524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6499225" y="131151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19761"/>
              </p:ext>
            </p:extLst>
          </p:nvPr>
        </p:nvGraphicFramePr>
        <p:xfrm>
          <a:off x="964257" y="3962400"/>
          <a:ext cx="6526530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9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2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Code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Translation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Result Post to Wake One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Allows charge to patient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Use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 (zero)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Procedure Error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Star out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Questionable Results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Error in testing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Recheck/Confirm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Result may be accurate and test will be repeated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 Notify Provider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Documents intent to notify provider of result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Confirmation to Follow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Use when sending repeat testing to the laboratory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006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2438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Result Considerations:  </a:t>
            </a:r>
            <a:br>
              <a:rPr lang="en-US" sz="4000" b="1" dirty="0" smtClean="0"/>
            </a:br>
            <a:r>
              <a:rPr lang="en-US" sz="4000" b="1" dirty="0" smtClean="0"/>
              <a:t>Effects of Hemolysis on Potassium Result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sz="2700" dirty="0" smtClean="0"/>
              <a:t>(Hemolysis </a:t>
            </a:r>
            <a:r>
              <a:rPr lang="en-US" sz="2700" dirty="0"/>
              <a:t>is the destruction of red blood cells, caused by disruption of the cell </a:t>
            </a:r>
            <a:r>
              <a:rPr lang="en-US" sz="2700" dirty="0" smtClean="0"/>
              <a:t>membrane, </a:t>
            </a:r>
            <a:r>
              <a:rPr lang="en-US" sz="2700" dirty="0"/>
              <a:t>and </a:t>
            </a:r>
            <a:r>
              <a:rPr lang="en-US" sz="2700" dirty="0" smtClean="0"/>
              <a:t>results </a:t>
            </a:r>
            <a:r>
              <a:rPr lang="en-US" sz="2700" dirty="0"/>
              <a:t>in the release of </a:t>
            </a:r>
            <a:r>
              <a:rPr lang="en-US" sz="2700" dirty="0" smtClean="0"/>
              <a:t>hemoglobin)</a:t>
            </a:r>
            <a:r>
              <a:rPr lang="en-US" sz="2700" dirty="0"/>
              <a:t/>
            </a:r>
            <a:br>
              <a:rPr lang="en-US" sz="2700" dirty="0"/>
            </a:br>
            <a:endParaRPr lang="en-US" sz="2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3276600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</a:rPr>
              <a:t>i-STAT tests whole blood.  Hemolysis can NOT be determined</a:t>
            </a:r>
            <a:r>
              <a:rPr lang="en-US" altLang="en-US" sz="2400" dirty="0" smtClean="0">
                <a:solidFill>
                  <a:srgbClr val="FF0000"/>
                </a:solidFill>
              </a:rPr>
              <a:t>.</a:t>
            </a:r>
          </a:p>
          <a:p>
            <a:pPr marL="548640" lvl="5" indent="-274320">
              <a:buClr>
                <a:schemeClr val="accent3"/>
              </a:buClr>
              <a:buSzPct val="95000"/>
            </a:pPr>
            <a:r>
              <a:rPr lang="en-US" sz="2100" dirty="0"/>
              <a:t>Potassium </a:t>
            </a:r>
            <a:r>
              <a:rPr lang="en-US" sz="2100" dirty="0" smtClean="0"/>
              <a:t>values will be </a:t>
            </a:r>
            <a:r>
              <a:rPr lang="en-US" sz="2100" dirty="0"/>
              <a:t>falsely </a:t>
            </a:r>
            <a:r>
              <a:rPr lang="en-US" sz="2100" dirty="0" smtClean="0"/>
              <a:t>increased</a:t>
            </a:r>
            <a:endParaRPr lang="en-US" sz="2100" dirty="0"/>
          </a:p>
          <a:p>
            <a:endParaRPr lang="en-US" altLang="en-US" sz="2400" dirty="0"/>
          </a:p>
          <a:p>
            <a:r>
              <a:rPr lang="en-US" altLang="en-US" sz="2400" dirty="0">
                <a:solidFill>
                  <a:srgbClr val="FF0000"/>
                </a:solidFill>
              </a:rPr>
              <a:t>DO NOT report/treat high potassium results until verified via an alternate method</a:t>
            </a:r>
            <a:r>
              <a:rPr lang="en-US" altLang="en-US" sz="2400" dirty="0" smtClean="0">
                <a:solidFill>
                  <a:srgbClr val="FF0000"/>
                </a:solidFill>
              </a:rPr>
              <a:t>.</a:t>
            </a:r>
          </a:p>
          <a:p>
            <a:endParaRPr lang="en-US" sz="2300" dirty="0" smtClean="0"/>
          </a:p>
          <a:p>
            <a:endParaRPr lang="en-US" sz="2300" dirty="0" smtClean="0"/>
          </a:p>
        </p:txBody>
      </p:sp>
    </p:spTree>
    <p:extLst>
      <p:ext uri="{BB962C8B-B14F-4D97-AF65-F5344CB8AC3E}">
        <p14:creationId xmlns:p14="http://schemas.microsoft.com/office/powerpoint/2010/main" val="407190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972312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/>
              <a:t>Quality Check Codes:</a:t>
            </a:r>
            <a:br>
              <a:rPr lang="en-US" altLang="en-US" b="1" dirty="0" smtClean="0"/>
            </a:br>
            <a:endParaRPr lang="en-US" altLang="en-US" sz="2000" b="1" dirty="0"/>
          </a:p>
        </p:txBody>
      </p:sp>
      <p:sp>
        <p:nvSpPr>
          <p:cNvPr id="3553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057400"/>
            <a:ext cx="6172200" cy="4297524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en-US" dirty="0"/>
              <a:t>i-STAT Quality System</a:t>
            </a:r>
          </a:p>
          <a:p>
            <a:r>
              <a:rPr lang="en-US" altLang="en-US" sz="2000" dirty="0" smtClean="0"/>
              <a:t>Numerous </a:t>
            </a:r>
            <a:r>
              <a:rPr lang="en-US" altLang="en-US" sz="2000" dirty="0"/>
              <a:t>quality checks during patient test cycle</a:t>
            </a:r>
          </a:p>
          <a:p>
            <a:r>
              <a:rPr lang="en-US" altLang="en-US" sz="2000" b="1" dirty="0"/>
              <a:t>Failed quality check</a:t>
            </a:r>
          </a:p>
          <a:p>
            <a:pPr lvl="1"/>
            <a:r>
              <a:rPr lang="en-US" altLang="en-US" dirty="0">
                <a:solidFill>
                  <a:srgbClr val="0070C0"/>
                </a:solidFill>
              </a:rPr>
              <a:t>Cause </a:t>
            </a:r>
            <a:r>
              <a:rPr lang="en-US" altLang="en-US" dirty="0" smtClean="0">
                <a:solidFill>
                  <a:srgbClr val="0070C0"/>
                </a:solidFill>
              </a:rPr>
              <a:t>message</a:t>
            </a:r>
            <a:r>
              <a:rPr lang="en-US" altLang="en-US" dirty="0" smtClean="0">
                <a:solidFill>
                  <a:srgbClr val="FF0000"/>
                </a:solidFill>
              </a:rPr>
              <a:t>— </a:t>
            </a:r>
            <a:r>
              <a:rPr lang="en-US" altLang="en-US" sz="1800" dirty="0" smtClean="0">
                <a:solidFill>
                  <a:srgbClr val="FF0000"/>
                </a:solidFill>
              </a:rPr>
              <a:t>pay attention to the code number</a:t>
            </a:r>
            <a:endParaRPr lang="en-US" altLang="en-US" sz="1800" dirty="0">
              <a:solidFill>
                <a:srgbClr val="FF0000"/>
              </a:solidFill>
            </a:endParaRPr>
          </a:p>
          <a:p>
            <a:pPr lvl="1"/>
            <a:r>
              <a:rPr lang="en-US" altLang="en-US" dirty="0"/>
              <a:t>Action message</a:t>
            </a:r>
          </a:p>
          <a:p>
            <a:pPr lvl="1"/>
            <a:r>
              <a:rPr lang="en-US" altLang="en-US" dirty="0"/>
              <a:t>Quality Check </a:t>
            </a:r>
            <a:r>
              <a:rPr lang="en-US" altLang="en-US" dirty="0" smtClean="0"/>
              <a:t>Code</a:t>
            </a:r>
          </a:p>
          <a:p>
            <a:pPr lvl="3">
              <a:lnSpc>
                <a:spcPct val="90000"/>
              </a:lnSpc>
            </a:pPr>
            <a:r>
              <a:rPr lang="en-US" dirty="0"/>
              <a:t>Do NOT continue with testing until the cause of the error is clearly understood</a:t>
            </a:r>
          </a:p>
          <a:p>
            <a:pPr lvl="3">
              <a:lnSpc>
                <a:spcPct val="90000"/>
              </a:lnSpc>
            </a:pPr>
            <a:r>
              <a:rPr lang="en-US" dirty="0"/>
              <a:t>If the same error code occurs multiple times with no apparent cause, notify the </a:t>
            </a:r>
            <a:r>
              <a:rPr lang="en-US" dirty="0" smtClean="0"/>
              <a:t>POCT office</a:t>
            </a:r>
            <a:endParaRPr lang="en-US" dirty="0"/>
          </a:p>
          <a:p>
            <a:pPr lvl="3">
              <a:lnSpc>
                <a:spcPct val="90000"/>
              </a:lnSpc>
            </a:pPr>
            <a:r>
              <a:rPr lang="en-US" dirty="0"/>
              <a:t>Consider using a different analyzer and a different batch of test cartridges</a:t>
            </a:r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endParaRPr lang="en-US" altLang="en-US" sz="2000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D4B18-8015-4AE8-A3BD-802C65F3C4AF}" type="slidenum">
              <a:rPr lang="en-US" altLang="en-US">
                <a:solidFill>
                  <a:srgbClr val="FFFFFF"/>
                </a:solidFill>
              </a:rPr>
              <a:pPr/>
              <a:t>38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355333" name="Picture 5" descr="01_06_03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7" y="1843087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5334" name="Rectangle 6"/>
          <p:cNvSpPr>
            <a:spLocks noChangeArrowheads="1"/>
          </p:cNvSpPr>
          <p:nvPr/>
        </p:nvSpPr>
        <p:spPr bwMode="auto">
          <a:xfrm>
            <a:off x="7620000" y="2971800"/>
            <a:ext cx="609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5335" name="Rectangle 7"/>
          <p:cNvSpPr>
            <a:spLocks noChangeArrowheads="1"/>
          </p:cNvSpPr>
          <p:nvPr/>
        </p:nvSpPr>
        <p:spPr bwMode="auto">
          <a:xfrm>
            <a:off x="7620000" y="2656114"/>
            <a:ext cx="609600" cy="1524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5336" name="Rectangle 8"/>
          <p:cNvSpPr>
            <a:spLocks noChangeArrowheads="1"/>
          </p:cNvSpPr>
          <p:nvPr/>
        </p:nvSpPr>
        <p:spPr bwMode="auto">
          <a:xfrm>
            <a:off x="7620000" y="3298371"/>
            <a:ext cx="6096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31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Quality Check Codes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EEAA-12AB-4B2F-AB1D-984BDBA8999C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39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7" name="Picture 5" descr="01_03_050_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2000588"/>
            <a:ext cx="16002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d_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23" y="2282937"/>
            <a:ext cx="609600" cy="7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01_06_050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3733800"/>
            <a:ext cx="2057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01_06_070_zoom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55" y="3740347"/>
            <a:ext cx="1958483" cy="260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46003"/>
            <a:ext cx="1744438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01_06_080_zo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70696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20149"/>
            <a:ext cx="1785938" cy="159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89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i-STAT Access (Operator ID)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1981200"/>
            <a:ext cx="7239000" cy="4358640"/>
          </a:xfrm>
        </p:spPr>
        <p:txBody>
          <a:bodyPr>
            <a:normAutofit/>
          </a:bodyPr>
          <a:lstStyle/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dirty="0" smtClean="0">
                <a:cs typeface="Arial" panose="020B0604020202020204" pitchFamily="34" charset="0"/>
              </a:rPr>
              <a:t>Training=i-STAT access  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endParaRPr lang="en-US" dirty="0">
              <a:cs typeface="Arial" panose="020B0604020202020204" pitchFamily="34" charset="0"/>
            </a:endParaRPr>
          </a:p>
          <a:p>
            <a:pPr eaLnBrk="1" hangingPunct="1"/>
            <a:r>
              <a:rPr lang="en-US" sz="2400" dirty="0" smtClean="0">
                <a:cs typeface="Arial" panose="020B0604020202020204" pitchFamily="34" charset="0"/>
              </a:rPr>
              <a:t>Employee ID=operator ID</a:t>
            </a:r>
          </a:p>
          <a:p>
            <a:pPr eaLnBrk="1" hangingPunct="1"/>
            <a:endParaRPr lang="en-US" sz="2400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en-US" sz="2400" dirty="0" smtClean="0">
                <a:cs typeface="Arial" panose="020B0604020202020204" pitchFamily="34" charset="0"/>
              </a:rPr>
              <a:t>Do NOT share your employee/operator ID</a:t>
            </a:r>
          </a:p>
          <a:p>
            <a:pPr eaLnBrk="1" hangingPunct="1"/>
            <a:endParaRPr lang="en-US" sz="2400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en-US" sz="2400" dirty="0" smtClean="0">
                <a:cs typeface="Arial" panose="020B0604020202020204" pitchFamily="34" charset="0"/>
              </a:rPr>
              <a:t>Do NOT enter your ID into analyzer and allow testing by another individual</a:t>
            </a:r>
          </a:p>
        </p:txBody>
      </p:sp>
    </p:spTree>
    <p:extLst>
      <p:ext uri="{BB962C8B-B14F-4D97-AF65-F5344CB8AC3E}">
        <p14:creationId xmlns:p14="http://schemas.microsoft.com/office/powerpoint/2010/main" val="192747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Quality Check Codes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EEAA-12AB-4B2F-AB1D-984BDBA8999C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40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69" y="1920875"/>
            <a:ext cx="3320061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439" y="1920875"/>
            <a:ext cx="3176122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67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Transmitting Results: Downloader 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524000"/>
            <a:ext cx="5638800" cy="483092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b="1" dirty="0" smtClean="0"/>
              <a:t>Transmit results after each test/case:</a:t>
            </a:r>
            <a:endParaRPr lang="en-US" altLang="en-US" b="1" dirty="0"/>
          </a:p>
          <a:p>
            <a:r>
              <a:rPr lang="en-US" altLang="en-US" sz="2000" dirty="0"/>
              <a:t>Turn handheld off</a:t>
            </a:r>
          </a:p>
          <a:p>
            <a:r>
              <a:rPr lang="en-US" altLang="en-US" sz="2000" dirty="0"/>
              <a:t>Place handheld in the Downloader</a:t>
            </a:r>
          </a:p>
          <a:p>
            <a:r>
              <a:rPr lang="en-US" altLang="en-US" sz="2000" dirty="0"/>
              <a:t>Look for display screen to show arrows and the </a:t>
            </a:r>
            <a:r>
              <a:rPr lang="en-US" altLang="en-US" sz="2000" dirty="0" smtClean="0"/>
              <a:t>message </a:t>
            </a:r>
            <a:r>
              <a:rPr lang="en-US" altLang="en-US" sz="2000" dirty="0"/>
              <a:t>“</a:t>
            </a:r>
            <a:r>
              <a:rPr lang="en-US" altLang="en-US" sz="2000" i="1" dirty="0"/>
              <a:t>Communication in Progress</a:t>
            </a:r>
            <a:r>
              <a:rPr lang="en-US" altLang="en-US" sz="2000" i="1" dirty="0" smtClean="0"/>
              <a:t>”</a:t>
            </a:r>
          </a:p>
          <a:p>
            <a:pPr marL="0" indent="0"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b="1" dirty="0"/>
              <a:t>When transmission is complete:</a:t>
            </a:r>
          </a:p>
          <a:p>
            <a:r>
              <a:rPr lang="en-US" altLang="en-US" sz="2000" dirty="0"/>
              <a:t>Screen goes blank</a:t>
            </a:r>
          </a:p>
          <a:p>
            <a:r>
              <a:rPr lang="en-US" altLang="en-US" sz="2000" dirty="0"/>
              <a:t>Handheld turns off </a:t>
            </a:r>
            <a:endParaRPr lang="en-US" altLang="en-US" sz="2000" dirty="0" smtClean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endParaRPr lang="en-US" alt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36E10-5DFF-4BEE-8B2D-0E995774A0AD}" type="slidenum">
              <a:rPr lang="en-US" altLang="en-US">
                <a:solidFill>
                  <a:srgbClr val="FFFFFF"/>
                </a:solidFill>
              </a:rPr>
              <a:pPr/>
              <a:t>41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25" y="1981200"/>
            <a:ext cx="3152774" cy="348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81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0668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/>
              <a:t>Transmitting Results:  Troubleshooting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62200"/>
            <a:ext cx="8229600" cy="438912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If the downloader does Not display “Communication in Progress” or an error message appears </a:t>
            </a:r>
          </a:p>
          <a:p>
            <a:pPr lvl="3"/>
            <a:r>
              <a:rPr lang="en-US" sz="2400" dirty="0" smtClean="0"/>
              <a:t>Check </a:t>
            </a:r>
            <a:r>
              <a:rPr lang="en-US" sz="2400" dirty="0"/>
              <a:t>for a green power light</a:t>
            </a:r>
          </a:p>
          <a:p>
            <a:pPr lvl="3"/>
            <a:r>
              <a:rPr lang="en-US" sz="2400" dirty="0"/>
              <a:t>Check all cord/cable connections to the down loader</a:t>
            </a:r>
          </a:p>
          <a:p>
            <a:pPr lvl="3"/>
            <a:r>
              <a:rPr lang="en-US" sz="2400" dirty="0"/>
              <a:t>Try unplugging and re-plugging the </a:t>
            </a:r>
            <a:r>
              <a:rPr lang="en-US" sz="2400" dirty="0" smtClean="0"/>
              <a:t>cables</a:t>
            </a:r>
          </a:p>
          <a:p>
            <a:pPr lvl="3"/>
            <a:r>
              <a:rPr lang="en-US" sz="2400" dirty="0" smtClean="0"/>
              <a:t>If </a:t>
            </a:r>
            <a:r>
              <a:rPr lang="en-US" sz="2400" dirty="0"/>
              <a:t>troubleshooting does not resolve problem, report problem to the Help </a:t>
            </a:r>
            <a:r>
              <a:rPr lang="en-US" sz="2400" dirty="0" smtClean="0"/>
              <a:t>Desk (Call 6-HELP)</a:t>
            </a:r>
            <a:endParaRPr lang="en-US" sz="2400" dirty="0"/>
          </a:p>
          <a:p>
            <a:pPr eaLnBrk="1" hangingPunct="1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323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665202"/>
            <a:ext cx="7315200" cy="553998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Congratulations	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1447800"/>
            <a:ext cx="6858000" cy="2529923"/>
          </a:xfrm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This concludes the i-STAT education module.</a:t>
            </a: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hlink"/>
                </a:solidFill>
              </a:rPr>
              <a:t>Please note that this power point does not replace the i-STAT policies and procedures.</a:t>
            </a:r>
            <a:r>
              <a:rPr lang="en-US" dirty="0" smtClean="0"/>
              <a:t> </a:t>
            </a: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The presentation only gives highlights of i-STAT information.</a:t>
            </a: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Please complete the on-line i-STAT exams within 1 week of training. </a:t>
            </a:r>
          </a:p>
        </p:txBody>
      </p:sp>
    </p:spTree>
    <p:extLst>
      <p:ext uri="{BB962C8B-B14F-4D97-AF65-F5344CB8AC3E}">
        <p14:creationId xmlns:p14="http://schemas.microsoft.com/office/powerpoint/2010/main" val="209120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Safety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19200" y="1905000"/>
            <a:ext cx="7924800" cy="512921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Always wear gloves</a:t>
            </a:r>
          </a:p>
          <a:p>
            <a:pPr lvl="4">
              <a:lnSpc>
                <a:spcPct val="80000"/>
              </a:lnSpc>
            </a:pPr>
            <a:r>
              <a:rPr lang="en-US" dirty="0" smtClean="0"/>
              <a:t>Patient testing</a:t>
            </a:r>
          </a:p>
          <a:p>
            <a:pPr lvl="4">
              <a:lnSpc>
                <a:spcPct val="80000"/>
              </a:lnSpc>
            </a:pPr>
            <a:r>
              <a:rPr lang="en-US" dirty="0" smtClean="0"/>
              <a:t>Performing/handling Quality Controls (QC)</a:t>
            </a:r>
          </a:p>
          <a:p>
            <a:pPr lvl="4">
              <a:lnSpc>
                <a:spcPct val="80000"/>
              </a:lnSpc>
            </a:pPr>
            <a:r>
              <a:rPr lang="en-US" dirty="0" smtClean="0"/>
              <a:t>Disinfecting analyzer</a:t>
            </a:r>
          </a:p>
          <a:p>
            <a:pPr marL="1252728" lvl="4" indent="0">
              <a:lnSpc>
                <a:spcPct val="80000"/>
              </a:lnSpc>
              <a:buNone/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Disinfect </a:t>
            </a:r>
            <a:r>
              <a:rPr lang="en-US" dirty="0" smtClean="0"/>
              <a:t>analyzers </a:t>
            </a:r>
          </a:p>
          <a:p>
            <a:pPr lvl="3">
              <a:lnSpc>
                <a:spcPct val="80000"/>
              </a:lnSpc>
            </a:pPr>
            <a:r>
              <a:rPr lang="en-US" dirty="0" smtClean="0"/>
              <a:t>When contaminated with blood AND </a:t>
            </a:r>
          </a:p>
          <a:p>
            <a:pPr lvl="3">
              <a:lnSpc>
                <a:spcPct val="80000"/>
              </a:lnSpc>
            </a:pPr>
            <a:r>
              <a:rPr lang="en-US" dirty="0" smtClean="0"/>
              <a:t>Between </a:t>
            </a:r>
            <a:r>
              <a:rPr lang="en-US" dirty="0"/>
              <a:t>EACH patient </a:t>
            </a:r>
            <a:endParaRPr lang="en-US" dirty="0" smtClean="0"/>
          </a:p>
          <a:p>
            <a:pPr lvl="3">
              <a:lnSpc>
                <a:spcPct val="80000"/>
              </a:lnSpc>
            </a:pPr>
            <a:r>
              <a:rPr lang="en-US" dirty="0" smtClean="0"/>
              <a:t>Follow medical center </a:t>
            </a:r>
            <a:r>
              <a:rPr lang="en-US" dirty="0"/>
              <a:t>policies</a:t>
            </a:r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sz="3600" b="1" dirty="0" smtClean="0"/>
              <a:t>Quick Overview:</a:t>
            </a:r>
            <a:r>
              <a:rPr lang="en-US" altLang="en-US" sz="3600" b="1" dirty="0"/>
              <a:t/>
            </a:r>
            <a:br>
              <a:rPr lang="en-US" altLang="en-US" sz="3600" b="1" dirty="0"/>
            </a:br>
            <a:r>
              <a:rPr lang="en-US" altLang="en-US" sz="3600" b="1" dirty="0" smtClean="0"/>
              <a:t>The </a:t>
            </a:r>
            <a:r>
              <a:rPr lang="en-US" altLang="en-US" sz="3600" b="1" dirty="0"/>
              <a:t>i-STAT System Testing Process 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44638"/>
            <a:ext cx="4038600" cy="4322762"/>
          </a:xfrm>
        </p:spPr>
        <p:txBody>
          <a:bodyPr>
            <a:normAutofit/>
          </a:bodyPr>
          <a:lstStyle/>
          <a:p>
            <a:pPr marL="457200" indent="-457200">
              <a:buFontTx/>
              <a:buAutoNum type="arabicPeriod"/>
            </a:pPr>
            <a:r>
              <a:rPr lang="en-US" altLang="en-US" dirty="0">
                <a:cs typeface="Arial" panose="020B0604020202020204" pitchFamily="34" charset="0"/>
              </a:rPr>
              <a:t>Enter information into handheld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>
                <a:cs typeface="Arial" panose="020B0604020202020204" pitchFamily="34" charset="0"/>
              </a:rPr>
              <a:t>Obtain the blood specimen and fill cartridge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>
                <a:cs typeface="Arial" panose="020B0604020202020204" pitchFamily="34" charset="0"/>
              </a:rPr>
              <a:t>Insert cartridge; results will appear within minutes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>
                <a:cs typeface="Arial" panose="020B0604020202020204" pitchFamily="34" charset="0"/>
              </a:rPr>
              <a:t>Download results </a:t>
            </a:r>
          </a:p>
        </p:txBody>
      </p:sp>
      <p:pic>
        <p:nvPicPr>
          <p:cNvPr id="55302" name="Picture 6" descr="01_01_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392238"/>
            <a:ext cx="1243013" cy="1882775"/>
          </a:xfrm>
        </p:spPr>
      </p:pic>
      <p:pic>
        <p:nvPicPr>
          <p:cNvPr id="55303" name="Picture 7" descr="01_01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1544638"/>
            <a:ext cx="1755775" cy="17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01_01_050_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0"/>
            <a:ext cx="20574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7" name="Picture 11" descr="01_01_050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44638"/>
            <a:ext cx="1752600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01_01_050_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1905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6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i-STAT Analyzer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cs typeface="Arial" panose="020B0604020202020204" pitchFamily="34" charset="0"/>
              </a:rPr>
              <a:t>Turns off after 2 minutes of non-use</a:t>
            </a:r>
          </a:p>
          <a:p>
            <a:pPr eaLnBrk="1" hangingPunct="1">
              <a:buNone/>
            </a:pPr>
            <a:endParaRPr lang="en-US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en-US" dirty="0" smtClean="0">
                <a:cs typeface="Arial" panose="020B0604020202020204" pitchFamily="34" charset="0"/>
              </a:rPr>
              <a:t>Can be turned on by pressing the on/off keypad—circle with line</a:t>
            </a:r>
          </a:p>
          <a:p>
            <a:pPr marL="0" indent="0" eaLnBrk="1" hangingPunct="1">
              <a:buNone/>
            </a:pPr>
            <a:endParaRPr lang="en-US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en-US" dirty="0" smtClean="0">
                <a:cs typeface="Arial" panose="020B0604020202020204" pitchFamily="34" charset="0"/>
              </a:rPr>
              <a:t>If operator, patient, and cartridge information has been entered, the analyzer will remain on for 15 minutes</a:t>
            </a:r>
          </a:p>
        </p:txBody>
      </p:sp>
    </p:spTree>
    <p:extLst>
      <p:ext uri="{BB962C8B-B14F-4D97-AF65-F5344CB8AC3E}">
        <p14:creationId xmlns:p14="http://schemas.microsoft.com/office/powerpoint/2010/main" val="295667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Handheld External Components </a:t>
            </a:r>
          </a:p>
        </p:txBody>
      </p:sp>
      <p:pic>
        <p:nvPicPr>
          <p:cNvPr id="14" name="Picture 5" descr="01_02_03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0" y="4648200"/>
            <a:ext cx="167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70C0"/>
                </a:solidFill>
                <a:cs typeface="Arial" panose="020B0604020202020204" pitchFamily="34" charset="0"/>
              </a:rPr>
              <a:t>Battery</a:t>
            </a:r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70C0"/>
                </a:solidFill>
                <a:cs typeface="Arial" panose="020B0604020202020204" pitchFamily="34" charset="0"/>
              </a:rPr>
              <a:t>compartment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191000" y="4648200"/>
            <a:ext cx="762000" cy="3924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>
            <a:off x="7924800" y="4114800"/>
            <a:ext cx="8382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Up Arrow 12"/>
          <p:cNvSpPr/>
          <p:nvPr/>
        </p:nvSpPr>
        <p:spPr>
          <a:xfrm>
            <a:off x="7239000" y="5181600"/>
            <a:ext cx="381000" cy="8001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001000" y="33528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Infrared eye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72515" y="6131378"/>
            <a:ext cx="291397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Barcode scanner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12" name="Picture 4" descr="01_02_030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/>
          <a:stretch>
            <a:fillRect/>
          </a:stretch>
        </p:blipFill>
        <p:spPr bwMode="auto">
          <a:xfrm>
            <a:off x="76200" y="1213757"/>
            <a:ext cx="3228975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38200" y="362979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Cartridge port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9" name="Left Arrow 18"/>
          <p:cNvSpPr/>
          <p:nvPr/>
        </p:nvSpPr>
        <p:spPr>
          <a:xfrm>
            <a:off x="2590800" y="3124200"/>
            <a:ext cx="8382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51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Batteries</a:t>
            </a:r>
            <a:r>
              <a:rPr lang="en-US" altLang="en-US" b="1" dirty="0" smtClean="0"/>
              <a:t>: </a:t>
            </a:r>
            <a:r>
              <a:rPr lang="en-US" altLang="en-US" sz="3600" b="1" dirty="0" smtClean="0">
                <a:solidFill>
                  <a:srgbClr val="7030A0"/>
                </a:solidFill>
              </a:rPr>
              <a:t>Hands On</a:t>
            </a:r>
            <a:endParaRPr lang="en-US" altLang="en-US" sz="3600" b="1" dirty="0">
              <a:solidFill>
                <a:srgbClr val="7030A0"/>
              </a:solidFill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 smtClean="0">
                <a:cs typeface="Arial" panose="020B0604020202020204" pitchFamily="34" charset="0"/>
              </a:rPr>
              <a:t>9-volt lithium disposable batteries or battery pack</a:t>
            </a:r>
          </a:p>
          <a:p>
            <a:pPr marL="0" indent="0">
              <a:buNone/>
              <a:tabLst>
                <a:tab pos="53975" algn="l"/>
                <a:tab pos="347663" algn="l"/>
              </a:tabLst>
            </a:pPr>
            <a:endParaRPr lang="en-US" altLang="en-US" sz="2000" smtClean="0">
              <a:cs typeface="Arial" panose="020B0604020202020204" pitchFamily="34" charset="0"/>
            </a:endParaRP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sz="2200" b="1" smtClean="0">
                <a:cs typeface="Arial" panose="020B0604020202020204" pitchFamily="34" charset="0"/>
              </a:rPr>
              <a:t>Change/charge </a:t>
            </a:r>
            <a:r>
              <a:rPr lang="en-US" altLang="en-US" sz="2200" b="1" dirty="0">
                <a:cs typeface="Arial" panose="020B0604020202020204" pitchFamily="34" charset="0"/>
              </a:rPr>
              <a:t>the </a:t>
            </a:r>
            <a:r>
              <a:rPr lang="en-US" altLang="en-US" sz="2200" b="1" dirty="0" smtClean="0">
                <a:cs typeface="Arial" panose="020B0604020202020204" pitchFamily="34" charset="0"/>
              </a:rPr>
              <a:t>batteries:</a:t>
            </a:r>
            <a:endParaRPr lang="en-US" altLang="en-US" sz="2200" b="1" dirty="0">
              <a:cs typeface="Arial" panose="020B0604020202020204" pitchFamily="34" charset="0"/>
            </a:endParaRP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1800" dirty="0" smtClean="0">
                <a:cs typeface="Arial" panose="020B0604020202020204" pitchFamily="34" charset="0"/>
              </a:rPr>
              <a:t>Flashing battery icon 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1800" dirty="0" smtClean="0">
                <a:cs typeface="Arial" panose="020B0604020202020204" pitchFamily="34" charset="0"/>
              </a:rPr>
              <a:t>“Battery </a:t>
            </a:r>
            <a:r>
              <a:rPr lang="en-US" altLang="en-US" sz="1800" dirty="0">
                <a:cs typeface="Arial" panose="020B0604020202020204" pitchFamily="34" charset="0"/>
              </a:rPr>
              <a:t>Low ” </a:t>
            </a:r>
            <a:r>
              <a:rPr lang="en-US" altLang="en-US" sz="1800" dirty="0" smtClean="0">
                <a:cs typeface="Arial" panose="020B0604020202020204" pitchFamily="34" charset="0"/>
              </a:rPr>
              <a:t>message 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1800" dirty="0" smtClean="0">
                <a:cs typeface="Arial" panose="020B0604020202020204" pitchFamily="34" charset="0"/>
              </a:rPr>
              <a:t>Do not discard rechargeable batteries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1800" dirty="0" smtClean="0">
                <a:cs typeface="Arial" panose="020B0604020202020204" pitchFamily="34" charset="0"/>
              </a:rPr>
              <a:t>Green light will be on if battery in compartment is seated properly and charging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endParaRPr lang="en-US" altLang="en-US" sz="2000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5AD8732C-23FC-4A34-ABCC-61E7261E1775}" type="slidenum">
              <a:rPr lang="en-US" altLang="en-US">
                <a:solidFill>
                  <a:srgbClr val="FFFFFF"/>
                </a:solidFill>
              </a:rPr>
              <a:pPr/>
              <a:t>9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91141" name="Picture 5" descr="01_02_04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57" y="512762"/>
            <a:ext cx="266700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3581400" y="5624307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Battery 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compartment</a:t>
            </a:r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5146697" y="9906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9-volt lithium disposable batteries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6823097" y="21336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Abbott rechargeable battery pack</a:t>
            </a:r>
          </a:p>
        </p:txBody>
      </p:sp>
      <p:pic>
        <p:nvPicPr>
          <p:cNvPr id="19" name="Picture 18" descr="01_02_040_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402" y="4980259"/>
            <a:ext cx="1931035" cy="183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5222421" y="5837825"/>
            <a:ext cx="381000" cy="122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01_02_040_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95600"/>
            <a:ext cx="251555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01_02_040_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415" y="2879271"/>
            <a:ext cx="2450942" cy="23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01_02_060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614" y="4980259"/>
            <a:ext cx="2136775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6172200" y="6096000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Battery 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compartment</a:t>
            </a:r>
          </a:p>
        </p:txBody>
      </p:sp>
    </p:spTree>
    <p:extLst>
      <p:ext uri="{BB962C8B-B14F-4D97-AF65-F5344CB8AC3E}">
        <p14:creationId xmlns:p14="http://schemas.microsoft.com/office/powerpoint/2010/main" val="113248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WFBMC_internal_template">
  <a:themeElements>
    <a:clrScheme name="iCARE">
      <a:dk1>
        <a:sysClr val="windowText" lastClr="000000"/>
      </a:dk1>
      <a:lt1>
        <a:sysClr val="window" lastClr="FFFFFF"/>
      </a:lt1>
      <a:dk2>
        <a:srgbClr val="4261AD"/>
      </a:dk2>
      <a:lt2>
        <a:srgbClr val="FFFFFF"/>
      </a:lt2>
      <a:accent1>
        <a:srgbClr val="4261AD"/>
      </a:accent1>
      <a:accent2>
        <a:srgbClr val="F07B05"/>
      </a:accent2>
      <a:accent3>
        <a:srgbClr val="FFD200"/>
      </a:accent3>
      <a:accent4>
        <a:srgbClr val="9E7E38"/>
      </a:accent4>
      <a:accent5>
        <a:srgbClr val="595959"/>
      </a:accent5>
      <a:accent6>
        <a:srgbClr val="000000"/>
      </a:accent6>
      <a:hlink>
        <a:srgbClr val="3B60AF"/>
      </a:hlink>
      <a:folHlink>
        <a:srgbClr val="3B60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Custom 2">
      <a:dk1>
        <a:srgbClr val="0070C0"/>
      </a:dk1>
      <a:lt1>
        <a:srgbClr val="EFEFEF"/>
      </a:lt1>
      <a:dk2>
        <a:srgbClr val="D6862D"/>
      </a:dk2>
      <a:lt2>
        <a:srgbClr val="997200"/>
      </a:lt2>
      <a:accent1>
        <a:srgbClr val="B2B2B2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WFBMC_internal_template</Template>
  <TotalTime>4728</TotalTime>
  <Words>2188</Words>
  <Application>Microsoft Office PowerPoint</Application>
  <PresentationFormat>On-screen Show (4:3)</PresentationFormat>
  <Paragraphs>428</Paragraphs>
  <Slides>43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Calibri</vt:lpstr>
      <vt:lpstr>Constantia</vt:lpstr>
      <vt:lpstr>Symbol</vt:lpstr>
      <vt:lpstr>Tahoma</vt:lpstr>
      <vt:lpstr>Times New Roman</vt:lpstr>
      <vt:lpstr>Wingdings</vt:lpstr>
      <vt:lpstr>Wingdings 2</vt:lpstr>
      <vt:lpstr>WFBMC_internal_template</vt:lpstr>
      <vt:lpstr>1_Flow</vt:lpstr>
      <vt:lpstr> </vt:lpstr>
      <vt:lpstr>i-STAT Support: Contact Information</vt:lpstr>
      <vt:lpstr>Only Authorized Users May Perform i-STAT Testing:  Training and Competency Requirements</vt:lpstr>
      <vt:lpstr>i-STAT Access (Operator ID)</vt:lpstr>
      <vt:lpstr>Safety</vt:lpstr>
      <vt:lpstr> Quick Overview: The i-STAT System Testing Process </vt:lpstr>
      <vt:lpstr>i-STAT Analyzer</vt:lpstr>
      <vt:lpstr>Handheld External Components </vt:lpstr>
      <vt:lpstr>Batteries: Hands On</vt:lpstr>
      <vt:lpstr>The Barcode Scanner </vt:lpstr>
      <vt:lpstr>Handheld Test Menu—Hands On </vt:lpstr>
      <vt:lpstr>Administration Menu Options Hands On</vt:lpstr>
      <vt:lpstr>General Cartridge Information </vt:lpstr>
      <vt:lpstr>i-STAT Cartridge Labeling</vt:lpstr>
      <vt:lpstr>Cartridge Storage</vt:lpstr>
      <vt:lpstr>Cartridge Storage (continued)</vt:lpstr>
      <vt:lpstr>i-STAT Cartridge Handling</vt:lpstr>
      <vt:lpstr>i-STAT Cartridge Components </vt:lpstr>
      <vt:lpstr>i-STAT System Quality Control </vt:lpstr>
      <vt:lpstr>Simulators</vt:lpstr>
      <vt:lpstr>Internal Electronic Simulator </vt:lpstr>
      <vt:lpstr>External Electronic Simulator--Hands On </vt:lpstr>
      <vt:lpstr>Liquid Quality Control</vt:lpstr>
      <vt:lpstr>Liquid Quality Controls for EG7</vt:lpstr>
      <vt:lpstr>Liquid QC Important Notes/Reminders</vt:lpstr>
      <vt:lpstr>Process Flow</vt:lpstr>
      <vt:lpstr>Patient identity</vt:lpstr>
      <vt:lpstr>Sample Collection/Considerations:   </vt:lpstr>
      <vt:lpstr>In-Dwelling Line</vt:lpstr>
      <vt:lpstr>Blood Gas Cartridges— EG7 </vt:lpstr>
      <vt:lpstr>Cartridge Filling Overview </vt:lpstr>
      <vt:lpstr>Interpreting Test Results:  The Results Screen </vt:lpstr>
      <vt:lpstr>Interpreting Test Results:  Critical Value Alerts </vt:lpstr>
      <vt:lpstr>Interpreting Test Results: Out of Reportable Range Flags </vt:lpstr>
      <vt:lpstr>Interpreting Test Results:  Star Outs (***) </vt:lpstr>
      <vt:lpstr>Responding to Patient Tests:  Comment Codes </vt:lpstr>
      <vt:lpstr>Result Considerations:   Effects of Hemolysis on Potassium Result  (Hemolysis is the destruction of red blood cells, caused by disruption of the cell membrane, and results in the release of hemoglobin) </vt:lpstr>
      <vt:lpstr>Quality Check Codes: </vt:lpstr>
      <vt:lpstr>Quality Check Codes</vt:lpstr>
      <vt:lpstr>Quality Check Codes</vt:lpstr>
      <vt:lpstr>Transmitting Results: Downloader </vt:lpstr>
      <vt:lpstr>Transmitting Results:  Troubleshooting</vt:lpstr>
      <vt:lpstr>Congratulations </vt:lpstr>
    </vt:vector>
  </TitlesOfParts>
  <Company>WFUBMC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Point of Care Testing</dc:title>
  <dc:creator>athayer</dc:creator>
  <cp:lastModifiedBy>Kelly A. Leiner</cp:lastModifiedBy>
  <cp:revision>98</cp:revision>
  <cp:lastPrinted>2016-11-29T14:43:53Z</cp:lastPrinted>
  <dcterms:created xsi:type="dcterms:W3CDTF">2013-01-24T14:42:56Z</dcterms:created>
  <dcterms:modified xsi:type="dcterms:W3CDTF">2020-11-24T19:46:17Z</dcterms:modified>
</cp:coreProperties>
</file>