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91" r:id="rId7"/>
    <p:sldId id="366" r:id="rId8"/>
    <p:sldId id="377" r:id="rId9"/>
    <p:sldId id="381" r:id="rId10"/>
    <p:sldId id="378" r:id="rId11"/>
    <p:sldId id="329" r:id="rId12"/>
    <p:sldId id="345" r:id="rId13"/>
    <p:sldId id="355" r:id="rId14"/>
    <p:sldId id="299" r:id="rId15"/>
    <p:sldId id="302" r:id="rId16"/>
    <p:sldId id="305" r:id="rId17"/>
    <p:sldId id="380" r:id="rId18"/>
    <p:sldId id="335" r:id="rId19"/>
    <p:sldId id="349" r:id="rId20"/>
    <p:sldId id="379" r:id="rId21"/>
    <p:sldId id="310" r:id="rId22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535" autoAdjust="0"/>
  </p:normalViewPr>
  <p:slideViewPr>
    <p:cSldViewPr>
      <p:cViewPr varScale="1">
        <p:scale>
          <a:sx n="115" d="100"/>
          <a:sy n="115" d="100"/>
        </p:scale>
        <p:origin x="136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portis\AppData\Roaming\Microsoft\Excel\RL6%20Deviations%20WFBMC%20(version%201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portis\AppData\Roaming\Microsoft\Excel\RL6%20Deviations%20WFBMC%20(version%201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portis\AppData\Roaming\Microsoft\Excel\RL6%20Deviations%20WFBMC%20(version%201)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portis\AppData\Roaming\Microsoft\Excel\RL6%20Deviations%20WFBMC%20(version%201)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shportis\Desktop\RL6%20Deviations%20WFBM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'Event Type'!$B$35</c:f>
              <c:strCache>
                <c:ptCount val="1"/>
                <c:pt idx="0">
                  <c:v>Deviations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'Event Type'!$A$36:$A$52</c:f>
              <c:strCache>
                <c:ptCount val="17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June</c:v>
                </c:pt>
                <c:pt idx="12">
                  <c:v>July</c:v>
                </c:pt>
                <c:pt idx="13">
                  <c:v>Aug</c:v>
                </c:pt>
                <c:pt idx="14">
                  <c:v>Sept</c:v>
                </c:pt>
                <c:pt idx="15">
                  <c:v>Oct</c:v>
                </c:pt>
                <c:pt idx="16">
                  <c:v>Nov</c:v>
                </c:pt>
              </c:strCache>
            </c:strRef>
          </c:cat>
          <c:val>
            <c:numRef>
              <c:f>'Event Type'!$B$36:$B$52</c:f>
              <c:numCache>
                <c:formatCode>General</c:formatCode>
                <c:ptCount val="17"/>
                <c:pt idx="0">
                  <c:v>58</c:v>
                </c:pt>
                <c:pt idx="1">
                  <c:v>107</c:v>
                </c:pt>
                <c:pt idx="2">
                  <c:v>94</c:v>
                </c:pt>
                <c:pt idx="3">
                  <c:v>66</c:v>
                </c:pt>
                <c:pt idx="4">
                  <c:v>57</c:v>
                </c:pt>
                <c:pt idx="5">
                  <c:v>62</c:v>
                </c:pt>
                <c:pt idx="6">
                  <c:v>56</c:v>
                </c:pt>
                <c:pt idx="7">
                  <c:v>72</c:v>
                </c:pt>
                <c:pt idx="8">
                  <c:v>50</c:v>
                </c:pt>
                <c:pt idx="9">
                  <c:v>54</c:v>
                </c:pt>
                <c:pt idx="10">
                  <c:v>71</c:v>
                </c:pt>
                <c:pt idx="11">
                  <c:v>69</c:v>
                </c:pt>
                <c:pt idx="12">
                  <c:v>50</c:v>
                </c:pt>
                <c:pt idx="13">
                  <c:v>61</c:v>
                </c:pt>
                <c:pt idx="14">
                  <c:v>52</c:v>
                </c:pt>
                <c:pt idx="15">
                  <c:v>56</c:v>
                </c:pt>
                <c:pt idx="16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17-4FA1-A68E-4A142E9DB7F5}"/>
            </c:ext>
          </c:extLst>
        </c:ser>
        <c:ser>
          <c:idx val="1"/>
          <c:order val="1"/>
          <c:tx>
            <c:strRef>
              <c:f>'Event Type'!$C$35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'Event Type'!$A$36:$A$52</c:f>
              <c:strCache>
                <c:ptCount val="17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June</c:v>
                </c:pt>
                <c:pt idx="12">
                  <c:v>July</c:v>
                </c:pt>
                <c:pt idx="13">
                  <c:v>Aug</c:v>
                </c:pt>
                <c:pt idx="14">
                  <c:v>Sept</c:v>
                </c:pt>
                <c:pt idx="15">
                  <c:v>Oct</c:v>
                </c:pt>
                <c:pt idx="16">
                  <c:v>Nov</c:v>
                </c:pt>
              </c:strCache>
            </c:strRef>
          </c:cat>
          <c:val>
            <c:numRef>
              <c:f>'Event Type'!$C$36:$C$52</c:f>
              <c:numCache>
                <c:formatCode>General</c:formatCode>
                <c:ptCount val="17"/>
                <c:pt idx="0">
                  <c:v>58</c:v>
                </c:pt>
                <c:pt idx="1">
                  <c:v>83</c:v>
                </c:pt>
                <c:pt idx="2">
                  <c:v>86</c:v>
                </c:pt>
                <c:pt idx="3">
                  <c:v>81</c:v>
                </c:pt>
                <c:pt idx="4">
                  <c:v>76</c:v>
                </c:pt>
                <c:pt idx="5">
                  <c:v>74</c:v>
                </c:pt>
                <c:pt idx="6">
                  <c:v>71</c:v>
                </c:pt>
                <c:pt idx="7">
                  <c:v>72</c:v>
                </c:pt>
                <c:pt idx="8">
                  <c:v>69</c:v>
                </c:pt>
                <c:pt idx="9">
                  <c:v>68</c:v>
                </c:pt>
                <c:pt idx="10">
                  <c:v>68</c:v>
                </c:pt>
                <c:pt idx="11">
                  <c:v>68</c:v>
                </c:pt>
                <c:pt idx="12">
                  <c:v>67</c:v>
                </c:pt>
                <c:pt idx="13">
                  <c:v>66</c:v>
                </c:pt>
                <c:pt idx="14">
                  <c:v>65</c:v>
                </c:pt>
                <c:pt idx="15">
                  <c:v>65</c:v>
                </c:pt>
                <c:pt idx="16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17-4FA1-A68E-4A142E9DB7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376584"/>
        <c:axId val="503375600"/>
      </c:lineChart>
      <c:catAx>
        <c:axId val="503376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375600"/>
        <c:crosses val="autoZero"/>
        <c:auto val="1"/>
        <c:lblAlgn val="ctr"/>
        <c:lblOffset val="100"/>
        <c:noMultiLvlLbl val="0"/>
      </c:catAx>
      <c:valAx>
        <c:axId val="50337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376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Type'!$A$60</c:f>
              <c:strCache>
                <c:ptCount val="1"/>
                <c:pt idx="0">
                  <c:v>Incorrect Results Reported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Type'!$B$59:$R$59</c:f>
              <c:strCache>
                <c:ptCount val="17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July</c:v>
                </c:pt>
                <c:pt idx="13">
                  <c:v>Aug</c:v>
                </c:pt>
                <c:pt idx="14">
                  <c:v>Sept</c:v>
                </c:pt>
                <c:pt idx="15">
                  <c:v>Oct</c:v>
                </c:pt>
                <c:pt idx="16">
                  <c:v>Nov</c:v>
                </c:pt>
              </c:strCache>
            </c:strRef>
          </c:cat>
          <c:val>
            <c:numRef>
              <c:f>'Event Type'!$B$60:$R$60</c:f>
              <c:numCache>
                <c:formatCode>General</c:formatCode>
                <c:ptCount val="17"/>
                <c:pt idx="0">
                  <c:v>4</c:v>
                </c:pt>
                <c:pt idx="1">
                  <c:v>42</c:v>
                </c:pt>
                <c:pt idx="2">
                  <c:v>37</c:v>
                </c:pt>
                <c:pt idx="3">
                  <c:v>16</c:v>
                </c:pt>
                <c:pt idx="4">
                  <c:v>4</c:v>
                </c:pt>
                <c:pt idx="5">
                  <c:v>27</c:v>
                </c:pt>
                <c:pt idx="6">
                  <c:v>11</c:v>
                </c:pt>
                <c:pt idx="7">
                  <c:v>19</c:v>
                </c:pt>
                <c:pt idx="8">
                  <c:v>11</c:v>
                </c:pt>
                <c:pt idx="9">
                  <c:v>15</c:v>
                </c:pt>
                <c:pt idx="10">
                  <c:v>38</c:v>
                </c:pt>
                <c:pt idx="11">
                  <c:v>14</c:v>
                </c:pt>
                <c:pt idx="12">
                  <c:v>10</c:v>
                </c:pt>
                <c:pt idx="13">
                  <c:v>13</c:v>
                </c:pt>
                <c:pt idx="14">
                  <c:v>11</c:v>
                </c:pt>
                <c:pt idx="15">
                  <c:v>16</c:v>
                </c:pt>
                <c:pt idx="16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1C-4A7C-97B2-4D87CFBBE8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17158392"/>
        <c:axId val="517156424"/>
      </c:barChart>
      <c:catAx>
        <c:axId val="517158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156424"/>
        <c:crosses val="autoZero"/>
        <c:auto val="1"/>
        <c:lblAlgn val="ctr"/>
        <c:lblOffset val="100"/>
        <c:noMultiLvlLbl val="0"/>
      </c:catAx>
      <c:valAx>
        <c:axId val="517156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158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Type'!$A$72</c:f>
              <c:strCache>
                <c:ptCount val="1"/>
                <c:pt idx="0">
                  <c:v>Deviation in SOP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Type'!$B$71:$R$71</c:f>
              <c:strCache>
                <c:ptCount val="17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July</c:v>
                </c:pt>
                <c:pt idx="13">
                  <c:v>Aug</c:v>
                </c:pt>
                <c:pt idx="14">
                  <c:v>Sept</c:v>
                </c:pt>
                <c:pt idx="15">
                  <c:v>Oct</c:v>
                </c:pt>
                <c:pt idx="16">
                  <c:v>Nov</c:v>
                </c:pt>
              </c:strCache>
            </c:strRef>
          </c:cat>
          <c:val>
            <c:numRef>
              <c:f>'Event Type'!$B$72:$R$72</c:f>
              <c:numCache>
                <c:formatCode>General</c:formatCode>
                <c:ptCount val="17"/>
                <c:pt idx="0">
                  <c:v>7</c:v>
                </c:pt>
                <c:pt idx="1">
                  <c:v>23</c:v>
                </c:pt>
                <c:pt idx="2">
                  <c:v>17</c:v>
                </c:pt>
                <c:pt idx="3">
                  <c:v>11</c:v>
                </c:pt>
                <c:pt idx="4">
                  <c:v>7</c:v>
                </c:pt>
                <c:pt idx="5">
                  <c:v>8</c:v>
                </c:pt>
                <c:pt idx="6">
                  <c:v>7</c:v>
                </c:pt>
                <c:pt idx="7">
                  <c:v>5</c:v>
                </c:pt>
                <c:pt idx="8">
                  <c:v>4</c:v>
                </c:pt>
                <c:pt idx="9">
                  <c:v>1</c:v>
                </c:pt>
                <c:pt idx="10">
                  <c:v>1</c:v>
                </c:pt>
                <c:pt idx="11">
                  <c:v>4</c:v>
                </c:pt>
                <c:pt idx="12">
                  <c:v>4</c:v>
                </c:pt>
                <c:pt idx="13">
                  <c:v>6</c:v>
                </c:pt>
                <c:pt idx="14">
                  <c:v>3</c:v>
                </c:pt>
                <c:pt idx="15">
                  <c:v>3</c:v>
                </c:pt>
                <c:pt idx="1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D4-4366-9B11-E6498E28C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22250680"/>
        <c:axId val="522255272"/>
      </c:barChart>
      <c:catAx>
        <c:axId val="522250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255272"/>
        <c:crosses val="autoZero"/>
        <c:auto val="1"/>
        <c:lblAlgn val="ctr"/>
        <c:lblOffset val="100"/>
        <c:noMultiLvlLbl val="0"/>
      </c:catAx>
      <c:valAx>
        <c:axId val="522255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250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1506233595800526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Type'!$A$76</c:f>
              <c:strCache>
                <c:ptCount val="1"/>
                <c:pt idx="0">
                  <c:v>Delayed Result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Type'!$B$75:$R$75</c:f>
              <c:strCache>
                <c:ptCount val="17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July</c:v>
                </c:pt>
                <c:pt idx="13">
                  <c:v>Aug</c:v>
                </c:pt>
                <c:pt idx="14">
                  <c:v>Sept</c:v>
                </c:pt>
                <c:pt idx="15">
                  <c:v>Oct</c:v>
                </c:pt>
                <c:pt idx="16">
                  <c:v>Nov</c:v>
                </c:pt>
              </c:strCache>
            </c:strRef>
          </c:cat>
          <c:val>
            <c:numRef>
              <c:f>'Event Type'!$B$76:$R$76</c:f>
              <c:numCache>
                <c:formatCode>General</c:formatCode>
                <c:ptCount val="17"/>
                <c:pt idx="0">
                  <c:v>1</c:v>
                </c:pt>
                <c:pt idx="1">
                  <c:v>6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6">
                  <c:v>11</c:v>
                </c:pt>
                <c:pt idx="7">
                  <c:v>11</c:v>
                </c:pt>
                <c:pt idx="8">
                  <c:v>6</c:v>
                </c:pt>
                <c:pt idx="9">
                  <c:v>5</c:v>
                </c:pt>
                <c:pt idx="10">
                  <c:v>3</c:v>
                </c:pt>
                <c:pt idx="11">
                  <c:v>12</c:v>
                </c:pt>
                <c:pt idx="12">
                  <c:v>2</c:v>
                </c:pt>
                <c:pt idx="13">
                  <c:v>3</c:v>
                </c:pt>
                <c:pt idx="14">
                  <c:v>5</c:v>
                </c:pt>
                <c:pt idx="15">
                  <c:v>6</c:v>
                </c:pt>
                <c:pt idx="1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7C-4D2F-8D47-FC4F386C3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22263144"/>
        <c:axId val="522263472"/>
      </c:barChart>
      <c:catAx>
        <c:axId val="522263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263472"/>
        <c:crosses val="autoZero"/>
        <c:auto val="1"/>
        <c:lblAlgn val="ctr"/>
        <c:lblOffset val="100"/>
        <c:noMultiLvlLbl val="0"/>
      </c:catAx>
      <c:valAx>
        <c:axId val="52226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263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Closing the Loop Compliance by Percentage</a:t>
            </a:r>
          </a:p>
        </c:rich>
      </c:tx>
      <c:layout>
        <c:manualLayout>
          <c:xMode val="edge"/>
          <c:yMode val="edge"/>
          <c:x val="0.16549300087489063"/>
          <c:y val="2.87081339712918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Feedback!$A$28</c:f>
              <c:strCache>
                <c:ptCount val="1"/>
                <c:pt idx="0">
                  <c:v>Compliance %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Feedback!$B$27:$R$27</c:f>
              <c:strCache>
                <c:ptCount val="17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</c:v>
                </c:pt>
                <c:pt idx="13">
                  <c:v>Aug</c:v>
                </c:pt>
                <c:pt idx="14">
                  <c:v>Sept</c:v>
                </c:pt>
                <c:pt idx="15">
                  <c:v>Oct</c:v>
                </c:pt>
                <c:pt idx="16">
                  <c:v>Nov</c:v>
                </c:pt>
              </c:strCache>
            </c:strRef>
          </c:cat>
          <c:val>
            <c:numRef>
              <c:f>Feedback!$B$28:$R$28</c:f>
              <c:numCache>
                <c:formatCode>0</c:formatCode>
                <c:ptCount val="17"/>
                <c:pt idx="0" formatCode="General">
                  <c:v>60</c:v>
                </c:pt>
                <c:pt idx="1">
                  <c:v>65</c:v>
                </c:pt>
                <c:pt idx="2">
                  <c:v>63</c:v>
                </c:pt>
                <c:pt idx="3">
                  <c:v>82</c:v>
                </c:pt>
                <c:pt idx="4">
                  <c:v>84</c:v>
                </c:pt>
                <c:pt idx="5">
                  <c:v>92</c:v>
                </c:pt>
                <c:pt idx="6">
                  <c:v>66</c:v>
                </c:pt>
                <c:pt idx="7">
                  <c:v>93</c:v>
                </c:pt>
                <c:pt idx="8">
                  <c:v>76</c:v>
                </c:pt>
                <c:pt idx="9">
                  <c:v>85</c:v>
                </c:pt>
                <c:pt idx="10">
                  <c:v>80</c:v>
                </c:pt>
                <c:pt idx="11">
                  <c:v>70</c:v>
                </c:pt>
                <c:pt idx="12">
                  <c:v>66</c:v>
                </c:pt>
                <c:pt idx="13">
                  <c:v>51</c:v>
                </c:pt>
                <c:pt idx="14">
                  <c:v>71</c:v>
                </c:pt>
                <c:pt idx="15">
                  <c:v>91</c:v>
                </c:pt>
                <c:pt idx="16">
                  <c:v>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25-4491-A0A7-15CAE182105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66231120"/>
        <c:axId val="566231448"/>
      </c:lineChart>
      <c:catAx>
        <c:axId val="56623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231448"/>
        <c:crosses val="autoZero"/>
        <c:auto val="1"/>
        <c:lblAlgn val="ctr"/>
        <c:lblOffset val="100"/>
        <c:noMultiLvlLbl val="0"/>
      </c:catAx>
      <c:valAx>
        <c:axId val="5662314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6623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2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2612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>
              <a:defRPr sz="1200"/>
            </a:lvl1pPr>
          </a:lstStyle>
          <a:p>
            <a:fld id="{FD1EFD21-2644-4D75-9A45-219ADBC3CE3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3825" y="1152525"/>
            <a:ext cx="41465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7" tIns="46153" rIns="92307" bIns="461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437221"/>
            <a:ext cx="5547360" cy="3630454"/>
          </a:xfrm>
          <a:prstGeom prst="rect">
            <a:avLst/>
          </a:prstGeom>
        </p:spPr>
        <p:txBody>
          <a:bodyPr vert="horz" lIns="92307" tIns="46153" rIns="92307" bIns="4615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2611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1"/>
            <a:ext cx="3004820" cy="462611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>
              <a:defRPr sz="1200"/>
            </a:lvl1pPr>
          </a:lstStyle>
          <a:p>
            <a:fld id="{CED90702-C7E9-4644-8919-DC7411CF7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83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77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 userDrawn="1"/>
        </p:nvSpPr>
        <p:spPr>
          <a:xfrm>
            <a:off x="0" y="6686550"/>
            <a:ext cx="9144000" cy="17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066800" y="4972050"/>
            <a:ext cx="6705600" cy="43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2012-08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untry Club Medical Pla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052312-038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4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9" r:id="rId7"/>
    <p:sldLayoutId id="2147483668" r:id="rId8"/>
    <p:sldLayoutId id="2147483667" r:id="rId9"/>
    <p:sldLayoutId id="2147483660" r:id="rId10"/>
    <p:sldLayoutId id="2147483658" r:id="rId11"/>
    <p:sldLayoutId id="2147483661" r:id="rId12"/>
    <p:sldLayoutId id="2147483659" r:id="rId13"/>
    <p:sldLayoutId id="2147483663" r:id="rId14"/>
    <p:sldLayoutId id="2147483662" r:id="rId15"/>
    <p:sldLayoutId id="2147483670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6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6623049" cy="1107996"/>
          </a:xfrm>
        </p:spPr>
        <p:txBody>
          <a:bodyPr/>
          <a:lstStyle/>
          <a:p>
            <a:r>
              <a:rPr lang="en-US" dirty="0" smtClean="0"/>
              <a:t>Lab / Pathology </a:t>
            </a:r>
            <a:br>
              <a:rPr lang="en-US" dirty="0" smtClean="0"/>
            </a:br>
            <a:r>
              <a:rPr lang="en-US" dirty="0" smtClean="0"/>
              <a:t>Managers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5939539" cy="369332"/>
          </a:xfrm>
        </p:spPr>
        <p:txBody>
          <a:bodyPr/>
          <a:lstStyle/>
          <a:p>
            <a:r>
              <a:rPr lang="en-US" dirty="0" smtClean="0"/>
              <a:t>December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29200" y="685800"/>
            <a:ext cx="3657600" cy="1107996"/>
          </a:xfrm>
        </p:spPr>
        <p:txBody>
          <a:bodyPr/>
          <a:lstStyle/>
          <a:p>
            <a:pPr algn="ctr"/>
            <a:r>
              <a:rPr lang="en-US" dirty="0" smtClean="0"/>
              <a:t>Top Deviations in November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077200" y="3657600"/>
            <a:ext cx="609600" cy="304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#3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976711"/>
              </p:ext>
            </p:extLst>
          </p:nvPr>
        </p:nvGraphicFramePr>
        <p:xfrm>
          <a:off x="152400" y="876300"/>
          <a:ext cx="4572000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2501969"/>
              </p:ext>
            </p:extLst>
          </p:nvPr>
        </p:nvGraphicFramePr>
        <p:xfrm>
          <a:off x="3962400" y="399149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533400" y="390005"/>
            <a:ext cx="609600" cy="304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#2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772400" cy="1107996"/>
          </a:xfrm>
        </p:spPr>
        <p:txBody>
          <a:bodyPr/>
          <a:lstStyle/>
          <a:p>
            <a:pPr algn="ctr"/>
            <a:r>
              <a:rPr lang="en-US" dirty="0" smtClean="0"/>
              <a:t>Lab Pathology Deviations by Section</a:t>
            </a:r>
            <a:br>
              <a:rPr lang="en-US" dirty="0" smtClean="0"/>
            </a:br>
            <a:r>
              <a:rPr lang="en-US" dirty="0" smtClean="0"/>
              <a:t>November 2020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09800"/>
            <a:ext cx="8839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1349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RL</a:t>
            </a:r>
            <a:r>
              <a:rPr lang="en-US" dirty="0"/>
              <a:t>6</a:t>
            </a:r>
            <a:r>
              <a:rPr lang="en-US" dirty="0" smtClean="0"/>
              <a:t> Closing the Loop Compliance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4705330"/>
              </p:ext>
            </p:extLst>
          </p:nvPr>
        </p:nvGraphicFramePr>
        <p:xfrm>
          <a:off x="990600" y="1752600"/>
          <a:ext cx="7010399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17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7776" y="228600"/>
            <a:ext cx="8683869" cy="369332"/>
          </a:xfrm>
        </p:spPr>
        <p:txBody>
          <a:bodyPr/>
          <a:lstStyle/>
          <a:p>
            <a:pPr algn="ctr"/>
            <a:r>
              <a:rPr lang="en-US" sz="2400" dirty="0" smtClean="0"/>
              <a:t>RL</a:t>
            </a:r>
            <a:r>
              <a:rPr lang="en-US" sz="2400" dirty="0"/>
              <a:t>6</a:t>
            </a:r>
            <a:r>
              <a:rPr lang="en-US" sz="2400" dirty="0" smtClean="0"/>
              <a:t> Closing the Loop Compliance by Section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49" y="685800"/>
            <a:ext cx="8582051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0"/>
            <a:ext cx="2857500" cy="34395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114800" y="304800"/>
          <a:ext cx="4457700" cy="63250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91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5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3070">
                <a:tc gridSpan="2">
                  <a:txBody>
                    <a:bodyPr/>
                    <a:lstStyle/>
                    <a:p>
                      <a:pPr marL="182880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</a:t>
                      </a:r>
                      <a:r>
                        <a:rPr kumimoji="0" lang="en-US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r>
                        <a:rPr kumimoji="0" lang="en-US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pause for a second</a:t>
                      </a:r>
                    </a:p>
                    <a:p>
                      <a:pPr marL="182880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hink</a:t>
                      </a:r>
                      <a:r>
                        <a:rPr kumimoji="0" lang="en-US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r>
                        <a:rPr kumimoji="0" lang="en-US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think about the task at hand</a:t>
                      </a:r>
                    </a:p>
                    <a:p>
                      <a:pPr marL="182880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ct</a:t>
                      </a:r>
                      <a:r>
                        <a:rPr kumimoji="0" lang="en-US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kumimoji="0" lang="en-US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perform the task</a:t>
                      </a:r>
                    </a:p>
                    <a:p>
                      <a:pPr marL="182880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eview</a:t>
                      </a:r>
                      <a:r>
                        <a:rPr kumimoji="0" lang="en-US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kumimoji="0" lang="en-US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one last check, just to be sure 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30188" indent="-230188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endParaRPr lang="en-US" sz="14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0150">
                <a:tc>
                  <a:txBody>
                    <a:bodyPr/>
                    <a:lstStyle/>
                    <a:p>
                      <a:pPr marL="230188" marR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Using STAR will help us </a:t>
                      </a:r>
                      <a:r>
                        <a:rPr lang="en-US" sz="1100" b="1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pay attention to detail</a:t>
                      </a: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230188" marR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STAR will protect us, and our patients and co-workers, from errors caused by distractions.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 a team, we should respect one another’s workspace and not create distractions</a:t>
                      </a:r>
                    </a:p>
                    <a:p>
                      <a:pPr marL="230188" marR="0" lvl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Many of our recurrent events could be prevented if we used STAR. </a:t>
                      </a:r>
                    </a:p>
                  </a:txBody>
                  <a:tcPr marL="68580" marR="68580" marT="34290" marB="3429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4490">
                <a:tc gridSpan="2">
                  <a:txBody>
                    <a:bodyPr/>
                    <a:lstStyle/>
                    <a:p>
                      <a:pPr marL="230188" indent="-230188">
                        <a:spcAft>
                          <a:spcPts val="600"/>
                        </a:spcAft>
                        <a:buBlip>
                          <a:blip r:embed="rId3"/>
                        </a:buBlip>
                        <a:defRPr/>
                      </a:pPr>
                      <a:r>
                        <a:rPr lang="en-US" sz="11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 of STAR: </a:t>
                      </a:r>
                    </a:p>
                    <a:p>
                      <a:pPr marL="687388" lvl="1" indent="-230188">
                        <a:spcAft>
                          <a:spcPts val="600"/>
                        </a:spcAft>
                        <a:buBlip>
                          <a:blip r:embed="rId3"/>
                        </a:buBlip>
                        <a:defRPr/>
                      </a:pPr>
                      <a:r>
                        <a:rPr lang="en-US" sz="11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Stopping to make sure you have your keys, phone, wallet, and badge before leaving home</a:t>
                      </a:r>
                    </a:p>
                    <a:p>
                      <a:pPr marL="687388" lvl="1" indent="-230188">
                        <a:spcAft>
                          <a:spcPts val="600"/>
                        </a:spcAft>
                        <a:buBlip>
                          <a:blip r:embed="rId3"/>
                        </a:buBlip>
                        <a:defRPr/>
                      </a:pPr>
                      <a:r>
                        <a:rPr lang="en-US" sz="11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Confirming the correct site is marked for a procedure</a:t>
                      </a:r>
                    </a:p>
                    <a:p>
                      <a:pPr marL="687388" lvl="1" indent="-230188">
                        <a:spcAft>
                          <a:spcPts val="600"/>
                        </a:spcAft>
                        <a:buBlip>
                          <a:blip r:embed="rId3"/>
                        </a:buBlip>
                        <a:defRPr/>
                      </a:pPr>
                      <a:r>
                        <a:rPr lang="en-US" sz="11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Ensuring you are in the correct chart before documenting or scheduling</a:t>
                      </a:r>
                    </a:p>
                    <a:p>
                      <a:pPr marL="687388" lvl="1" indent="-230188">
                        <a:spcAft>
                          <a:spcPts val="600"/>
                        </a:spcAft>
                        <a:buBlip>
                          <a:blip r:embed="rId3"/>
                        </a:buBlip>
                        <a:defRPr/>
                      </a:pPr>
                      <a:r>
                        <a:rPr lang="en-US" sz="11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Verifying that all energy has been isolated after lockout/</a:t>
                      </a:r>
                      <a:r>
                        <a:rPr lang="en-US" sz="1100" dirty="0" err="1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tagout</a:t>
                      </a:r>
                      <a:r>
                        <a:rPr lang="en-US" sz="11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baseline="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30188" marR="0" lvl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endParaRPr lang="en-US" sz="1400" kern="1200" baseline="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2057400" y="-228600"/>
            <a:ext cx="1885950" cy="157735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Please use this template as provided. Do not modify the font, bullets, border or background.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this for orange text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this for blue text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this if you need red</a:t>
            </a:r>
          </a:p>
        </p:txBody>
      </p:sp>
      <p:pic>
        <p:nvPicPr>
          <p:cNvPr id="1026" name="Picture 2" descr="C:\Users\jfinman\AppData\Local\Microsoft\Windows\Temporary Internet Files\Content.IE5\YBS162TY\MC90043161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489" y="1828800"/>
            <a:ext cx="1028615" cy="102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jfinman\AppData\Local\Microsoft\Windows\Temporary Internet Files\Content.IE5\YBS162TY\MC90043161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906" y="2545248"/>
            <a:ext cx="1312687" cy="131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3024" y="38862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Lucida Calligraphy" panose="03010101010101010101" pitchFamily="66" charset="0"/>
                <a:cs typeface="Arial" panose="020B0604020202020204" pitchFamily="34" charset="0"/>
              </a:rPr>
              <a:t>‘Tis</a:t>
            </a:r>
            <a:r>
              <a:rPr lang="en-US" sz="1600" b="1" dirty="0">
                <a:latin typeface="Lucida Calligraphy" panose="03010101010101010101" pitchFamily="66" charset="0"/>
                <a:cs typeface="Arial" panose="020B0604020202020204" pitchFamily="34" charset="0"/>
              </a:rPr>
              <a:t> the season for distractions</a:t>
            </a:r>
          </a:p>
        </p:txBody>
      </p:sp>
      <p:pic>
        <p:nvPicPr>
          <p:cNvPr id="1037" name="Picture 13" descr="C:\Users\jfinman\AppData\Local\Microsoft\Windows\Temporary Internet Files\Content.IE5\8RI8U19Z\MC910217026[2].pn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556" b="94778" l="23556" r="97000">
                        <a14:backgroundMark x1="60111" y1="78444" x2="60111" y2="78444"/>
                        <a14:backgroundMark x1="87444" y1="60222" x2="87444" y2="60222"/>
                        <a14:backgroundMark x1="59444" y1="38222" x2="59444" y2="3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27586" r="2605" b="4898"/>
          <a:stretch/>
        </p:blipFill>
        <p:spPr bwMode="auto">
          <a:xfrm>
            <a:off x="1776998" y="2680198"/>
            <a:ext cx="389354" cy="35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628471"/>
            <a:ext cx="3014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Safety Focus of the Month for</a:t>
            </a:r>
          </a:p>
          <a:p>
            <a:r>
              <a:rPr lang="en-US" sz="2400" u="sng" dirty="0" smtClean="0"/>
              <a:t>December</a:t>
            </a:r>
            <a:r>
              <a:rPr lang="en-US" sz="2400" dirty="0" smtClean="0"/>
              <a:t>: </a:t>
            </a:r>
            <a:r>
              <a:rPr lang="en-US" sz="2400" b="1" dirty="0" smtClean="0">
                <a:solidFill>
                  <a:srgbClr val="FF0000"/>
                </a:solidFill>
              </a:rPr>
              <a:t>STAR</a:t>
            </a:r>
          </a:p>
        </p:txBody>
      </p:sp>
    </p:spTree>
    <p:extLst>
      <p:ext uri="{BB962C8B-B14F-4D97-AF65-F5344CB8AC3E}">
        <p14:creationId xmlns:p14="http://schemas.microsoft.com/office/powerpoint/2010/main" val="238959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107996"/>
          </a:xfrm>
        </p:spPr>
        <p:txBody>
          <a:bodyPr/>
          <a:lstStyle/>
          <a:p>
            <a:pPr algn="ctr"/>
            <a:r>
              <a:rPr lang="en-US" dirty="0" smtClean="0"/>
              <a:t>Safety Starts Here Section Compliance 2020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676400"/>
            <a:ext cx="8763000" cy="421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3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723"/>
            <a:ext cx="7773074" cy="15119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295400"/>
            <a:ext cx="8686800" cy="519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7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4935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Title 21</a:t>
            </a:r>
          </a:p>
          <a:p>
            <a:pPr marL="1196975" lvl="3" indent="-514350">
              <a:buFont typeface="Wingdings" panose="05000000000000000000" pitchFamily="2" charset="2"/>
              <a:buChar char="§"/>
            </a:pPr>
            <a:r>
              <a:rPr lang="en-US" sz="2000" dirty="0" smtClean="0"/>
              <a:t>Email </a:t>
            </a:r>
            <a:r>
              <a:rPr lang="en-US" sz="2000" dirty="0"/>
              <a:t>employee </a:t>
            </a:r>
            <a:r>
              <a:rPr lang="en-US" sz="2000" dirty="0" smtClean="0"/>
              <a:t>changes (new hires, resignations, transfers) </a:t>
            </a:r>
            <a:r>
              <a:rPr lang="en-US" sz="2000" dirty="0"/>
              <a:t>to </a:t>
            </a:r>
            <a:r>
              <a:rPr lang="en-US" sz="2000" dirty="0" smtClean="0"/>
              <a:t>Danielle Bancroft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Trimedx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 smtClean="0"/>
              <a:t>Email Trimedx concerns or questions to Shelley. Next meeting December 10th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SPOT</a:t>
            </a:r>
          </a:p>
          <a:p>
            <a:pPr marL="1196975" lvl="3" indent="-514350">
              <a:buFont typeface="Wingdings" panose="05000000000000000000" pitchFamily="2" charset="2"/>
              <a:buChar char="§"/>
            </a:pPr>
            <a:r>
              <a:rPr lang="en-US" sz="2000" dirty="0" smtClean="0"/>
              <a:t>Review and revise SPOT spreadsheet and email back to Shelley by December 11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. </a:t>
            </a:r>
          </a:p>
          <a:p>
            <a:pPr marL="225425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903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240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Next Lab Huddle: January 12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, 2021</a:t>
            </a:r>
            <a:endParaRPr lang="en-US" sz="3200" b="1" dirty="0"/>
          </a:p>
        </p:txBody>
      </p:sp>
      <p:pic>
        <p:nvPicPr>
          <p:cNvPr id="3" name="Picture 2" descr="Engineer Everything: PSSR (Personal Safety &amp; Socia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438400"/>
            <a:ext cx="3810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7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Patient and Family Promise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9798"/>
            <a:ext cx="8137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Serious Safety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514600"/>
            <a:ext cx="2590800" cy="298543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WFB: </a:t>
            </a:r>
            <a:r>
              <a:rPr lang="en-US" sz="2400" dirty="0" smtClean="0"/>
              <a:t>44 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BCH:  </a:t>
            </a:r>
            <a:r>
              <a:rPr lang="en-US" sz="2400" dirty="0" smtClean="0"/>
              <a:t>158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DMC: </a:t>
            </a:r>
            <a:r>
              <a:rPr lang="en-US" sz="2400" dirty="0" smtClean="0"/>
              <a:t>138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HPMC: </a:t>
            </a:r>
            <a:r>
              <a:rPr lang="en-US" sz="2400" dirty="0" smtClean="0"/>
              <a:t>141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LMC: </a:t>
            </a:r>
            <a:r>
              <a:rPr lang="en-US" sz="2400" dirty="0" smtClean="0"/>
              <a:t>213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WMC: </a:t>
            </a:r>
            <a:r>
              <a:rPr lang="en-US" sz="2400" dirty="0" smtClean="0"/>
              <a:t>32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1722566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*Days since last SSE: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6096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*Current as of 12/8/2020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5623"/>
            <a:ext cx="5867400" cy="553998"/>
          </a:xfrm>
        </p:spPr>
        <p:txBody>
          <a:bodyPr/>
          <a:lstStyle/>
          <a:p>
            <a:pPr algn="ctr"/>
            <a:r>
              <a:rPr lang="en-US" dirty="0" smtClean="0"/>
              <a:t>Good Catch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47950" y="762000"/>
            <a:ext cx="369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Celebrate our successes!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32978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Ways to report good catches: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RL6 using the Good Catch Icon – </a:t>
            </a:r>
            <a:r>
              <a:rPr lang="en-US" b="1" i="1" dirty="0" smtClean="0"/>
              <a:t>preferred method </a:t>
            </a:r>
            <a:r>
              <a:rPr lang="en-US" b="1" dirty="0" smtClean="0"/>
              <a:t>of reporting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Email Shelley with good catches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Report good catches at Lab Manager’s Huddle; Safety Coach’s Meeting or Laboratory Safety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925" y="3901321"/>
            <a:ext cx="2266950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3200400"/>
            <a:ext cx="5105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of the good catches will be submitted for a drawing. At the beginning of the next month a winner will be pulled from all submissions.</a:t>
            </a:r>
          </a:p>
          <a:p>
            <a:endParaRPr lang="en-US" sz="900" dirty="0" smtClean="0"/>
          </a:p>
          <a:p>
            <a:r>
              <a:rPr lang="en-US" dirty="0" smtClean="0"/>
              <a:t>The good catch </a:t>
            </a:r>
            <a:r>
              <a:rPr lang="en-US" i="1" dirty="0" smtClean="0"/>
              <a:t>winner</a:t>
            </a:r>
            <a:r>
              <a:rPr lang="en-US" dirty="0" smtClean="0"/>
              <a:t> will be recognized at that month’s Safety Governance Committee, presented with a certificate, given a good catch pin and a gift card.</a:t>
            </a:r>
          </a:p>
          <a:p>
            <a:endParaRPr lang="en-US" sz="900" dirty="0" smtClean="0"/>
          </a:p>
          <a:p>
            <a:r>
              <a:rPr lang="en-US" dirty="0" smtClean="0"/>
              <a:t>The good catch</a:t>
            </a:r>
            <a:r>
              <a:rPr lang="en-US" i="1" dirty="0" smtClean="0"/>
              <a:t> submitter </a:t>
            </a:r>
            <a:r>
              <a:rPr lang="en-US" dirty="0" smtClean="0"/>
              <a:t>will be also be recognized at that month’s Safety Governance Committee and will be presented with a gift card.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5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Good Catches in </a:t>
            </a:r>
            <a:r>
              <a:rPr lang="en-US" dirty="0" smtClean="0"/>
              <a:t>November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28" y="1250633"/>
            <a:ext cx="7949944" cy="435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6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Good Catches in </a:t>
            </a:r>
            <a:r>
              <a:rPr lang="en-US" dirty="0" smtClean="0"/>
              <a:t>November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0"/>
            <a:ext cx="7949944" cy="419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943467"/>
            <a:ext cx="7949944" cy="408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33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4062" y="152400"/>
            <a:ext cx="7772400" cy="1661993"/>
          </a:xfrm>
        </p:spPr>
        <p:txBody>
          <a:bodyPr/>
          <a:lstStyle/>
          <a:p>
            <a:pPr algn="ctr"/>
            <a:r>
              <a:rPr lang="en-US" dirty="0" smtClean="0"/>
              <a:t>Good Catch Winner for November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Betty Hunsucker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Critical Care Lab</a:t>
            </a:r>
            <a:endParaRPr lang="en-US" dirty="0"/>
          </a:p>
        </p:txBody>
      </p:sp>
      <p:pic>
        <p:nvPicPr>
          <p:cNvPr id="8" name="Picture 7" descr="Dogs Are Awesome | You don't get to be man's best frien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84" y="1905000"/>
            <a:ext cx="7467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9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5" y="4572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Lab Pathology Deviations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48400" y="5943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November: 75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Average: 65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0288580"/>
              </p:ext>
            </p:extLst>
          </p:nvPr>
        </p:nvGraphicFramePr>
        <p:xfrm>
          <a:off x="1676400" y="1738312"/>
          <a:ext cx="5791200" cy="3381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629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68642"/>
            <a:ext cx="4953000" cy="1107996"/>
          </a:xfrm>
        </p:spPr>
        <p:txBody>
          <a:bodyPr/>
          <a:lstStyle/>
          <a:p>
            <a:pPr algn="ctr"/>
            <a:r>
              <a:rPr lang="en-US" dirty="0" smtClean="0"/>
              <a:t>Top Deviations in November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981200" y="1676400"/>
            <a:ext cx="609600" cy="304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#1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4859496"/>
              </p:ext>
            </p:extLst>
          </p:nvPr>
        </p:nvGraphicFramePr>
        <p:xfrm>
          <a:off x="1371600" y="2057400"/>
          <a:ext cx="62484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94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FBMC Internal Theme1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8B945E1B690043B84BB6A52FCE9C03" ma:contentTypeVersion="10" ma:contentTypeDescription="Create a new document." ma:contentTypeScope="" ma:versionID="78415f39f01d9ff4702ec5d5188ade60">
  <xsd:schema xmlns:xsd="http://www.w3.org/2001/XMLSchema" xmlns:xs="http://www.w3.org/2001/XMLSchema" xmlns:p="http://schemas.microsoft.com/office/2006/metadata/properties" xmlns:ns3="9cf83a04-d13f-4892-865d-583e21da827c" targetNamespace="http://schemas.microsoft.com/office/2006/metadata/properties" ma:root="true" ma:fieldsID="ba7403da90208c24bea272715246be54" ns3:_="">
    <xsd:import namespace="9cf83a04-d13f-4892-865d-583e21da827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83a04-d13f-4892-865d-583e21da82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DAB2FA-A988-484F-B44C-6B952E5A1248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9cf83a04-d13f-4892-865d-583e21da827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670BB3A-C0A9-4EA1-8DD1-0C7E1EB1D0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A79824-7B33-43B8-A0C0-EEFE04F49A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83a04-d13f-4892-865d-583e21da8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WFBMC Internal Theme1</Template>
  <TotalTime>6731</TotalTime>
  <Words>492</Words>
  <Application>Microsoft Office PowerPoint</Application>
  <PresentationFormat>On-screen Show (4:3)</PresentationFormat>
  <Paragraphs>73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Lucida Calligraphy</vt:lpstr>
      <vt:lpstr>Wingdings</vt:lpstr>
      <vt:lpstr>WFBMC Internal Theme1</vt:lpstr>
      <vt:lpstr>Lab / Pathology  Managers Meeting</vt:lpstr>
      <vt:lpstr>Patient and Family Promise</vt:lpstr>
      <vt:lpstr>Serious Safety Events</vt:lpstr>
      <vt:lpstr>Good Catch</vt:lpstr>
      <vt:lpstr>Good Catches in November</vt:lpstr>
      <vt:lpstr>Good Catches in November</vt:lpstr>
      <vt:lpstr>Good Catch Winner for November Betty Hunsucker Critical Care Lab</vt:lpstr>
      <vt:lpstr>Lab Pathology Deviations</vt:lpstr>
      <vt:lpstr>Top Deviations in November</vt:lpstr>
      <vt:lpstr>Top Deviations in November</vt:lpstr>
      <vt:lpstr>Lab Pathology Deviations by Section November 2020</vt:lpstr>
      <vt:lpstr>RL6 Closing the Loop Compliance</vt:lpstr>
      <vt:lpstr>RL6 Closing the Loop Compliance by Section</vt:lpstr>
      <vt:lpstr>PowerPoint Presentation</vt:lpstr>
      <vt:lpstr>Safety Starts Here Section Compliance 2020</vt:lpstr>
      <vt:lpstr>PowerPoint Presentation</vt:lpstr>
      <vt:lpstr>Reminders</vt:lpstr>
      <vt:lpstr>PowerPoint Presentation</vt:lpstr>
    </vt:vector>
  </TitlesOfParts>
  <Company>WFUHS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WFUHS</dc:creator>
  <cp:lastModifiedBy>Shelley Bowman</cp:lastModifiedBy>
  <cp:revision>420</cp:revision>
  <cp:lastPrinted>2020-01-14T12:08:21Z</cp:lastPrinted>
  <dcterms:created xsi:type="dcterms:W3CDTF">2016-09-30T15:29:35Z</dcterms:created>
  <dcterms:modified xsi:type="dcterms:W3CDTF">2020-12-08T12:06:23Z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0x010100838B945E1B690043B84BB6A52FCE9C03</vt:lpwstr>
  </property>
</Properties>
</file>