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4185" r:id="rId3"/>
  </p:sldMasterIdLst>
  <p:notesMasterIdLst>
    <p:notesMasterId r:id="rId25"/>
  </p:notesMasterIdLst>
  <p:sldIdLst>
    <p:sldId id="256" r:id="rId4"/>
    <p:sldId id="283" r:id="rId5"/>
    <p:sldId id="284" r:id="rId6"/>
    <p:sldId id="266" r:id="rId7"/>
    <p:sldId id="265" r:id="rId8"/>
    <p:sldId id="271" r:id="rId9"/>
    <p:sldId id="268" r:id="rId10"/>
    <p:sldId id="278" r:id="rId11"/>
    <p:sldId id="267" r:id="rId12"/>
    <p:sldId id="273" r:id="rId13"/>
    <p:sldId id="279" r:id="rId14"/>
    <p:sldId id="280" r:id="rId15"/>
    <p:sldId id="272" r:id="rId16"/>
    <p:sldId id="282" r:id="rId17"/>
    <p:sldId id="263" r:id="rId18"/>
    <p:sldId id="274" r:id="rId19"/>
    <p:sldId id="285" r:id="rId20"/>
    <p:sldId id="286" r:id="rId21"/>
    <p:sldId id="287" r:id="rId22"/>
    <p:sldId id="288" r:id="rId23"/>
    <p:sldId id="281" r:id="rId24"/>
  </p:sldIdLst>
  <p:sldSz cx="9144000" cy="6858000" type="screen4x3"/>
  <p:notesSz cx="7010400" cy="92964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A63225DC-83E4-48E1-B922-A1EA94BFB694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7" rIns="93172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7" rIns="93172" bIns="4658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C5709C7D-5AB9-44A9-A915-C5D960BE60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198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09C7D-5AB9-44A9-A915-C5D960BE608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995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09C7D-5AB9-44A9-A915-C5D960BE608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220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use with Articulate 2013 </a:t>
            </a:r>
          </a:p>
          <a:p>
            <a:endParaRPr lang="en-US" dirty="0" smtClean="0"/>
          </a:p>
          <a:p>
            <a:r>
              <a:rPr lang="en-US" dirty="0" smtClean="0"/>
              <a:t>This explains how learner will navigate through the course and explains where and how buttons work in the module.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452F1-726C-433B-85D8-B1E563F2674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01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09C7D-5AB9-44A9-A915-C5D960BE608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648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09C7D-5AB9-44A9-A915-C5D960BE608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0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09C7D-5AB9-44A9-A915-C5D960BE608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0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Blank template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09C7D-5AB9-44A9-A915-C5D960BE608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0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09C7D-5AB9-44A9-A915-C5D960BE608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598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09C7D-5AB9-44A9-A915-C5D960BE608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598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09C7D-5AB9-44A9-A915-C5D960BE608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2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B6AC-9536-4F7C-ACE1-5539E14FF5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0766-2FC7-4F31-9A8C-6475A91EA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2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B6AC-9536-4F7C-ACE1-5539E14FF5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0766-2FC7-4F31-9A8C-6475A91EA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1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B6AC-9536-4F7C-ACE1-5539E14FF5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0766-2FC7-4F31-9A8C-6475A91EA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61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0560E307-0B70-4134-8123-F44E2D658FC1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3558EB2-7805-4A8F-8AD1-5F5528F17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464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E307-0B70-4134-8123-F44E2D658F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8EB2-7805-4A8F-8AD1-5F5528F17D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58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E307-0B70-4134-8123-F44E2D658FC1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8EB2-7805-4A8F-8AD1-5F5528F17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644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E307-0B70-4134-8123-F44E2D658F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8EB2-7805-4A8F-8AD1-5F5528F17D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93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E307-0B70-4134-8123-F44E2D658F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8EB2-7805-4A8F-8AD1-5F5528F17D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82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E307-0B70-4134-8123-F44E2D658FC1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8EB2-7805-4A8F-8AD1-5F5528F17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728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E307-0B70-4134-8123-F44E2D658FC1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8EB2-7805-4A8F-8AD1-5F5528F17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1072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E307-0B70-4134-8123-F44E2D658F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3558EB2-7805-4A8F-8AD1-5F5528F17D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1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B6AC-9536-4F7C-ACE1-5539E14FF5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0766-2FC7-4F31-9A8C-6475A91EA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62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0560E307-0B70-4134-8123-F44E2D658F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3558EB2-7805-4A8F-8AD1-5F5528F17D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36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E307-0B70-4134-8123-F44E2D658F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8EB2-7805-4A8F-8AD1-5F5528F17D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2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E307-0B70-4134-8123-F44E2D658F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58EB2-7805-4A8F-8AD1-5F5528F17D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B6AC-9536-4F7C-ACE1-5539E14FF5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0766-2FC7-4F31-9A8C-6475A91EA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09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B6AC-9536-4F7C-ACE1-5539E14FF5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0766-2FC7-4F31-9A8C-6475A91EA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96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B6AC-9536-4F7C-ACE1-5539E14FF5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0766-2FC7-4F31-9A8C-6475A91EA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43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B6AC-9536-4F7C-ACE1-5539E14FF5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0766-2FC7-4F31-9A8C-6475A91EA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4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B6AC-9536-4F7C-ACE1-5539E14FF5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0766-2FC7-4F31-9A8C-6475A91EA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31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B6AC-9536-4F7C-ACE1-5539E14FF5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0766-2FC7-4F31-9A8C-6475A91EA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9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B6AC-9536-4F7C-ACE1-5539E14FF5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0766-2FC7-4F31-9A8C-6475A91EA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55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0E307-0B70-4134-8123-F44E2D658F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58EB2-7805-4A8F-8AD1-5F5528F17D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47973" y="309967"/>
            <a:ext cx="8663552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66647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 pitchFamily="34" charset="0"/>
        <a:buChar char="•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FB6AC-9536-4F7C-ACE1-5539E14FF5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40766-2FC7-4F31-9A8C-6475A91EA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68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0560E307-0B70-4134-8123-F44E2D658F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13558EB2-7805-4A8F-8AD1-5F5528F17D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5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1.emf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emf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tags" Target="../tags/tag1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hyperlink" Target="http://mytrial.info/" TargetMode="Externa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11.bin"/><Relationship Id="rId2" Type="http://schemas.openxmlformats.org/officeDocument/2006/relationships/tags" Target="../tags/tag1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2.jpeg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2.bin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146" y="1447801"/>
            <a:ext cx="6277708" cy="2807675"/>
          </a:xfrm>
        </p:spPr>
        <p:txBody>
          <a:bodyPr/>
          <a:lstStyle/>
          <a:p>
            <a:pPr algn="ctr"/>
            <a:r>
              <a:rPr lang="en-US" sz="4800" dirty="0"/>
              <a:t>Nova </a:t>
            </a:r>
            <a:r>
              <a:rPr lang="en-US" sz="4800" dirty="0" smtClean="0"/>
              <a:t>Stat Sensor  Creatinine/</a:t>
            </a:r>
            <a:r>
              <a:rPr lang="en-US" sz="4800" dirty="0" err="1" smtClean="0"/>
              <a:t>eGFR</a:t>
            </a:r>
            <a:r>
              <a:rPr lang="en-US" sz="4800" dirty="0" smtClean="0"/>
              <a:t> Testing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376840" y="451973"/>
            <a:ext cx="35280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HPRLABSSC20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57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>
          <a:xfrm>
            <a:off x="495300" y="1141413"/>
            <a:ext cx="8229600" cy="5302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smtClean="0"/>
              <a:t>Conducting Quality Control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39139" y="2086451"/>
            <a:ext cx="4442461" cy="4154330"/>
          </a:xfrm>
        </p:spPr>
        <p:txBody>
          <a:bodyPr>
            <a:norm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At the “Enter Strip Lot” screen, scan the barcode on the vial of test strips and press accept or ok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At the “Enter QC Lot” </a:t>
            </a:r>
            <a:r>
              <a:rPr lang="en-US" sz="1800" dirty="0" smtClean="0">
                <a:solidFill>
                  <a:srgbClr val="000000"/>
                </a:solidFill>
              </a:rPr>
              <a:t>screen</a:t>
            </a:r>
            <a:r>
              <a:rPr lang="en-US" sz="1800" dirty="0" smtClean="0">
                <a:solidFill>
                  <a:srgbClr val="000000"/>
                </a:solidFill>
              </a:rPr>
              <a:t>, scan </a:t>
            </a:r>
          </a:p>
          <a:p>
            <a:pPr eaLnBrk="1" hangingPunct="1">
              <a:defRPr/>
            </a:pP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     the liquid quality control bottle</a:t>
            </a:r>
          </a:p>
          <a:p>
            <a:pPr eaLnBrk="1" hangingPunct="1">
              <a:defRPr/>
            </a:pP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     to capture the lot number</a:t>
            </a:r>
            <a:endParaRPr lang="en-US" sz="1800" b="1" dirty="0" smtClean="0">
              <a:solidFill>
                <a:srgbClr val="000000"/>
              </a:solidFill>
            </a:endParaRPr>
          </a:p>
          <a:p>
            <a:pPr marL="0" indent="0" eaLnBrk="1" hangingPunct="1">
              <a:buClrTx/>
              <a:buFontTx/>
              <a:buNone/>
              <a:defRPr/>
            </a:pPr>
            <a:endParaRPr lang="en-US" sz="1800" b="1" dirty="0">
              <a:solidFill>
                <a:srgbClr val="00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Press </a:t>
            </a:r>
            <a:r>
              <a:rPr lang="en-US" sz="1800" dirty="0" smtClean="0">
                <a:solidFill>
                  <a:srgbClr val="000000"/>
                </a:solidFill>
              </a:rPr>
              <a:t>Accept or OK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063727"/>
              </p:ext>
            </p:extLst>
          </p:nvPr>
        </p:nvGraphicFramePr>
        <p:xfrm>
          <a:off x="6477953" y="2082641"/>
          <a:ext cx="1382713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name="Acrobat Document" r:id="rId4" imgW="2286244" imgH="3048325" progId="AcroExch.Document.2017">
                  <p:embed/>
                </p:oleObj>
              </mc:Choice>
              <mc:Fallback>
                <p:oleObj name="Acrobat Document" r:id="rId4" imgW="2286244" imgH="3048325" progId="AcroExch.Document.2017">
                  <p:embed/>
                  <p:pic>
                    <p:nvPicPr>
                      <p:cNvPr id="34823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800"/>
                      <a:stretch>
                        <a:fillRect/>
                      </a:stretch>
                    </p:blipFill>
                    <p:spPr bwMode="auto">
                      <a:xfrm>
                        <a:off x="6477953" y="2082641"/>
                        <a:ext cx="1382713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536075"/>
              </p:ext>
            </p:extLst>
          </p:nvPr>
        </p:nvGraphicFramePr>
        <p:xfrm>
          <a:off x="6510108" y="4351020"/>
          <a:ext cx="1350558" cy="1889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Acrobat Document" r:id="rId6" imgW="5829605" imgH="7544105" progId="AcroExch.Document.2017">
                  <p:embed/>
                </p:oleObj>
              </mc:Choice>
              <mc:Fallback>
                <p:oleObj name="Acrobat Document" r:id="rId6" imgW="5829605" imgH="7544105" progId="AcroExch.Document.2017">
                  <p:embed/>
                  <p:pic>
                    <p:nvPicPr>
                      <p:cNvPr id="3482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429" t="27878" r="30586" b="29938"/>
                      <a:stretch>
                        <a:fillRect/>
                      </a:stretch>
                    </p:blipFill>
                    <p:spPr bwMode="auto">
                      <a:xfrm>
                        <a:off x="6510108" y="4351020"/>
                        <a:ext cx="1350558" cy="18897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5084885" y="3541102"/>
            <a:ext cx="1328508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79631" y="5486400"/>
            <a:ext cx="2824089" cy="60960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140232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title"/>
          </p:nvPr>
        </p:nvSpPr>
        <p:spPr>
          <a:xfrm>
            <a:off x="472440" y="410479"/>
            <a:ext cx="8229600" cy="5302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>Conducting Quality Control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37392" y="1222131"/>
            <a:ext cx="4572000" cy="5345723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spcAft>
                <a:spcPct val="20000"/>
              </a:spcAft>
              <a:buFont typeface="+mj-lt"/>
              <a:buAutoNum type="arabicPeriod"/>
            </a:pPr>
            <a:r>
              <a:rPr lang="en-US" alt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 the </a:t>
            </a:r>
            <a:r>
              <a:rPr lang="en-US" altLang="en-US" sz="3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Statsensor</a:t>
            </a:r>
            <a:r>
              <a:rPr lang="en-US" alt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on a flat surface</a:t>
            </a:r>
          </a:p>
          <a:p>
            <a:pPr marL="514350" indent="-514350">
              <a:spcAft>
                <a:spcPct val="20000"/>
              </a:spcAft>
              <a:buFont typeface="+mj-lt"/>
              <a:buAutoNum type="arabicPeriod"/>
            </a:pPr>
            <a:endParaRPr lang="en-US" altLang="en-US" sz="35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Aft>
                <a:spcPct val="20000"/>
              </a:spcAft>
              <a:buFont typeface="+mj-lt"/>
              <a:buAutoNum type="arabicPeriod"/>
            </a:pPr>
            <a:r>
              <a:rPr lang="en-US" altLang="en-US" sz="3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Strip screen displays.</a:t>
            </a:r>
          </a:p>
          <a:p>
            <a:pPr marL="514350" indent="-514350">
              <a:lnSpc>
                <a:spcPct val="30000"/>
              </a:lnSpc>
              <a:spcAft>
                <a:spcPct val="20000"/>
              </a:spcAft>
              <a:buFont typeface="+mj-lt"/>
              <a:buAutoNum type="arabicPeriod"/>
            </a:pPr>
            <a:endParaRPr lang="en-US" altLang="en-US" sz="3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Aft>
                <a:spcPct val="20000"/>
              </a:spcAft>
              <a:buFont typeface="+mj-lt"/>
              <a:buAutoNum type="arabicPeriod"/>
            </a:pPr>
            <a:r>
              <a:rPr lang="en-US" alt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Test Strip as shown on the screen.</a:t>
            </a:r>
          </a:p>
          <a:p>
            <a:pPr marL="514350" indent="-514350">
              <a:lnSpc>
                <a:spcPct val="20000"/>
              </a:lnSpc>
              <a:spcAft>
                <a:spcPct val="20000"/>
              </a:spcAft>
              <a:buFont typeface="+mj-lt"/>
              <a:buAutoNum type="arabicPeriod"/>
            </a:pPr>
            <a:endParaRPr lang="en-US" altLang="en-US" sz="3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Aft>
                <a:spcPct val="20000"/>
              </a:spcAft>
              <a:buFont typeface="+mj-lt"/>
              <a:buAutoNum type="arabicPeriod"/>
            </a:pPr>
            <a:r>
              <a:rPr lang="en-US" alt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inserted, the Apply Sample screen displays.</a:t>
            </a:r>
          </a:p>
          <a:p>
            <a:pPr marL="514350" indent="-514350">
              <a:lnSpc>
                <a:spcPct val="20000"/>
              </a:lnSpc>
              <a:spcAft>
                <a:spcPct val="20000"/>
              </a:spcAft>
              <a:buFont typeface="+mj-lt"/>
              <a:buAutoNum type="arabicPeriod"/>
            </a:pPr>
            <a:endParaRPr lang="en-US" altLang="en-US" sz="3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Aft>
                <a:spcPct val="20000"/>
              </a:spcAft>
              <a:buFont typeface="+mj-lt"/>
              <a:buAutoNum type="arabicPeriod"/>
            </a:pPr>
            <a:r>
              <a:rPr lang="en-US" alt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Gently mix the QC control vial before each use.</a:t>
            </a:r>
          </a:p>
          <a:p>
            <a:pPr marL="514350" indent="-514350">
              <a:lnSpc>
                <a:spcPct val="20000"/>
              </a:lnSpc>
              <a:spcAft>
                <a:spcPct val="20000"/>
              </a:spcAft>
              <a:buFont typeface="+mj-lt"/>
              <a:buAutoNum type="arabicPeriod"/>
            </a:pPr>
            <a:endParaRPr lang="en-US" altLang="en-US" sz="3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Aft>
                <a:spcPct val="20000"/>
              </a:spcAft>
              <a:buFont typeface="+mj-lt"/>
              <a:buAutoNum type="arabicPeriod"/>
            </a:pPr>
            <a:r>
              <a:rPr lang="en-US" alt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a drop of QC at the end of the test strip until the solution is drawn into the test strip.  </a:t>
            </a:r>
          </a:p>
          <a:p>
            <a:pPr marL="514350" indent="-514350">
              <a:lnSpc>
                <a:spcPct val="30000"/>
              </a:lnSpc>
              <a:spcAft>
                <a:spcPct val="20000"/>
              </a:spcAft>
              <a:buFont typeface="+mj-lt"/>
              <a:buAutoNum type="arabicPeriod"/>
            </a:pPr>
            <a:endParaRPr lang="en-US" altLang="en-US" sz="3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Aft>
                <a:spcPct val="20000"/>
              </a:spcAft>
              <a:buFont typeface="+mj-lt"/>
              <a:buAutoNum type="arabicPeriod"/>
            </a:pPr>
            <a:r>
              <a:rPr lang="en-US" alt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enough sample has been drawn into the strip, the analysis countdown begins.</a:t>
            </a: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20" y="2395538"/>
            <a:ext cx="2738438" cy="205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998890"/>
              </p:ext>
            </p:extLst>
          </p:nvPr>
        </p:nvGraphicFramePr>
        <p:xfrm>
          <a:off x="5279725" y="4564380"/>
          <a:ext cx="1219817" cy="1577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Acrobat Document" r:id="rId6" imgW="5829402" imgH="7544084" progId="AcroExch.Document.2017">
                  <p:embed/>
                </p:oleObj>
              </mc:Choice>
              <mc:Fallback>
                <p:oleObj name="Acrobat Document" r:id="rId6" imgW="5829402" imgH="7544084" progId="AcroExch.Document.2017">
                  <p:embed/>
                  <p:pic>
                    <p:nvPicPr>
                      <p:cNvPr id="358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431" t="29089" r="30745" b="30060"/>
                      <a:stretch>
                        <a:fillRect/>
                      </a:stretch>
                    </p:blipFill>
                    <p:spPr bwMode="auto">
                      <a:xfrm>
                        <a:off x="5279725" y="4564380"/>
                        <a:ext cx="1219817" cy="157734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588288"/>
              </p:ext>
            </p:extLst>
          </p:nvPr>
        </p:nvGraphicFramePr>
        <p:xfrm>
          <a:off x="6638036" y="4572000"/>
          <a:ext cx="1175322" cy="1555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Bitmap Image" r:id="rId8" imgW="0" imgH="0" progId="Paint.Picture">
                  <p:embed/>
                </p:oleObj>
              </mc:Choice>
              <mc:Fallback>
                <p:oleObj name="Bitmap Image" r:id="rId8" imgW="0" imgH="0" progId="Paint.Picture">
                  <p:embed/>
                  <p:pic>
                    <p:nvPicPr>
                      <p:cNvPr id="35845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8036" y="4572000"/>
                        <a:ext cx="1175322" cy="155511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83549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title"/>
          </p:nvPr>
        </p:nvSpPr>
        <p:spPr>
          <a:xfrm>
            <a:off x="460717" y="529909"/>
            <a:ext cx="8229600" cy="5302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>Conducting Quality Control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17806" y="1571785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5983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Quality Control Analysis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666457" y="2301998"/>
            <a:ext cx="3909060" cy="309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000000"/>
                </a:solidFill>
              </a:rPr>
              <a:t>The Testing Sample screen displays during QC.  </a:t>
            </a:r>
          </a:p>
          <a:p>
            <a:endParaRPr lang="en-US" altLang="en-US" sz="1600" b="1" dirty="0">
              <a:solidFill>
                <a:srgbClr val="000000"/>
              </a:solidFill>
            </a:endParaRPr>
          </a:p>
          <a:p>
            <a:pPr>
              <a:lnSpc>
                <a:spcPct val="20000"/>
              </a:lnSpc>
            </a:pPr>
            <a:endParaRPr lang="en-US" altLang="en-US" sz="1600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solidFill>
                  <a:srgbClr val="000000"/>
                </a:solidFill>
              </a:rPr>
              <a:t>The QC result will display in 30 seconds with a “</a:t>
            </a:r>
            <a:r>
              <a:rPr lang="en-US" altLang="en-US" sz="1600" b="1" dirty="0" err="1" smtClean="0">
                <a:solidFill>
                  <a:srgbClr val="000000"/>
                </a:solidFill>
              </a:rPr>
              <a:t>Creat</a:t>
            </a:r>
            <a:r>
              <a:rPr lang="en-US" altLang="en-US" sz="1600" b="1" dirty="0" smtClean="0">
                <a:solidFill>
                  <a:srgbClr val="000000"/>
                </a:solidFill>
              </a:rPr>
              <a:t>” value.</a:t>
            </a:r>
          </a:p>
          <a:p>
            <a:endParaRPr lang="en-US" altLang="en-US" sz="16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solidFill>
                  <a:srgbClr val="000000"/>
                </a:solidFill>
              </a:rPr>
              <a:t>If the QC is acceptable, PASS should appear with the result and the acceptable range will display</a:t>
            </a:r>
            <a:endParaRPr lang="en-US" altLang="en-US" sz="1600" b="1" dirty="0">
              <a:solidFill>
                <a:srgbClr val="000000"/>
              </a:solidFill>
            </a:endParaRPr>
          </a:p>
          <a:p>
            <a:endParaRPr lang="en-US" altLang="en-US" sz="16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000000"/>
                </a:solidFill>
              </a:rPr>
              <a:t>To accept the result, Press the </a:t>
            </a:r>
            <a:r>
              <a:rPr lang="en-US" altLang="en-US" sz="1600" b="1" dirty="0" smtClean="0">
                <a:solidFill>
                  <a:srgbClr val="000000"/>
                </a:solidFill>
              </a:rPr>
              <a:t>Accept or OK</a:t>
            </a:r>
            <a:endParaRPr lang="en-US" altLang="en-US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767926"/>
              </p:ext>
            </p:extLst>
          </p:nvPr>
        </p:nvGraphicFramePr>
        <p:xfrm>
          <a:off x="6787222" y="1394208"/>
          <a:ext cx="1272858" cy="1711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Acrobat Document" r:id="rId5" imgW="2286244" imgH="3048325" progId="AcroExch.Document.2017">
                  <p:embed/>
                </p:oleObj>
              </mc:Choice>
              <mc:Fallback>
                <p:oleObj name="Acrobat Document" r:id="rId5" imgW="2286244" imgH="3048325" progId="AcroExch.Document.2017">
                  <p:embed/>
                  <p:pic>
                    <p:nvPicPr>
                      <p:cNvPr id="3687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800"/>
                      <a:stretch>
                        <a:fillRect/>
                      </a:stretch>
                    </p:blipFill>
                    <p:spPr bwMode="auto">
                      <a:xfrm>
                        <a:off x="6787222" y="1394208"/>
                        <a:ext cx="1272858" cy="17113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4575517" y="4475285"/>
            <a:ext cx="1420837" cy="2637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75517" y="5339275"/>
            <a:ext cx="1420837" cy="44606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0406" y="3181195"/>
            <a:ext cx="2807561" cy="336907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9230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title"/>
          </p:nvPr>
        </p:nvSpPr>
        <p:spPr>
          <a:xfrm>
            <a:off x="727417" y="487680"/>
            <a:ext cx="72390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>Quality Control Tips</a:t>
            </a:r>
          </a:p>
        </p:txBody>
      </p:sp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727417" y="15621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5983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Quality Control Analysis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639494" y="2369711"/>
            <a:ext cx="4572000" cy="27397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</a:rPr>
              <a:t>Always hold the meter level or pointed slightly downward with the test strip when dosing.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altLang="en-US" b="1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</a:rPr>
              <a:t>Proper orientation prevents control solution from running down the strip into the meter. 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b="1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</a:rPr>
              <a:t>Allowing liquid to run into the meter may damage the meter!</a:t>
            </a:r>
          </a:p>
        </p:txBody>
      </p:sp>
      <p:graphicFrame>
        <p:nvGraphicFramePr>
          <p:cNvPr id="6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488941"/>
              </p:ext>
            </p:extLst>
          </p:nvPr>
        </p:nvGraphicFramePr>
        <p:xfrm>
          <a:off x="5580185" y="1936644"/>
          <a:ext cx="2490470" cy="3312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Bitmap Image" r:id="rId4" imgW="2305372" imgH="3067478" progId="Paint.Picture">
                  <p:embed/>
                </p:oleObj>
              </mc:Choice>
              <mc:Fallback>
                <p:oleObj name="Bitmap Image" r:id="rId4" imgW="2305372" imgH="3067478" progId="Paint.Picture">
                  <p:embed/>
                  <p:pic>
                    <p:nvPicPr>
                      <p:cNvPr id="5151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85" y="1936644"/>
                        <a:ext cx="2490470" cy="3312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15138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title"/>
          </p:nvPr>
        </p:nvSpPr>
        <p:spPr>
          <a:xfrm>
            <a:off x="661035" y="300697"/>
            <a:ext cx="72390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>Conducting A Test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5548" y="1051631"/>
            <a:ext cx="643245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5983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AutoNum type="arabicPeriod"/>
            </a:pPr>
            <a:r>
              <a:rPr lang="en-US" altLang="en-US" sz="1600" dirty="0">
                <a:solidFill>
                  <a:srgbClr val="000000"/>
                </a:solidFill>
              </a:rPr>
              <a:t>Press the “OK” button on the device to power on</a:t>
            </a:r>
            <a:r>
              <a:rPr lang="en-US" altLang="en-US" sz="1600" dirty="0" smtClean="0">
                <a:solidFill>
                  <a:srgbClr val="000000"/>
                </a:solidFill>
              </a:rPr>
              <a:t>.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AutoNum type="arabicPeriod"/>
            </a:pPr>
            <a:r>
              <a:rPr lang="en-US" altLang="en-US" sz="1600" dirty="0">
                <a:solidFill>
                  <a:srgbClr val="000000"/>
                </a:solidFill>
              </a:rPr>
              <a:t>Press “OK” again to log in</a:t>
            </a:r>
            <a:r>
              <a:rPr lang="en-US" altLang="en-US" sz="1600" dirty="0" smtClean="0">
                <a:solidFill>
                  <a:srgbClr val="000000"/>
                </a:solidFill>
              </a:rPr>
              <a:t>.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AutoNum type="arabicPeriod"/>
            </a:pPr>
            <a:r>
              <a:rPr lang="en-US" altLang="en-US" sz="1600" dirty="0">
                <a:solidFill>
                  <a:srgbClr val="000000"/>
                </a:solidFill>
              </a:rPr>
              <a:t>Enter “Operator ID”:</a:t>
            </a:r>
          </a:p>
          <a:p>
            <a:pPr lvl="1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600" dirty="0">
                <a:solidFill>
                  <a:srgbClr val="000000"/>
                </a:solidFill>
              </a:rPr>
              <a:t>Enter your </a:t>
            </a:r>
            <a:r>
              <a:rPr lang="en-US" altLang="en-US" sz="1600" dirty="0" smtClean="0">
                <a:solidFill>
                  <a:srgbClr val="000000"/>
                </a:solidFill>
              </a:rPr>
              <a:t>employee ID number by scanning badge barcode (preferred) or manually entering using touchscreen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600" dirty="0">
                <a:solidFill>
                  <a:srgbClr val="000000"/>
                </a:solidFill>
              </a:rPr>
              <a:t>Press “OK”</a:t>
            </a:r>
          </a:p>
        </p:txBody>
      </p:sp>
      <p:pic>
        <p:nvPicPr>
          <p:cNvPr id="5" name="Picture 15" descr="N:\A-DATA\PowerPoint Slides\StatStrip Training 2009 Mary Krasnoff\3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2290" b="1323"/>
          <a:stretch>
            <a:fillRect/>
          </a:stretch>
        </p:blipFill>
        <p:spPr bwMode="auto">
          <a:xfrm>
            <a:off x="7373949" y="863012"/>
            <a:ext cx="1293971" cy="175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548" y="2621291"/>
            <a:ext cx="6520578" cy="150114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Tx/>
              <a:buNone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	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IMPORTANT:   Press GFR button, then press “OK”</a:t>
            </a:r>
          </a:p>
          <a:p>
            <a:pPr lvl="1">
              <a:spcBef>
                <a:spcPct val="0"/>
              </a:spcBef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get both Creatinine and GFR values,</a:t>
            </a:r>
            <a:r>
              <a:rPr lang="en-US" sz="14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both boxes must be black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spcBef>
                <a:spcPct val="0"/>
              </a:spcBef>
              <a:defRPr/>
            </a:pPr>
            <a:r>
              <a:rPr lang="en-US" sz="14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forget to press GFR, the result will not flow to the chart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Site staff will have to manually determine GFR via the MDRD equation (located on 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http://mytrial.info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enter in chart using enter/edit.</a:t>
            </a: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AutoNum type="arabicPeriod" startAt="5"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the strip lot number and press accept or OK</a:t>
            </a:r>
          </a:p>
          <a:p>
            <a:pPr marL="342900" indent="-342900">
              <a:spcBef>
                <a:spcPct val="0"/>
              </a:spcBef>
              <a:buClrTx/>
              <a:buAutoNum type="arabicPeriod" startAt="5"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(preferred) or manually enter the patient’s CSN number and press</a:t>
            </a:r>
          </a:p>
          <a:p>
            <a:pPr marL="0" indent="0">
              <a:spcBef>
                <a:spcPct val="0"/>
              </a:spcBef>
              <a:buClrTx/>
              <a:buNone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Accept or OK</a:t>
            </a:r>
          </a:p>
          <a:p>
            <a:pPr marL="342900" indent="-342900">
              <a:spcBef>
                <a:spcPct val="0"/>
              </a:spcBef>
              <a:buClrTx/>
              <a:buAutoNum type="arabicPeriod" startAt="7"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Capillary and press Accept or OK</a:t>
            </a:r>
          </a:p>
          <a:p>
            <a:pPr marL="342900" indent="-342900">
              <a:spcBef>
                <a:spcPct val="0"/>
              </a:spcBef>
              <a:buClrTx/>
              <a:buAutoNum type="arabicPeriod" startAt="7"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appropriate patient information using the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keypad </a:t>
            </a: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ClrTx/>
              <a:buNone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 Accept.</a:t>
            </a:r>
          </a:p>
          <a:p>
            <a:pPr lvl="1">
              <a:spcBef>
                <a:spcPct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Age</a:t>
            </a:r>
          </a:p>
          <a:p>
            <a:pPr lvl="1">
              <a:spcBef>
                <a:spcPct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Male/Female</a:t>
            </a:r>
          </a:p>
          <a:p>
            <a:pPr lvl="1">
              <a:spcBef>
                <a:spcPct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African American OR All Other Races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27013">
              <a:lnSpc>
                <a:spcPct val="20000"/>
              </a:lnSpc>
              <a:spcBef>
                <a:spcPct val="0"/>
              </a:spcBef>
              <a:buFontTx/>
              <a:buNone/>
              <a:defRPr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27013">
              <a:lnSpc>
                <a:spcPct val="30000"/>
              </a:lnSpc>
              <a:spcBef>
                <a:spcPct val="0"/>
              </a:spcBef>
              <a:buFontTx/>
              <a:buNone/>
              <a:defRPr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27013">
              <a:lnSpc>
                <a:spcPct val="30000"/>
              </a:lnSpc>
              <a:spcBef>
                <a:spcPct val="0"/>
              </a:spcBef>
              <a:defRPr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031" y="4815254"/>
            <a:ext cx="1378194" cy="1893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04" y="2754416"/>
            <a:ext cx="1540859" cy="1927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69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title"/>
          </p:nvPr>
        </p:nvSpPr>
        <p:spPr>
          <a:xfrm>
            <a:off x="636563" y="437271"/>
            <a:ext cx="72390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>Conducting A Test</a:t>
            </a:r>
          </a:p>
        </p:txBody>
      </p:sp>
      <p:sp>
        <p:nvSpPr>
          <p:cNvPr id="4" name="Rectangle 3"/>
          <p:cNvSpPr/>
          <p:nvPr/>
        </p:nvSpPr>
        <p:spPr>
          <a:xfrm>
            <a:off x="913813" y="244030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b="1" dirty="0">
                <a:solidFill>
                  <a:srgbClr val="000000"/>
                </a:solidFill>
              </a:rPr>
              <a:t>The Insert Strip screen displays.</a:t>
            </a:r>
          </a:p>
          <a:p>
            <a:pPr marL="342900" indent="-342900">
              <a:lnSpc>
                <a:spcPct val="70000"/>
              </a:lnSpc>
              <a:buFont typeface="+mj-lt"/>
              <a:buAutoNum type="arabicPeriod"/>
              <a:defRPr/>
            </a:pPr>
            <a:endParaRPr lang="en-US" b="1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en-US" b="1" dirty="0">
                <a:solidFill>
                  <a:srgbClr val="000000"/>
                </a:solidFill>
              </a:rPr>
              <a:t> a test strip as shown on the screen.</a:t>
            </a:r>
          </a:p>
          <a:p>
            <a:pPr marL="342900" indent="-342900">
              <a:lnSpc>
                <a:spcPct val="70000"/>
              </a:lnSpc>
              <a:buFont typeface="+mj-lt"/>
              <a:buAutoNum type="arabicPeriod"/>
              <a:defRPr/>
            </a:pPr>
            <a:endParaRPr lang="en-US" b="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0000"/>
              </a:lnSpc>
              <a:buFont typeface="+mj-lt"/>
              <a:buAutoNum type="arabicPeriod"/>
              <a:defRPr/>
            </a:pPr>
            <a:endParaRPr lang="en-US" b="1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b="1" dirty="0">
                <a:solidFill>
                  <a:srgbClr val="000000"/>
                </a:solidFill>
              </a:rPr>
              <a:t>Clean the patient’s </a:t>
            </a:r>
            <a:r>
              <a:rPr lang="en-US" b="1" dirty="0" smtClean="0">
                <a:solidFill>
                  <a:srgbClr val="000000"/>
                </a:solidFill>
              </a:rPr>
              <a:t>finger with </a:t>
            </a:r>
            <a:r>
              <a:rPr lang="en-US" b="1" dirty="0">
                <a:solidFill>
                  <a:srgbClr val="000000"/>
                </a:solidFill>
              </a:rPr>
              <a:t>alcohol swab. </a:t>
            </a:r>
          </a:p>
          <a:p>
            <a:pPr marL="342900" indent="-342900">
              <a:lnSpc>
                <a:spcPct val="70000"/>
              </a:lnSpc>
              <a:buFont typeface="+mj-lt"/>
              <a:buAutoNum type="arabicPeriod"/>
              <a:defRPr/>
            </a:pPr>
            <a:endParaRPr lang="en-US" b="1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Allow to dry </a:t>
            </a:r>
            <a:r>
              <a:rPr lang="en-US" b="1" dirty="0">
                <a:solidFill>
                  <a:srgbClr val="000000"/>
                </a:solidFill>
              </a:rPr>
              <a:t>thoroughly.</a:t>
            </a:r>
          </a:p>
          <a:p>
            <a:pPr marL="342900" indent="-342900">
              <a:lnSpc>
                <a:spcPct val="70000"/>
              </a:lnSpc>
              <a:buFont typeface="+mj-lt"/>
              <a:buAutoNum type="arabicPeriod"/>
              <a:defRPr/>
            </a:pPr>
            <a:endParaRPr lang="en-US" b="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0000"/>
              </a:lnSpc>
              <a:buFont typeface="+mj-lt"/>
              <a:buAutoNum type="arabicPeriod"/>
              <a:defRPr/>
            </a:pPr>
            <a:endParaRPr lang="en-US" b="1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b="1" dirty="0">
                <a:solidFill>
                  <a:srgbClr val="000000"/>
                </a:solidFill>
              </a:rPr>
              <a:t>Perform a finger stick using </a:t>
            </a:r>
            <a:r>
              <a:rPr lang="en-US" b="1" dirty="0" smtClean="0">
                <a:solidFill>
                  <a:srgbClr val="000000"/>
                </a:solidFill>
              </a:rPr>
              <a:t>a lancet</a:t>
            </a:r>
            <a:endParaRPr lang="en-US" b="1" dirty="0"/>
          </a:p>
        </p:txBody>
      </p:sp>
      <p:graphicFrame>
        <p:nvGraphicFramePr>
          <p:cNvPr id="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788036"/>
              </p:ext>
            </p:extLst>
          </p:nvPr>
        </p:nvGraphicFramePr>
        <p:xfrm>
          <a:off x="6080760" y="2440305"/>
          <a:ext cx="2049780" cy="2665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" name="Acrobat Document" r:id="rId5" imgW="5829402" imgH="7544084" progId="AcroExch.Document.2017">
                  <p:embed/>
                </p:oleObj>
              </mc:Choice>
              <mc:Fallback>
                <p:oleObj name="Acrobat Document" r:id="rId5" imgW="5829402" imgH="7544084" progId="AcroExch.Document.2017">
                  <p:embed/>
                  <p:pic>
                    <p:nvPicPr>
                      <p:cNvPr id="5735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431" t="29089" r="30745" b="30302"/>
                      <a:stretch>
                        <a:fillRect/>
                      </a:stretch>
                    </p:blipFill>
                    <p:spPr bwMode="auto">
                      <a:xfrm>
                        <a:off x="6080760" y="2440305"/>
                        <a:ext cx="2049780" cy="26650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79981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>
          <a:xfrm>
            <a:off x="640080" y="427306"/>
            <a:ext cx="72390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>Conducting A Test</a:t>
            </a:r>
          </a:p>
        </p:txBody>
      </p:sp>
      <p:sp>
        <p:nvSpPr>
          <p:cNvPr id="3" name="Rectangle 2"/>
          <p:cNvSpPr/>
          <p:nvPr/>
        </p:nvSpPr>
        <p:spPr>
          <a:xfrm>
            <a:off x="776654" y="1605421"/>
            <a:ext cx="3421380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 the device on a flat surface as pictured.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Apply Sample screen  displays.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 blood drop appears, touch the end of the test strip to the blood drop.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test strip is full when the countdown begins.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"/>
              </a:lnSpc>
              <a:buFont typeface="+mj-lt"/>
              <a:buAutoNum type="arabicPeriod"/>
              <a:defRPr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appear in 30 seconds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069" y="2466658"/>
            <a:ext cx="2482003" cy="186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468739"/>
              </p:ext>
            </p:extLst>
          </p:nvPr>
        </p:nvGraphicFramePr>
        <p:xfrm>
          <a:off x="4457700" y="4432459"/>
          <a:ext cx="1288308" cy="1724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Acrobat Document" r:id="rId5" imgW="5829402" imgH="7544084" progId="AcroExch.Document.2017">
                  <p:embed/>
                </p:oleObj>
              </mc:Choice>
              <mc:Fallback>
                <p:oleObj name="Acrobat Document" r:id="rId5" imgW="5829402" imgH="7544084" progId="AcroExch.Document.2017">
                  <p:embed/>
                  <p:pic>
                    <p:nvPicPr>
                      <p:cNvPr id="430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588" t="29817" r="30588" b="29938"/>
                      <a:stretch>
                        <a:fillRect/>
                      </a:stretch>
                    </p:blipFill>
                    <p:spPr bwMode="auto">
                      <a:xfrm>
                        <a:off x="4457700" y="4432459"/>
                        <a:ext cx="1288308" cy="172497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82128"/>
              </p:ext>
            </p:extLst>
          </p:nvPr>
        </p:nvGraphicFramePr>
        <p:xfrm>
          <a:off x="5802985" y="4432459"/>
          <a:ext cx="1283085" cy="1724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Acrobat Document" r:id="rId7" imgW="2286244" imgH="3048325" progId="AcroExch.Document.2017">
                  <p:embed/>
                </p:oleObj>
              </mc:Choice>
              <mc:Fallback>
                <p:oleObj name="Acrobat Document" r:id="rId7" imgW="2286244" imgH="3048325" progId="AcroExch.Document.2017">
                  <p:embed/>
                  <p:pic>
                    <p:nvPicPr>
                      <p:cNvPr id="4301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800"/>
                      <a:stretch>
                        <a:fillRect/>
                      </a:stretch>
                    </p:blipFill>
                    <p:spPr bwMode="auto">
                      <a:xfrm>
                        <a:off x="5802985" y="4432459"/>
                        <a:ext cx="1283085" cy="172497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2" descr="N:\A-DATA\PowerPoint Slides\StatStrip Training 2009 Mary Krasnoff\StatSensorCRE_Mete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" b="403"/>
          <a:stretch>
            <a:fillRect/>
          </a:stretch>
        </p:blipFill>
        <p:spPr bwMode="auto">
          <a:xfrm>
            <a:off x="7154545" y="4424363"/>
            <a:ext cx="1304381" cy="172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26132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Conducting A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780" y="2612251"/>
            <a:ext cx="4157135" cy="34449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en-US" dirty="0">
                <a:solidFill>
                  <a:srgbClr val="000000"/>
                </a:solidFill>
              </a:rPr>
              <a:t>When the patient result appears</a:t>
            </a:r>
            <a:r>
              <a:rPr lang="en-US" altLang="en-US" dirty="0" smtClean="0">
                <a:solidFill>
                  <a:srgbClr val="000000"/>
                </a:solidFill>
              </a:rPr>
              <a:t>:</a:t>
            </a:r>
            <a:endParaRPr lang="en-US" altLang="en-US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en-US" dirty="0">
                <a:solidFill>
                  <a:srgbClr val="000000"/>
                </a:solidFill>
              </a:rPr>
              <a:t>Press the Accept Soft </a:t>
            </a:r>
            <a:r>
              <a:rPr lang="en-US" altLang="en-US" dirty="0" smtClean="0">
                <a:solidFill>
                  <a:srgbClr val="000000"/>
                </a:solidFill>
              </a:rPr>
              <a:t>Key</a:t>
            </a:r>
            <a:endParaRPr lang="en-US" altLang="en-US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en-US" dirty="0">
                <a:solidFill>
                  <a:srgbClr val="000000"/>
                </a:solidFill>
              </a:rPr>
              <a:t>Immediately remove and discard strip in biohazard container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>
                <a:solidFill>
                  <a:srgbClr val="000000"/>
                </a:solidFill>
              </a:rPr>
              <a:t>Dock the device to send results to the patient’s chart</a:t>
            </a:r>
          </a:p>
          <a:p>
            <a:endParaRPr lang="en-US" dirty="0"/>
          </a:p>
        </p:txBody>
      </p:sp>
      <p:pic>
        <p:nvPicPr>
          <p:cNvPr id="5" name="Picture 16" descr="N:\A-DATA\PowerPoint Slides\StatStrip Training 2009 Mary Krasnoff\StatSensorCRE_Me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" b="403"/>
          <a:stretch>
            <a:fillRect/>
          </a:stretch>
        </p:blipFill>
        <p:spPr bwMode="auto">
          <a:xfrm>
            <a:off x="5593398" y="2490135"/>
            <a:ext cx="2697162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696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title"/>
          </p:nvPr>
        </p:nvSpPr>
        <p:spPr>
          <a:xfrm>
            <a:off x="492919" y="499533"/>
            <a:ext cx="8079581" cy="766559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Testing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580" y="2138442"/>
            <a:ext cx="5397927" cy="4464581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test strip must fill completely upon touching</a:t>
            </a:r>
            <a:b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drop.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touch the strip to the blood drop a second </a:t>
            </a:r>
            <a:b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Discard the test strip and repeat the test with</a:t>
            </a:r>
            <a:b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strip.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will not begin until enough blood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been added to the strip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let blood run down into the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meter.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apply sample to the top of the strip.  Sample is applied to the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edge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strip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fills the strip from the end by capillary action.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 device down on a flat surface. 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662276"/>
              </p:ext>
            </p:extLst>
          </p:nvPr>
        </p:nvGraphicFramePr>
        <p:xfrm>
          <a:off x="6088380" y="2471104"/>
          <a:ext cx="2315528" cy="3081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Bitmap Image" r:id="rId3" imgW="2305080" imgH="3067200" progId="Paint.Picture">
                  <p:embed/>
                </p:oleObj>
              </mc:Choice>
              <mc:Fallback>
                <p:oleObj name="Bitmap Image" r:id="rId3" imgW="2305080" imgH="3067200" progId="Paint.Picture">
                  <p:embed/>
                  <p:pic>
                    <p:nvPicPr>
                      <p:cNvPr id="6172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8380" y="2471104"/>
                        <a:ext cx="2315528" cy="3081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851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title"/>
          </p:nvPr>
        </p:nvSpPr>
        <p:spPr>
          <a:xfrm>
            <a:off x="492919" y="499533"/>
            <a:ext cx="8079581" cy="67863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>Cleaning and Disinfecting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idx="1"/>
          </p:nvPr>
        </p:nvSpPr>
        <p:spPr>
          <a:xfrm>
            <a:off x="492919" y="1307708"/>
            <a:ext cx="4853939" cy="5216183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ClrTx/>
              <a:buFontTx/>
              <a:buNone/>
            </a:pP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avoid transmission of infectious diseases, clean and disinfect device after every use</a:t>
            </a:r>
          </a:p>
          <a:p>
            <a:pPr marL="0" indent="0" eaLnBrk="1" hangingPunct="1">
              <a:buClrTx/>
              <a:buFontTx/>
              <a:buNone/>
            </a:pP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</a:t>
            </a: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buClrTx/>
              <a:buFontTx/>
              <a:buAutoNum type="arabicPeriod"/>
            </a:pP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fresh germicidal wipe and clean the external surface of the meter</a:t>
            </a:r>
          </a:p>
          <a:p>
            <a:pPr marL="0" indent="0" eaLnBrk="1" hangingPunct="1">
              <a:buClrTx/>
              <a:buFontTx/>
              <a:buAutoNum type="arabicPeriod"/>
            </a:pP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Properly discard the soiled wipe into an appropriate biohazard container. </a:t>
            </a:r>
          </a:p>
          <a:p>
            <a:pPr marL="0" indent="0" eaLnBrk="1" hangingPunct="1">
              <a:lnSpc>
                <a:spcPct val="40000"/>
              </a:lnSpc>
            </a:pPr>
            <a:endParaRPr lang="en-US" alt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40000"/>
              </a:lnSpc>
              <a:buFontTx/>
              <a:buNone/>
            </a:pPr>
            <a:r>
              <a:rPr lang="en-US" alt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Disinfecting</a:t>
            </a: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Use a fresh germicidal wipe, thoroughly wipe the surface of the meter (top, bottom, left, and right sides) a minimum of 3 times horizontally and 3 times vertically.</a:t>
            </a:r>
            <a:endParaRPr lang="en-US" altLang="en-US" sz="1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IMPORTANT:  Avoid the meter’s port, bar code scanner, and electrical connector.</a:t>
            </a:r>
            <a:endParaRPr lang="en-US" altLang="en-US" sz="1400" dirty="0" smtClean="0">
              <a:solidFill>
                <a:srgbClr val="000000"/>
              </a:solidFill>
            </a:endParaRPr>
          </a:p>
          <a:p>
            <a:pPr marL="0" indent="0">
              <a:buClrTx/>
              <a:buFontTx/>
              <a:buAutoNum type="arabicPeriod" startAt="2"/>
            </a:pP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Gently wipe the surface area of the test strip port making sure that no fluid enters the port. </a:t>
            </a:r>
          </a:p>
          <a:p>
            <a:pPr marL="0" indent="0">
              <a:buClrTx/>
              <a:buFontTx/>
              <a:buAutoNum type="arabicPeriod" startAt="3"/>
            </a:pP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time for disinfection is 3 minutes for alcohol free wipes, and 4 minutes for bleach wipes</a:t>
            </a:r>
          </a:p>
          <a:p>
            <a:pPr marL="0" indent="0">
              <a:buClrTx/>
              <a:buFontTx/>
              <a:buAutoNum type="arabicPeriod" startAt="3"/>
            </a:pP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Dispose of any used wipes and gloves in an appropriate biohazard container. </a:t>
            </a:r>
          </a:p>
          <a:p>
            <a:pPr marL="0" indent="0">
              <a:buClrTx/>
              <a:buFontTx/>
              <a:buAutoNum type="arabicPeriod" startAt="5"/>
            </a:pP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your hands thoroughly with soap and water. </a:t>
            </a:r>
          </a:p>
          <a:p>
            <a:pPr marL="0" indent="0" eaLnBrk="1" hangingPunct="1">
              <a:buFontTx/>
              <a:buNone/>
            </a:pPr>
            <a:endParaRPr lang="en-US" altLang="en-US" sz="1200" b="1" dirty="0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040" y="1571478"/>
            <a:ext cx="1532206" cy="2304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0" y="4340543"/>
            <a:ext cx="1532206" cy="21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8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pic>
        <p:nvPicPr>
          <p:cNvPr id="7" name="Picture 41" descr="N:\A-DATA\Photos\All Nova Products\StatSensor\StatSensorMeter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1797" r="9833" b="1797"/>
          <a:stretch>
            <a:fillRect/>
          </a:stretch>
        </p:blipFill>
        <p:spPr bwMode="auto">
          <a:xfrm>
            <a:off x="5765922" y="2555631"/>
            <a:ext cx="24939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2"/>
          <p:cNvSpPr txBox="1">
            <a:spLocks noChangeArrowheads="1"/>
          </p:cNvSpPr>
          <p:nvPr/>
        </p:nvSpPr>
        <p:spPr bwMode="auto">
          <a:xfrm>
            <a:off x="1024427" y="2555631"/>
            <a:ext cx="4629027" cy="312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5983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5000"/>
              </a:spcBef>
              <a:spcAft>
                <a:spcPct val="25000"/>
              </a:spcAft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This training module provides a comprehensive overview of the StatSensor</a:t>
            </a:r>
            <a:r>
              <a:rPr lang="en-US" altLang="en-US" sz="1600" baseline="30000" dirty="0">
                <a:solidFill>
                  <a:srgbClr val="000000"/>
                </a:solidFill>
              </a:rPr>
              <a:t>®</a:t>
            </a:r>
            <a:r>
              <a:rPr lang="en-US" altLang="en-US" sz="1600" dirty="0">
                <a:solidFill>
                  <a:srgbClr val="000000"/>
                </a:solidFill>
              </a:rPr>
              <a:t> meter features and operating procedures including:</a:t>
            </a:r>
          </a:p>
          <a:p>
            <a:pPr lvl="3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   System Overview</a:t>
            </a:r>
          </a:p>
          <a:p>
            <a:pPr lvl="3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   Quality Control</a:t>
            </a:r>
          </a:p>
          <a:p>
            <a:pPr lvl="3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   Participant Testing</a:t>
            </a:r>
          </a:p>
          <a:p>
            <a:pPr lvl="3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   Cleaning</a:t>
            </a:r>
          </a:p>
          <a:p>
            <a:pPr lvl="3"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</a:rPr>
              <a:t>   Troubleshooting Tips and</a:t>
            </a:r>
          </a:p>
          <a:p>
            <a:pPr lvl="3" eaLnBrk="1" hangingPunct="1">
              <a:spcBef>
                <a:spcPct val="25000"/>
              </a:spcBef>
              <a:spcAft>
                <a:spcPct val="2500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    Support                   </a:t>
            </a:r>
            <a:r>
              <a:rPr lang="en-US" altLang="en-US" sz="2000" dirty="0">
                <a:solidFill>
                  <a:srgbClr val="000000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40636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919" y="499533"/>
            <a:ext cx="8079581" cy="898444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Troubleshooting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92919" y="1293837"/>
            <a:ext cx="16882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5983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u="sng" dirty="0">
                <a:solidFill>
                  <a:srgbClr val="000000"/>
                </a:solidFill>
              </a:rPr>
              <a:t>Flow Error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11566" y="1559644"/>
            <a:ext cx="4958312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Insufficient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sample</a:t>
            </a: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Sample was applied incorrectly to the </a:t>
            </a:r>
          </a:p>
          <a:p>
            <a:pPr indent="0"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test strip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Do not pull the test strip away from the              </a:t>
            </a:r>
          </a:p>
          <a:p>
            <a:pPr indent="0" eaLnBrk="1" hangingPunct="1"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finger until the countdown begins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585913"/>
              </p:ext>
            </p:extLst>
          </p:nvPr>
        </p:nvGraphicFramePr>
        <p:xfrm>
          <a:off x="6567854" y="1150978"/>
          <a:ext cx="1756456" cy="2336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Bitmap Image" r:id="rId3" imgW="2305372" imgH="3067478" progId="Paint.Picture">
                  <p:embed/>
                </p:oleObj>
              </mc:Choice>
              <mc:Fallback>
                <p:oleObj name="Bitmap Image" r:id="rId3" imgW="2305372" imgH="3067478" progId="Paint.Picture">
                  <p:embed/>
                  <p:pic>
                    <p:nvPicPr>
                      <p:cNvPr id="12289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7854" y="1150978"/>
                        <a:ext cx="1756456" cy="2336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06654" y="4217371"/>
            <a:ext cx="37490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5983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u="sng" dirty="0">
                <a:solidFill>
                  <a:srgbClr val="000000"/>
                </a:solidFill>
              </a:rPr>
              <a:t>Battery </a:t>
            </a:r>
            <a:r>
              <a:rPr lang="en-US" altLang="en-US" sz="2400" u="sng" dirty="0" smtClean="0">
                <a:solidFill>
                  <a:srgbClr val="000000"/>
                </a:solidFill>
              </a:rPr>
              <a:t>Low</a:t>
            </a:r>
            <a:endParaRPr lang="en-US" altLang="en-US" sz="2400" u="sng" dirty="0">
              <a:solidFill>
                <a:srgbClr val="000000"/>
              </a:solidFill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11566" y="4799429"/>
            <a:ext cx="48691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5983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600" dirty="0" smtClean="0"/>
          </a:p>
          <a:p>
            <a:pPr marL="342900" indent="-342900">
              <a:spcBef>
                <a:spcPct val="0"/>
              </a:spcBef>
              <a:buClrTx/>
            </a:pPr>
            <a:r>
              <a:rPr lang="en-US" altLang="en-US" sz="2000" dirty="0">
                <a:solidFill>
                  <a:srgbClr val="000000"/>
                </a:solidFill>
              </a:rPr>
              <a:t>Place the meter into the Docking </a:t>
            </a:r>
            <a:r>
              <a:rPr lang="en-US" altLang="en-US" sz="2000" dirty="0" smtClean="0">
                <a:solidFill>
                  <a:srgbClr val="000000"/>
                </a:solidFill>
              </a:rPr>
              <a:t>Station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smtClean="0"/>
              <a:t>to recharge.</a:t>
            </a:r>
            <a:endParaRPr lang="en-US" altLang="en-US" sz="20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9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586756"/>
              </p:ext>
            </p:extLst>
          </p:nvPr>
        </p:nvGraphicFramePr>
        <p:xfrm>
          <a:off x="6567854" y="3735668"/>
          <a:ext cx="1856352" cy="2479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Acrobat Document" r:id="rId5" imgW="5829402" imgH="7544084" progId="AcroExch.Document.2017">
                  <p:embed/>
                </p:oleObj>
              </mc:Choice>
              <mc:Fallback>
                <p:oleObj name="Acrobat Document" r:id="rId5" imgW="5829402" imgH="7544084" progId="AcroExch.Document.2017">
                  <p:embed/>
                  <p:pic>
                    <p:nvPicPr>
                      <p:cNvPr id="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431" t="29695" r="30745" b="29938"/>
                      <a:stretch>
                        <a:fillRect/>
                      </a:stretch>
                    </p:blipFill>
                    <p:spPr bwMode="auto">
                      <a:xfrm>
                        <a:off x="6567854" y="3735668"/>
                        <a:ext cx="1856352" cy="2479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492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  <p:bldP spid="8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71292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4F81BD">
                    <a:lumMod val="50000"/>
                  </a:srgbClr>
                </a:solidFill>
                <a:latin typeface="Bradley Hand ITC" pitchFamily="66" charset="0"/>
              </a:rPr>
              <a:t>Thank you for taking time to complete “NOVA </a:t>
            </a:r>
            <a:r>
              <a:rPr lang="en-US" sz="2400" b="1" dirty="0" smtClean="0">
                <a:solidFill>
                  <a:srgbClr val="4F81BD">
                    <a:lumMod val="50000"/>
                  </a:srgbClr>
                </a:solidFill>
                <a:latin typeface="Bradley Hand ITC" pitchFamily="66" charset="0"/>
              </a:rPr>
              <a:t>Stat Sensor”.</a:t>
            </a:r>
            <a:r>
              <a:rPr lang="en-US" sz="2400" b="1" dirty="0">
                <a:solidFill>
                  <a:srgbClr val="4F81BD">
                    <a:lumMod val="50000"/>
                  </a:srgbClr>
                </a:solidFill>
                <a:latin typeface="Bradley Hand ITC" pitchFamily="66" charset="0"/>
              </a:rPr>
              <a:t/>
            </a:r>
            <a:br>
              <a:rPr lang="en-US" sz="2400" b="1" dirty="0">
                <a:solidFill>
                  <a:srgbClr val="4F81BD">
                    <a:lumMod val="50000"/>
                  </a:srgbClr>
                </a:solidFill>
                <a:latin typeface="Bradley Hand ITC" pitchFamily="66" charset="0"/>
              </a:rPr>
            </a:br>
            <a:r>
              <a:rPr lang="en-US" sz="2400" b="1" dirty="0">
                <a:solidFill>
                  <a:srgbClr val="4F81BD">
                    <a:lumMod val="50000"/>
                  </a:srgbClr>
                </a:solidFill>
                <a:latin typeface="Bradley Hand ITC" pitchFamily="66" charset="0"/>
              </a:rPr>
              <a:t/>
            </a:r>
            <a:br>
              <a:rPr lang="en-US" sz="2400" b="1" dirty="0">
                <a:solidFill>
                  <a:srgbClr val="4F81BD">
                    <a:lumMod val="50000"/>
                  </a:srgbClr>
                </a:solidFill>
                <a:latin typeface="Bradley Hand ITC" pitchFamily="66" charset="0"/>
              </a:rPr>
            </a:br>
            <a:r>
              <a:rPr lang="en-US" sz="2400" b="1" dirty="0">
                <a:solidFill>
                  <a:srgbClr val="4F81BD">
                    <a:lumMod val="50000"/>
                  </a:srgbClr>
                </a:solidFill>
                <a:latin typeface="Bradley Hand ITC" pitchFamily="66" charset="0"/>
              </a:rPr>
              <a:t>This information can help us better care for our patients and their families. </a:t>
            </a:r>
            <a:r>
              <a:rPr lang="en-US" sz="2400" b="1" dirty="0" smtClean="0">
                <a:solidFill>
                  <a:srgbClr val="4F81BD">
                    <a:lumMod val="50000"/>
                  </a:srgbClr>
                </a:solidFill>
                <a:latin typeface="Bradley Hand ITC" pitchFamily="66" charset="0"/>
              </a:rPr>
              <a:t/>
            </a:r>
            <a:br>
              <a:rPr lang="en-US" sz="2400" b="1" dirty="0" smtClean="0">
                <a:solidFill>
                  <a:srgbClr val="4F81BD">
                    <a:lumMod val="50000"/>
                  </a:srgbClr>
                </a:solidFill>
                <a:latin typeface="Bradley Hand ITC" pitchFamily="66" charset="0"/>
              </a:rPr>
            </a:br>
            <a:r>
              <a:rPr lang="en-US" sz="2400" b="1" dirty="0">
                <a:solidFill>
                  <a:srgbClr val="4F81BD">
                    <a:lumMod val="50000"/>
                  </a:srgbClr>
                </a:solidFill>
                <a:latin typeface="Bradley Hand ITC" pitchFamily="66" charset="0"/>
              </a:rPr>
              <a:t/>
            </a:r>
            <a:br>
              <a:rPr lang="en-US" sz="2400" b="1" dirty="0">
                <a:solidFill>
                  <a:srgbClr val="4F81BD">
                    <a:lumMod val="50000"/>
                  </a:srgbClr>
                </a:solidFill>
                <a:latin typeface="Bradley Hand ITC" pitchFamily="66" charset="0"/>
              </a:rPr>
            </a:br>
            <a:r>
              <a:rPr lang="en-US" sz="2400" dirty="0">
                <a:solidFill>
                  <a:srgbClr val="4F81BD">
                    <a:lumMod val="50000"/>
                  </a:srgbClr>
                </a:solidFill>
              </a:rPr>
              <a:t/>
            </a:r>
            <a:br>
              <a:rPr lang="en-US" sz="2400" dirty="0">
                <a:solidFill>
                  <a:srgbClr val="4F81BD">
                    <a:lumMod val="50000"/>
                  </a:srgbClr>
                </a:solidFill>
              </a:rPr>
            </a:br>
            <a:r>
              <a:rPr lang="en-US" sz="2400" dirty="0">
                <a:solidFill>
                  <a:prstClr val="white"/>
                </a:solidFill>
                <a:latin typeface="Articulate" panose="02000503040000020004" pitchFamily="2" charset="0"/>
              </a:rPr>
              <a:t>For more information about this course, e-mail</a:t>
            </a:r>
            <a:br>
              <a:rPr lang="en-US" sz="2400" dirty="0">
                <a:solidFill>
                  <a:prstClr val="white"/>
                </a:solidFill>
                <a:latin typeface="Articulate" panose="02000503040000020004" pitchFamily="2" charset="0"/>
              </a:rPr>
            </a:br>
            <a:r>
              <a:rPr lang="en-US" sz="2400" u="sng" dirty="0" smtClean="0">
                <a:solidFill>
                  <a:schemeClr val="tx2">
                    <a:lumMod val="75000"/>
                  </a:schemeClr>
                </a:solidFill>
                <a:latin typeface="Articulate" panose="02000503040000020004" pitchFamily="2" charset="0"/>
              </a:rPr>
              <a:t>Kelly.Leiner@wakehealth.edu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ticulate" panose="02000503040000020004" pitchFamily="2" charset="0"/>
              </a:rPr>
              <a:t/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  <a:latin typeface="Articulate" panose="02000503040000020004" pitchFamily="2" charset="0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7832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3577" y="904020"/>
            <a:ext cx="8229600" cy="5302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b="1" smtClean="0"/>
              <a:t>System Overview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57225" y="1888880"/>
            <a:ext cx="5308600" cy="477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39725" indent="-169863">
              <a:spcBef>
                <a:spcPct val="20000"/>
              </a:spcBef>
              <a:buClr>
                <a:srgbClr val="005983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 StatSensor</a:t>
            </a:r>
            <a:r>
              <a:rPr lang="en-US" altLang="en-US" sz="2000" baseline="30000" dirty="0">
                <a:solidFill>
                  <a:srgbClr val="000000"/>
                </a:solidFill>
                <a:cs typeface="Times New Roman" panose="02020603050405020304" pitchFamily="18" charset="0"/>
              </a:rPr>
              <a:t>®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is a handheld analyzer for whole blood creatinine testing.</a:t>
            </a: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ClrTx/>
            </a:pPr>
            <a:endParaRPr lang="en-US" altLang="en-US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 Provides an accurate measurement of  kidney function by finger stick capillary blood sampling.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ClrTx/>
            </a:pPr>
            <a:endParaRPr lang="en-US" altLang="en-US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 StatSensor</a:t>
            </a:r>
            <a:r>
              <a:rPr lang="en-US" altLang="en-US" sz="2000" baseline="30000" dirty="0">
                <a:solidFill>
                  <a:srgbClr val="000000"/>
                </a:solidFill>
                <a:cs typeface="Times New Roman" panose="02020603050405020304" pitchFamily="18" charset="0"/>
              </a:rPr>
              <a:t>®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calculates glomerular filtration rate (</a:t>
            </a:r>
            <a:r>
              <a:rPr lang="en-US" altLang="en-U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eGFR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) using the MDRD equation.</a:t>
            </a:r>
          </a:p>
          <a:p>
            <a:pPr eaLnBrk="1" hangingPunct="1">
              <a:lnSpc>
                <a:spcPct val="30000"/>
              </a:lnSpc>
              <a:spcBef>
                <a:spcPct val="50000"/>
              </a:spcBef>
              <a:buClrTx/>
            </a:pPr>
            <a:endParaRPr lang="en-US" altLang="en-US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 Creatinine with </a:t>
            </a:r>
            <a:r>
              <a:rPr lang="en-US" altLang="en-U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eGFR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is a more accurate and sensitive assessment of kidney function than creatinine alone. 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6" descr="N:\A-DATA\Photos\All Nova Products\StatSensor\StatSensorMeter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1797" r="9833" b="1797"/>
          <a:stretch>
            <a:fillRect/>
          </a:stretch>
        </p:blipFill>
        <p:spPr bwMode="auto">
          <a:xfrm>
            <a:off x="5902691" y="2022229"/>
            <a:ext cx="2232461" cy="286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95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052"/>
          <p:cNvSpPr txBox="1">
            <a:spLocks noChangeArrowheads="1"/>
          </p:cNvSpPr>
          <p:nvPr/>
        </p:nvSpPr>
        <p:spPr bwMode="auto">
          <a:xfrm>
            <a:off x="940777" y="1412631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5983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Product Features</a:t>
            </a:r>
          </a:p>
        </p:txBody>
      </p:sp>
      <p:sp>
        <p:nvSpPr>
          <p:cNvPr id="10" name="Rectangle 2051"/>
          <p:cNvSpPr txBox="1">
            <a:spLocks noChangeArrowheads="1"/>
          </p:cNvSpPr>
          <p:nvPr/>
        </p:nvSpPr>
        <p:spPr>
          <a:xfrm>
            <a:off x="457200" y="562708"/>
            <a:ext cx="8229600" cy="42789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 Overview</a:t>
            </a:r>
          </a:p>
        </p:txBody>
      </p:sp>
      <p:sp>
        <p:nvSpPr>
          <p:cNvPr id="11" name="Text Box 2053"/>
          <p:cNvSpPr txBox="1">
            <a:spLocks noChangeArrowheads="1"/>
          </p:cNvSpPr>
          <p:nvPr/>
        </p:nvSpPr>
        <p:spPr bwMode="auto">
          <a:xfrm>
            <a:off x="742217" y="1869831"/>
            <a:ext cx="5354638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39725" indent="-169863">
              <a:spcBef>
                <a:spcPct val="20000"/>
              </a:spcBef>
              <a:buClr>
                <a:srgbClr val="005983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ClrTx/>
            </a:pPr>
            <a:r>
              <a:rPr lang="en-US" altLang="en-US" sz="1800" dirty="0">
                <a:solidFill>
                  <a:srgbClr val="000000"/>
                </a:solidFill>
              </a:rPr>
              <a:t>Accuracy comparable to hospital laboratory testing.</a:t>
            </a: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ClrTx/>
            </a:pPr>
            <a:r>
              <a:rPr lang="en-US" altLang="en-US" sz="1800" dirty="0">
                <a:solidFill>
                  <a:srgbClr val="000000"/>
                </a:solidFill>
              </a:rPr>
              <a:t>Results reported in 30 seconds.</a:t>
            </a: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ClrTx/>
            </a:pPr>
            <a:r>
              <a:rPr lang="en-US" altLang="en-US" sz="1800" dirty="0">
                <a:solidFill>
                  <a:srgbClr val="000000"/>
                </a:solidFill>
              </a:rPr>
              <a:t>Uses only 1.2 </a:t>
            </a:r>
            <a:r>
              <a:rPr lang="en-US" altLang="en-US" sz="1800" dirty="0" err="1">
                <a:solidFill>
                  <a:srgbClr val="000000"/>
                </a:solidFill>
              </a:rPr>
              <a:t>uL</a:t>
            </a:r>
            <a:r>
              <a:rPr lang="en-US" altLang="en-US" sz="1800" dirty="0">
                <a:solidFill>
                  <a:srgbClr val="000000"/>
                </a:solidFill>
              </a:rPr>
              <a:t> of sample.</a:t>
            </a: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ClrTx/>
            </a:pPr>
            <a:r>
              <a:rPr lang="en-US" altLang="en-US" sz="1800" dirty="0">
                <a:solidFill>
                  <a:srgbClr val="000000"/>
                </a:solidFill>
              </a:rPr>
              <a:t>END fill test strip.</a:t>
            </a: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ClrTx/>
            </a:pPr>
            <a:r>
              <a:rPr lang="en-US" altLang="en-US" sz="1800" dirty="0">
                <a:solidFill>
                  <a:srgbClr val="000000"/>
                </a:solidFill>
              </a:rPr>
              <a:t>Reportable range  0.3 – 12.0 mg/</a:t>
            </a:r>
            <a:r>
              <a:rPr lang="en-US" altLang="en-US" sz="1800" dirty="0" err="1">
                <a:solidFill>
                  <a:srgbClr val="000000"/>
                </a:solidFill>
              </a:rPr>
              <a:t>dL</a:t>
            </a:r>
            <a:r>
              <a:rPr lang="en-US" altLang="en-US" sz="1800" dirty="0">
                <a:solidFill>
                  <a:srgbClr val="000000"/>
                </a:solidFill>
              </a:rPr>
              <a:t> (27µmol/L – 1,050 µ</a:t>
            </a:r>
            <a:r>
              <a:rPr lang="en-US" altLang="en-US" sz="1800" dirty="0" err="1">
                <a:solidFill>
                  <a:srgbClr val="000000"/>
                </a:solidFill>
              </a:rPr>
              <a:t>mol</a:t>
            </a:r>
            <a:r>
              <a:rPr lang="en-US" altLang="en-US" sz="1800" dirty="0">
                <a:solidFill>
                  <a:srgbClr val="000000"/>
                </a:solidFill>
              </a:rPr>
              <a:t>/L).</a:t>
            </a: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ClrTx/>
            </a:pPr>
            <a:r>
              <a:rPr lang="en-US" altLang="en-US" sz="1800" dirty="0">
                <a:solidFill>
                  <a:srgbClr val="000000"/>
                </a:solidFill>
              </a:rPr>
              <a:t>Color touch screen.</a:t>
            </a: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ClrTx/>
            </a:pPr>
            <a:r>
              <a:rPr lang="en-US" altLang="en-US" sz="1800" dirty="0">
                <a:solidFill>
                  <a:srgbClr val="000000"/>
                </a:solidFill>
              </a:rPr>
              <a:t>Rechargeable battery.</a:t>
            </a:r>
          </a:p>
          <a:p>
            <a:pPr algn="just" eaLnBrk="1" hangingPunct="1">
              <a:lnSpc>
                <a:spcPct val="20000"/>
              </a:lnSpc>
              <a:spcBef>
                <a:spcPct val="0"/>
              </a:spcBef>
              <a:buClrTx/>
            </a:pPr>
            <a:endParaRPr lang="en-US" altLang="en-US" sz="18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ClrTx/>
            </a:pPr>
            <a:r>
              <a:rPr lang="en-US" altLang="en-US" sz="1800" dirty="0">
                <a:solidFill>
                  <a:srgbClr val="000000"/>
                </a:solidFill>
              </a:rPr>
              <a:t>Barcode scanning for control lot </a:t>
            </a:r>
            <a:r>
              <a:rPr lang="en-US" altLang="en-US" sz="1800" dirty="0" smtClean="0">
                <a:solidFill>
                  <a:srgbClr val="000000"/>
                </a:solidFill>
              </a:rPr>
              <a:t>numbers.</a:t>
            </a:r>
            <a:endParaRPr lang="en-US" altLang="en-US" sz="18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30000"/>
              </a:lnSpc>
              <a:spcBef>
                <a:spcPct val="0"/>
              </a:spcBef>
              <a:buClrTx/>
            </a:pPr>
            <a:endParaRPr lang="en-US" altLang="en-US" sz="1600" dirty="0"/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Picture 2055" descr="N:\A-DATA\Photos\All Nova Products\StatSensor\StatSensorMeter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1797" r="9833" b="1797"/>
          <a:stretch>
            <a:fillRect/>
          </a:stretch>
        </p:blipFill>
        <p:spPr bwMode="auto">
          <a:xfrm>
            <a:off x="6295415" y="1509347"/>
            <a:ext cx="2188028" cy="280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title"/>
          </p:nvPr>
        </p:nvSpPr>
        <p:spPr>
          <a:xfrm>
            <a:off x="931984" y="579074"/>
            <a:ext cx="7473461" cy="5302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>System Overview</a:t>
            </a:r>
          </a:p>
        </p:txBody>
      </p:sp>
      <p:sp>
        <p:nvSpPr>
          <p:cNvPr id="10" name="Rectangle 7"/>
          <p:cNvSpPr>
            <a:spLocks noGrp="1" noChangeArrowheads="1"/>
          </p:cNvSpPr>
          <p:nvPr>
            <p:ph idx="1"/>
          </p:nvPr>
        </p:nvSpPr>
        <p:spPr>
          <a:xfrm>
            <a:off x="4528040" y="2734408"/>
            <a:ext cx="1749668" cy="3261946"/>
          </a:xfrm>
        </p:spPr>
        <p:txBody>
          <a:bodyPr>
            <a:no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 port</a:t>
            </a:r>
          </a:p>
          <a:p>
            <a:pPr marL="0" indent="0" eaLnBrk="1" hangingPunct="1">
              <a:lnSpc>
                <a:spcPct val="40000"/>
              </a:lnSpc>
              <a:buFontTx/>
              <a:buNone/>
            </a:pPr>
            <a:endParaRPr lang="en-US" altLang="en-US" sz="1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title	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 screen Keypad</a:t>
            </a:r>
            <a:br>
              <a:rPr lang="en-US" altLang="en-U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altLang="en-US" sz="1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Button</a:t>
            </a:r>
          </a:p>
          <a:p>
            <a:pPr marL="0" indent="0" eaLnBrk="1" hangingPunct="1"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Button                                                                                             </a:t>
            </a:r>
          </a:p>
          <a:p>
            <a:pPr marL="0" indent="0" eaLnBrk="1" hangingPunct="1"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OK/Enter button</a:t>
            </a:r>
            <a:br>
              <a:rPr lang="en-US" altLang="en-U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default action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Sleep Mode Button		</a:t>
            </a:r>
            <a:r>
              <a:rPr lang="en-US" alt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Laser Barcode Scanner	</a:t>
            </a: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934307" y="1772871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5983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The StatSensor</a:t>
            </a:r>
            <a:r>
              <a:rPr lang="en-US" altLang="en-US" sz="2400" baseline="30000" dirty="0">
                <a:solidFill>
                  <a:srgbClr val="000000"/>
                </a:solidFill>
              </a:rPr>
              <a:t>®</a:t>
            </a:r>
            <a:r>
              <a:rPr lang="en-US" altLang="en-US" sz="2400" dirty="0">
                <a:solidFill>
                  <a:srgbClr val="000000"/>
                </a:solidFill>
              </a:rPr>
              <a:t> Device</a:t>
            </a:r>
          </a:p>
        </p:txBody>
      </p:sp>
      <p:pic>
        <p:nvPicPr>
          <p:cNvPr id="9" name="Picture 26" descr="N:\A-DATA\PowerPoint Slides\StatStrip Training 2009 Mary Krasnoff\StatSensorCRE_Me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92" y="2665171"/>
            <a:ext cx="1703021" cy="30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55"/>
          <p:cNvSpPr>
            <a:spLocks noChangeShapeType="1"/>
          </p:cNvSpPr>
          <p:nvPr/>
        </p:nvSpPr>
        <p:spPr bwMode="auto">
          <a:xfrm flipH="1">
            <a:off x="3132992" y="2831123"/>
            <a:ext cx="1295400" cy="61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52"/>
          <p:cNvSpPr>
            <a:spLocks noChangeShapeType="1"/>
          </p:cNvSpPr>
          <p:nvPr/>
        </p:nvSpPr>
        <p:spPr bwMode="auto">
          <a:xfrm flipH="1">
            <a:off x="3115407" y="3307373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H="1">
            <a:off x="3174024" y="3582132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44"/>
          <p:cNvSpPr>
            <a:spLocks noChangeShapeType="1"/>
          </p:cNvSpPr>
          <p:nvPr/>
        </p:nvSpPr>
        <p:spPr bwMode="auto">
          <a:xfrm flipH="1">
            <a:off x="3575536" y="4645637"/>
            <a:ext cx="952503" cy="245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43"/>
          <p:cNvSpPr>
            <a:spLocks noChangeShapeType="1"/>
          </p:cNvSpPr>
          <p:nvPr/>
        </p:nvSpPr>
        <p:spPr bwMode="auto">
          <a:xfrm flipV="1">
            <a:off x="2839916" y="4341445"/>
            <a:ext cx="1629508" cy="3174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7" name="Line 42"/>
          <p:cNvSpPr>
            <a:spLocks noChangeShapeType="1"/>
          </p:cNvSpPr>
          <p:nvPr/>
        </p:nvSpPr>
        <p:spPr bwMode="auto">
          <a:xfrm flipH="1">
            <a:off x="2798759" y="4373193"/>
            <a:ext cx="20397" cy="23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57"/>
          <p:cNvSpPr>
            <a:spLocks noChangeShapeType="1"/>
          </p:cNvSpPr>
          <p:nvPr/>
        </p:nvSpPr>
        <p:spPr bwMode="auto">
          <a:xfrm>
            <a:off x="3115407" y="4920396"/>
            <a:ext cx="1447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Line 31"/>
          <p:cNvSpPr>
            <a:spLocks noChangeShapeType="1"/>
          </p:cNvSpPr>
          <p:nvPr/>
        </p:nvSpPr>
        <p:spPr bwMode="auto">
          <a:xfrm flipV="1">
            <a:off x="3132992" y="5389442"/>
            <a:ext cx="1447800" cy="1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0" name="Line 56"/>
          <p:cNvSpPr>
            <a:spLocks noChangeShapeType="1"/>
          </p:cNvSpPr>
          <p:nvPr/>
        </p:nvSpPr>
        <p:spPr bwMode="auto">
          <a:xfrm flipV="1">
            <a:off x="3115406" y="5037990"/>
            <a:ext cx="1" cy="2976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9"/>
          <p:cNvSpPr>
            <a:spLocks noChangeShapeType="1"/>
          </p:cNvSpPr>
          <p:nvPr/>
        </p:nvSpPr>
        <p:spPr bwMode="auto">
          <a:xfrm flipV="1">
            <a:off x="3132992" y="5825635"/>
            <a:ext cx="1395048" cy="11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 flipH="1" flipV="1">
            <a:off x="3115406" y="5603997"/>
            <a:ext cx="0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56"/>
          <p:cNvSpPr>
            <a:spLocks noChangeShapeType="1"/>
          </p:cNvSpPr>
          <p:nvPr/>
        </p:nvSpPr>
        <p:spPr bwMode="auto">
          <a:xfrm flipH="1" flipV="1">
            <a:off x="3115406" y="4687033"/>
            <a:ext cx="0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9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/>
          <p:cNvSpPr>
            <a:spLocks noGrp="1" noChangeArrowheads="1"/>
          </p:cNvSpPr>
          <p:nvPr>
            <p:ph type="title"/>
          </p:nvPr>
        </p:nvSpPr>
        <p:spPr>
          <a:xfrm>
            <a:off x="861646" y="885092"/>
            <a:ext cx="72390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>System Overview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23546" y="2405063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5983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Docking Station</a:t>
            </a: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823546" y="2862263"/>
            <a:ext cx="3695700" cy="11470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When the meter is not in use, place it into the Docking Station.</a:t>
            </a:r>
          </a:p>
          <a:p>
            <a:pPr marL="0" indent="0"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Enables the meter to stay fully charged.</a:t>
            </a:r>
          </a:p>
          <a:p>
            <a:pPr marL="0" indent="0">
              <a:lnSpc>
                <a:spcPct val="60000"/>
              </a:lnSpc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defRPr/>
            </a:pPr>
            <a:endParaRPr lang="en-US" dirty="0" smtClean="0"/>
          </a:p>
        </p:txBody>
      </p:sp>
      <p:graphicFrame>
        <p:nvGraphicFramePr>
          <p:cNvPr id="9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435133"/>
              </p:ext>
            </p:extLst>
          </p:nvPr>
        </p:nvGraphicFramePr>
        <p:xfrm>
          <a:off x="5631596" y="2405063"/>
          <a:ext cx="1709981" cy="170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Bitmap Image" r:id="rId5" imgW="14857143" imgH="14771429" progId="Paint.Picture">
                  <p:embed/>
                </p:oleObj>
              </mc:Choice>
              <mc:Fallback>
                <p:oleObj name="Bitmap Image" r:id="rId5" imgW="14857143" imgH="14771429" progId="Paint.Picture">
                  <p:embed/>
                  <p:pic>
                    <p:nvPicPr>
                      <p:cNvPr id="53282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1596" y="2405063"/>
                        <a:ext cx="1709981" cy="170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861646" y="4105376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5983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Battery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1646" y="4561944"/>
            <a:ext cx="3877408" cy="1200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eaLnBrk="1" hangingPunct="1">
              <a:buClr>
                <a:srgbClr val="000066"/>
              </a:buClr>
              <a:defRPr/>
            </a:pPr>
            <a:r>
              <a:rPr lang="en-US" sz="1800" dirty="0" smtClean="0">
                <a:solidFill>
                  <a:srgbClr val="000000"/>
                </a:solidFill>
                <a:latin typeface="+mj-lt"/>
                <a:cs typeface="+mn-cs"/>
              </a:rPr>
              <a:t>Rechargeable </a:t>
            </a:r>
            <a:r>
              <a:rPr lang="en-US" sz="1800" dirty="0">
                <a:solidFill>
                  <a:srgbClr val="000000"/>
                </a:solidFill>
                <a:latin typeface="+mj-lt"/>
                <a:cs typeface="+mn-cs"/>
              </a:rPr>
              <a:t>Lithium Polymer battery.</a:t>
            </a:r>
          </a:p>
          <a:p>
            <a:pPr marL="333375" indent="-285750" eaLnBrk="1" hangingPunct="1">
              <a:buClr>
                <a:srgbClr val="000066"/>
              </a:buClr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000000"/>
              </a:solidFill>
              <a:latin typeface="+mj-lt"/>
              <a:cs typeface="+mn-cs"/>
            </a:endParaRPr>
          </a:p>
          <a:p>
            <a:pPr marL="47625" eaLnBrk="1" hangingPunct="1">
              <a:buClr>
                <a:srgbClr val="000066"/>
              </a:buClr>
              <a:defRPr/>
            </a:pPr>
            <a:r>
              <a:rPr lang="en-US" sz="1800" dirty="0">
                <a:solidFill>
                  <a:srgbClr val="000000"/>
                </a:solidFill>
                <a:latin typeface="+mj-lt"/>
                <a:cs typeface="+mn-cs"/>
              </a:rPr>
              <a:t>Typical life of a fully charged battery is </a:t>
            </a:r>
            <a:endParaRPr lang="en-US" sz="1800" dirty="0" smtClean="0">
              <a:solidFill>
                <a:srgbClr val="000000"/>
              </a:solidFill>
              <a:latin typeface="+mj-lt"/>
              <a:cs typeface="+mn-cs"/>
            </a:endParaRPr>
          </a:p>
          <a:p>
            <a:pPr marL="47625" eaLnBrk="1" hangingPunct="1">
              <a:buClr>
                <a:srgbClr val="000066"/>
              </a:buClr>
              <a:defRPr/>
            </a:pPr>
            <a:r>
              <a:rPr lang="en-US" sz="1800" dirty="0" smtClean="0">
                <a:solidFill>
                  <a:srgbClr val="000000"/>
                </a:solidFill>
                <a:latin typeface="+mj-lt"/>
                <a:cs typeface="+mn-cs"/>
              </a:rPr>
              <a:t>8 </a:t>
            </a:r>
            <a:r>
              <a:rPr lang="en-US" sz="1800" dirty="0">
                <a:solidFill>
                  <a:srgbClr val="000000"/>
                </a:solidFill>
                <a:latin typeface="+mj-lt"/>
                <a:cs typeface="+mn-cs"/>
              </a:rPr>
              <a:t>hours or 40 tests (when not docked).</a:t>
            </a:r>
            <a:endParaRPr lang="en-US" sz="1800" dirty="0">
              <a:latin typeface="+mj-lt"/>
              <a:cs typeface="+mn-cs"/>
            </a:endParaRPr>
          </a:p>
        </p:txBody>
      </p:sp>
      <p:graphicFrame>
        <p:nvGraphicFramePr>
          <p:cNvPr id="12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755769"/>
              </p:ext>
            </p:extLst>
          </p:nvPr>
        </p:nvGraphicFramePr>
        <p:xfrm>
          <a:off x="5631596" y="4290646"/>
          <a:ext cx="1723192" cy="1471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Acrobat Document" r:id="rId7" imgW="4210304" imgH="3419612" progId="AcroExch.Document.2017">
                  <p:embed/>
                </p:oleObj>
              </mc:Choice>
              <mc:Fallback>
                <p:oleObj name="Acrobat Document" r:id="rId7" imgW="4210304" imgH="3419612" progId="AcroExch.Document.2017">
                  <p:embed/>
                  <p:pic>
                    <p:nvPicPr>
                      <p:cNvPr id="1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1596" y="4290646"/>
                        <a:ext cx="1723192" cy="1471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88200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title"/>
          </p:nvPr>
        </p:nvSpPr>
        <p:spPr>
          <a:xfrm>
            <a:off x="281354" y="860059"/>
            <a:ext cx="8229600" cy="5302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>Creatinine Test Strip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idx="1"/>
          </p:nvPr>
        </p:nvSpPr>
        <p:spPr>
          <a:xfrm>
            <a:off x="720969" y="2429730"/>
            <a:ext cx="7350369" cy="3323492"/>
          </a:xfrm>
        </p:spPr>
        <p:txBody>
          <a:bodyPr>
            <a:normAutofit/>
          </a:bodyPr>
          <a:lstStyle/>
          <a:p>
            <a:pPr marL="112713" indent="114300" eaLnBrk="1" hangingPunct="1"/>
            <a:r>
              <a:rPr lang="en-US" altLang="en-US" sz="1800" dirty="0" smtClean="0">
                <a:solidFill>
                  <a:srgbClr val="000000"/>
                </a:solidFill>
              </a:rPr>
              <a:t>   </a:t>
            </a:r>
            <a:r>
              <a:rPr lang="en-US" altLang="en-US" sz="1700" dirty="0" smtClean="0">
                <a:solidFill>
                  <a:srgbClr val="000000"/>
                </a:solidFill>
              </a:rPr>
              <a:t>10 strips per vial</a:t>
            </a:r>
          </a:p>
          <a:p>
            <a:pPr marL="112713" indent="114300" eaLnBrk="1" hangingPunct="1"/>
            <a:r>
              <a:rPr lang="en-US" altLang="en-US" sz="1700" dirty="0" smtClean="0">
                <a:solidFill>
                  <a:srgbClr val="000000"/>
                </a:solidFill>
              </a:rPr>
              <a:t>   Keep tightly closed when not in use.</a:t>
            </a:r>
          </a:p>
          <a:p>
            <a:pPr marL="112713" indent="114300" eaLnBrk="1" hangingPunct="1"/>
            <a:r>
              <a:rPr lang="en-US" altLang="en-US" sz="1700" b="1" dirty="0" smtClean="0">
                <a:solidFill>
                  <a:srgbClr val="000000"/>
                </a:solidFill>
              </a:rPr>
              <a:t>   Store strips in their original vial</a:t>
            </a:r>
            <a:br>
              <a:rPr lang="en-US" altLang="en-US" sz="1700" b="1" dirty="0" smtClean="0">
                <a:solidFill>
                  <a:srgbClr val="000000"/>
                </a:solidFill>
              </a:rPr>
            </a:br>
            <a:r>
              <a:rPr lang="en-US" altLang="en-US" sz="1700" b="1" dirty="0" smtClean="0">
                <a:solidFill>
                  <a:srgbClr val="000000"/>
                </a:solidFill>
              </a:rPr>
              <a:t>     in the refrigerator at 2 – 8°C (36° – 46°F).</a:t>
            </a:r>
            <a:endParaRPr lang="en-US" altLang="en-US" sz="1700" dirty="0" smtClean="0">
              <a:solidFill>
                <a:srgbClr val="000000"/>
              </a:solidFill>
            </a:endParaRPr>
          </a:p>
          <a:p>
            <a:pPr marL="112713" indent="114300" eaLnBrk="1" hangingPunct="1"/>
            <a:r>
              <a:rPr lang="en-US" altLang="en-US" sz="1700" dirty="0" smtClean="0">
                <a:solidFill>
                  <a:srgbClr val="000000"/>
                </a:solidFill>
              </a:rPr>
              <a:t>    Expiration date is printed on the vial of</a:t>
            </a:r>
            <a:br>
              <a:rPr lang="en-US" altLang="en-US" sz="1700" dirty="0" smtClean="0">
                <a:solidFill>
                  <a:srgbClr val="000000"/>
                </a:solidFill>
              </a:rPr>
            </a:br>
            <a:r>
              <a:rPr lang="en-US" altLang="en-US" sz="1700" dirty="0" smtClean="0">
                <a:solidFill>
                  <a:srgbClr val="000000"/>
                </a:solidFill>
              </a:rPr>
              <a:t>      test strips.  </a:t>
            </a:r>
          </a:p>
          <a:p>
            <a:pPr marL="112713" indent="114300" eaLnBrk="1" hangingPunct="1"/>
            <a:r>
              <a:rPr lang="en-US" altLang="en-US" sz="1700" dirty="0" smtClean="0">
                <a:solidFill>
                  <a:srgbClr val="000000"/>
                </a:solidFill>
              </a:rPr>
              <a:t>    Once opened, test strips are stable for </a:t>
            </a:r>
            <a:r>
              <a:rPr lang="en-US" altLang="en-US" sz="1700" b="1" dirty="0" smtClean="0">
                <a:solidFill>
                  <a:srgbClr val="000000"/>
                </a:solidFill>
              </a:rPr>
              <a:t>90 days</a:t>
            </a:r>
            <a:r>
              <a:rPr lang="en-US" altLang="en-US" sz="1700" dirty="0" smtClean="0">
                <a:solidFill>
                  <a:srgbClr val="000000"/>
                </a:solidFill>
              </a:rPr>
              <a:t>. </a:t>
            </a:r>
            <a:endParaRPr lang="en-US" altLang="en-US" sz="1800" dirty="0" smtClean="0">
              <a:solidFill>
                <a:srgbClr val="000000"/>
              </a:solidFill>
            </a:endParaRPr>
          </a:p>
          <a:p>
            <a:pPr marL="112713" indent="114300" eaLnBrk="1" hangingPunct="1"/>
            <a:r>
              <a:rPr lang="en-US" altLang="en-US" sz="1800" b="1" dirty="0" smtClean="0">
                <a:solidFill>
                  <a:srgbClr val="000000"/>
                </a:solidFill>
              </a:rPr>
              <a:t>    Write the Date Opened and Discard Date on the vial.  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62908" y="1773848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5983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Always Date Vials Once Opened!</a:t>
            </a:r>
          </a:p>
        </p:txBody>
      </p:sp>
      <p:pic>
        <p:nvPicPr>
          <p:cNvPr id="9" name="Picture 31" descr="N:\A-DATA\PowerPoint Slides\StatStrip Training 2009 Mary Krasnoff\StatSensorTestStri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r="23891"/>
          <a:stretch>
            <a:fillRect/>
          </a:stretch>
        </p:blipFill>
        <p:spPr bwMode="auto">
          <a:xfrm>
            <a:off x="5638800" y="2429730"/>
            <a:ext cx="2558928" cy="2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0969" y="5730997"/>
            <a:ext cx="69151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+mn-lt"/>
              </a:rPr>
              <a:t>Best practice:  Remove the number of strips you need for the day and return vial back to refrigerator.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130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title"/>
          </p:nvPr>
        </p:nvSpPr>
        <p:spPr>
          <a:xfrm>
            <a:off x="450166" y="538956"/>
            <a:ext cx="8229600" cy="53022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b="1" dirty="0" smtClean="0"/>
              <a:t>Quality Control Solutions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idx="1"/>
          </p:nvPr>
        </p:nvSpPr>
        <p:spPr>
          <a:xfrm>
            <a:off x="722726" y="1912620"/>
            <a:ext cx="5404340" cy="353568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IMPORTANT</a:t>
            </a:r>
            <a:r>
              <a:rPr lang="en-US" altLang="en-US" sz="1600" dirty="0" smtClean="0">
                <a:solidFill>
                  <a:srgbClr val="000000"/>
                </a:solidFill>
              </a:rPr>
              <a:t>:  Daily routine when conducting patient testing:</a:t>
            </a:r>
          </a:p>
          <a:p>
            <a:pPr marL="0" indent="0" eaLnBrk="1" hangingPunct="1">
              <a:buNone/>
            </a:pPr>
            <a:endParaRPr lang="en-US" altLang="en-US" sz="1600" dirty="0" smtClean="0">
              <a:solidFill>
                <a:srgbClr val="000000"/>
              </a:solidFill>
            </a:endParaRPr>
          </a:p>
          <a:p>
            <a:pPr lvl="1" indent="-342900" eaLnBrk="1" hangingPunct="1">
              <a:buFontTx/>
              <a:buAutoNum type="arabicPeriod"/>
            </a:pPr>
            <a:r>
              <a:rPr lang="en-US" altLang="en-US" sz="1600" dirty="0" smtClean="0">
                <a:solidFill>
                  <a:srgbClr val="000000"/>
                </a:solidFill>
              </a:rPr>
              <a:t>Conduct two levels of Quality Control  testing (requires 2 strips) once the patient visit is confirmed for that day.</a:t>
            </a:r>
          </a:p>
          <a:p>
            <a:pPr lvl="1" indent="-342900" eaLnBrk="1" hangingPunct="1">
              <a:buFontTx/>
              <a:buAutoNum type="arabicPeriod"/>
            </a:pPr>
            <a:r>
              <a:rPr lang="en-US" altLang="en-US" sz="1600" dirty="0" smtClean="0">
                <a:solidFill>
                  <a:srgbClr val="000000"/>
                </a:solidFill>
              </a:rPr>
              <a:t>Patient testing is valid for 24 hours following Quality Control. </a:t>
            </a:r>
          </a:p>
          <a:p>
            <a:pPr lvl="1" indent="-342900" eaLnBrk="1" hangingPunct="1">
              <a:buFontTx/>
              <a:buAutoNum type="arabicPeriod"/>
            </a:pPr>
            <a:r>
              <a:rPr lang="en-US" altLang="en-US" sz="1600" dirty="0" smtClean="0">
                <a:solidFill>
                  <a:srgbClr val="000000"/>
                </a:solidFill>
              </a:rPr>
              <a:t>Repeat Quality Control on next confirmed patient visit day.</a:t>
            </a:r>
          </a:p>
          <a:p>
            <a:pPr marL="0" indent="0">
              <a:buNone/>
            </a:pPr>
            <a:endParaRPr lang="en-US" altLang="en-US" sz="16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en-US" sz="1600" dirty="0" smtClean="0">
                <a:solidFill>
                  <a:srgbClr val="000000"/>
                </a:solidFill>
              </a:rPr>
              <a:t>Store controls refrigerated at 2° – 8°C (36° – 46°F).</a:t>
            </a:r>
          </a:p>
          <a:p>
            <a:pPr marL="0" indent="0">
              <a:buNone/>
            </a:pPr>
            <a:r>
              <a:rPr lang="en-US" altLang="en-US" sz="1600" dirty="0" smtClean="0">
                <a:solidFill>
                  <a:srgbClr val="000000"/>
                </a:solidFill>
              </a:rPr>
              <a:t>Keep the vials tightly closed when not in use.</a:t>
            </a:r>
          </a:p>
          <a:p>
            <a:pPr marL="0" indent="0">
              <a:buNone/>
            </a:pPr>
            <a:r>
              <a:rPr lang="en-US" altLang="en-US" sz="1600" dirty="0" smtClean="0">
                <a:solidFill>
                  <a:srgbClr val="000000"/>
                </a:solidFill>
              </a:rPr>
              <a:t>Expiration date is printed on the control vials. </a:t>
            </a:r>
          </a:p>
          <a:p>
            <a:pPr marL="0" indent="0">
              <a:buNone/>
            </a:pPr>
            <a:r>
              <a:rPr lang="en-US" altLang="en-US" sz="1600" dirty="0" smtClean="0">
                <a:solidFill>
                  <a:srgbClr val="000000"/>
                </a:solidFill>
              </a:rPr>
              <a:t>Once opened, Quality Control is stable for </a:t>
            </a:r>
            <a:r>
              <a:rPr lang="en-US" altLang="en-US" sz="1600" b="1" dirty="0" smtClean="0">
                <a:solidFill>
                  <a:srgbClr val="000000"/>
                </a:solidFill>
              </a:rPr>
              <a:t>90 days</a:t>
            </a:r>
            <a:r>
              <a:rPr lang="en-US" altLang="en-US" sz="1600" dirty="0" smtClean="0">
                <a:solidFill>
                  <a:srgbClr val="000000"/>
                </a:solidFill>
              </a:rPr>
              <a:t>.</a:t>
            </a:r>
          </a:p>
          <a:p>
            <a:pPr marL="0" indent="0" eaLnBrk="1" hangingPunct="1"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Write the Discard Date on the </a:t>
            </a:r>
            <a:r>
              <a:rPr lang="en-US" altLang="en-US" sz="1600" b="1" dirty="0" smtClean="0">
                <a:solidFill>
                  <a:srgbClr val="000000"/>
                </a:solidFill>
              </a:rPr>
              <a:t>vial and cover with scotch tape to  prevent it from wearing off.  </a:t>
            </a:r>
            <a:endParaRPr lang="en-US" altLang="en-US" sz="1600" b="1" dirty="0" smtClean="0">
              <a:solidFill>
                <a:srgbClr val="000000"/>
              </a:solidFill>
            </a:endParaRPr>
          </a:p>
          <a:p>
            <a:pPr marL="0" indent="227013" eaLnBrk="1" hangingPunct="1">
              <a:buFontTx/>
              <a:buNone/>
            </a:pPr>
            <a:endParaRPr lang="en-US" altLang="en-US" sz="1600" dirty="0" smtClean="0"/>
          </a:p>
          <a:p>
            <a:pPr marL="0" indent="227013" eaLnBrk="1" hangingPunct="1">
              <a:lnSpc>
                <a:spcPct val="40000"/>
              </a:lnSpc>
            </a:pPr>
            <a:endParaRPr lang="en-US" altLang="en-US" sz="1600" dirty="0" smtClean="0"/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564466" y="1308259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5983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Always Date Vials Once Opened!</a:t>
            </a:r>
          </a:p>
        </p:txBody>
      </p:sp>
      <p:pic>
        <p:nvPicPr>
          <p:cNvPr id="5" name="Picture 20" descr="C:\Documents and Settings\fizzo\Desktop\StatSensor vi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5" y="2470785"/>
            <a:ext cx="22971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07844" y="5448300"/>
            <a:ext cx="23431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Lot number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189785" y="4123592"/>
            <a:ext cx="1148556" cy="132470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0571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title"/>
          </p:nvPr>
        </p:nvSpPr>
        <p:spPr>
          <a:xfrm>
            <a:off x="434340" y="1194753"/>
            <a:ext cx="8229600" cy="5302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>Conducting Quality Control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idx="1"/>
          </p:nvPr>
        </p:nvSpPr>
        <p:spPr>
          <a:xfrm>
            <a:off x="776288" y="2512061"/>
            <a:ext cx="5529262" cy="336296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Press the “OK” button on the device to power on.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  <a:defRPr/>
            </a:pPr>
            <a:endParaRPr lang="en-US" sz="18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Press “OK” again to log in.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  <a:defRPr/>
            </a:pPr>
            <a:endParaRPr lang="en-US" sz="18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Enter “Operator ID”:</a:t>
            </a:r>
          </a:p>
          <a:p>
            <a:pPr lvl="1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Enter your by scanning barcode (preferred) on badge or manually entering your employee ID </a:t>
            </a:r>
          </a:p>
          <a:p>
            <a:pPr lvl="1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Press “OK”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  <a:defRPr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b="1" dirty="0" smtClean="0">
                <a:solidFill>
                  <a:srgbClr val="000000"/>
                </a:solidFill>
              </a:rPr>
              <a:t>The screen which follows is shown: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sz="1800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4.  Press “QC”</a:t>
            </a:r>
          </a:p>
        </p:txBody>
      </p:sp>
      <p:pic>
        <p:nvPicPr>
          <p:cNvPr id="4" name="Picture 23" descr="N:\A-DATA\PowerPoint Slides\StatStrip Training 2009 Mary Krasnoff\3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2863" b="2205"/>
          <a:stretch>
            <a:fillRect/>
          </a:stretch>
        </p:blipFill>
        <p:spPr bwMode="auto">
          <a:xfrm>
            <a:off x="6305550" y="2512061"/>
            <a:ext cx="2308225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426677" y="5037993"/>
            <a:ext cx="4870938" cy="211015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286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EMPLATE" val="Corporate Communications"/>
  <p:tag name="LAUNCHINNEWWINDOW" val="0"/>
  <p:tag name="LASTPUBLISHED" val="C:\Users\mkey\Desktop\NERVTE013\player.html"/>
  <p:tag name="ARTICULATE_PRESENTATION_ID" val="7515"/>
  <p:tag name="ARTICULATE_REFERENCE_ID" val="03dda6c5-8f7d-45e8-a478-2729503d39cd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TAG_BACKING_FORM_KEY" val="4195770-h:\total care university\2017 articulate files\2017 nova statstrip\2017 nova statstrip competency.pptx"/>
  <p:tag name="ARTICULATE_PRESENTER_VERSION" val="7"/>
  <p:tag name="ARTICULATE_USED_PAGE_ORIENTATION" val="1"/>
  <p:tag name="ARTICULATE_USED_PAGE_SIZE" val="1"/>
  <p:tag name="ARTICULATE_META_COURSE_ID" val="HPRLOENOVA17"/>
  <p:tag name="ARTICULATE_META_NAME" val="tcu1"/>
  <p:tag name="ARTICULATE_META_NAME_SET" val="True"/>
  <p:tag name="ARTICULATE_PROJECT_OPEN" val="0"/>
  <p:tag name="ARTICULATE_SLIDE_COUNT" val="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208eb6e4-76d3-4e4e-a18c-5ee76153977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UDIO_ID" val="270"/>
  <p:tag name="ARTICULATE_USED_LAYOUT" val="3"/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208eb6e4-76d3-4e4e-a18c-5ee76153977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UDIO_ID" val="270"/>
  <p:tag name="ARTICULATE_USED_LAYOUT" val="3"/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208eb6e4-76d3-4e4e-a18c-5ee76153977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UDIO_ID" val="272"/>
  <p:tag name="ARTICULATE_USED_LAYOUT" val="3"/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3"/>
  <p:tag name="ARTICULATE_NAV_LEVEL" val="1"/>
  <p:tag name="ARTICULATE_SLIDE_PRESENTER_GUID" val="208eb6e4-76d3-4e4e-a18c-5ee76153977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USED_LAYOUT" val="3"/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3"/>
  <p:tag name="ARTICULATE_NAV_LEVEL" val="1"/>
  <p:tag name="ARTICULATE_SLIDE_PRESENTER_GUID" val="208eb6e4-76d3-4e4e-a18c-5ee76153977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USED_LAYOUT" val="3"/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208eb6e4-76d3-4e4e-a18c-5ee76153977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UDIO_ID" val="274"/>
  <p:tag name="ARTICULATE_USED_LAYOUT" val="3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"/>
  <p:tag name="ARTICULATE_SLIDE_GUID" val="804c3fe9-7edb-4616-b9d5-57f4f928ea24"/>
  <p:tag name="AUDIO_ID" val="256"/>
  <p:tag name="ARTICULATE_NAV_LEVEL" val="1"/>
  <p:tag name="ARTICULATE_SLIDE_PRESENTER_GUID" val="208eb6e4-76d3-4e4e-a18c-5ee76153977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25d21beb-bf28-472f-b390-40742083b828"/>
  <p:tag name="ARTICULATE_TITLE_TAG" val="Instructions "/>
  <p:tag name="ARTICULATE_PLAYLIST_ID" val="-1"/>
  <p:tag name="ARTICULATE_SLIDE_NAV" val="2"/>
  <p:tag name="AUDIO_ID" val="266"/>
  <p:tag name="ARTICULATE_NAV_LEVEL" val="1"/>
  <p:tag name="ARTICULATE_SLIDE_PRESENTER_GUID" val="208eb6e4-76d3-4e4e-a18c-5ee76153977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USED_LAYOUT" val="8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5"/>
  <p:tag name="ARTICULATE_NAV_LEVEL" val="1"/>
  <p:tag name="ARTICULATE_SLIDE_PRESENTER_GUID" val="208eb6e4-76d3-4e4e-a18c-5ee76153977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USED_LAYOUT" val="3"/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4"/>
  <p:tag name="ARTICULATE_NAV_LEVEL" val="1"/>
  <p:tag name="ARTICULATE_SLIDE_PRESENTER_GUID" val="208eb6e4-76d3-4e4e-a18c-5ee76153977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UDIO_ID" val="271"/>
  <p:tag name="ARTICULATE_USED_LAYOUT" val="3"/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4"/>
  <p:tag name="ARTICULATE_NAV_LEVEL" val="1"/>
  <p:tag name="ARTICULATE_SLIDE_PRESENTER_GUID" val="208eb6e4-76d3-4e4e-a18c-5ee76153977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UDIO_ID" val="268"/>
  <p:tag name="ARTICULATE_USED_LAYOUT" val="3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4"/>
  <p:tag name="ARTICULATE_NAV_LEVEL" val="1"/>
  <p:tag name="ARTICULATE_SLIDE_PRESENTER_GUID" val="208eb6e4-76d3-4e4e-a18c-5ee76153977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UDIO_ID" val="271"/>
  <p:tag name="ARTICULATE_USED_LAYOUT" val="3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7"/>
  <p:tag name="ARTICULATE_NAV_LEVEL" val="1"/>
  <p:tag name="ARTICULATE_SLIDE_PRESENTER_GUID" val="208eb6e4-76d3-4e4e-a18c-5ee76153977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USED_LAYOUT" val="3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208eb6e4-76d3-4e4e-a18c-5ee76153977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UDIO_ID" val="273"/>
  <p:tag name="ARTICULATE_USED_LAYOUT" val="6"/>
  <p:tag name="ARTICULATE_SLIDE_THUMBNAIL_REFRESH" val="1"/>
</p:tagLst>
</file>

<file path=ppt/theme/theme1.xml><?xml version="1.0" encoding="utf-8"?>
<a:theme xmlns:a="http://schemas.openxmlformats.org/drawingml/2006/main" name="1_2013Co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an Serif 1">
      <a:majorFont>
        <a:latin typeface="Segoe UI Semibold"/>
        <a:ea typeface=""/>
        <a:cs typeface=""/>
      </a:majorFont>
      <a:minorFont>
        <a:latin typeface="Articulate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o-Lao">
      <a:majorFont>
        <a:latin typeface="Lao UI"/>
        <a:ea typeface=""/>
        <a:cs typeface=""/>
      </a:majorFont>
      <a:minorFont>
        <a:latin typeface="La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1257</TotalTime>
  <Words>1142</Words>
  <Application>Microsoft Office PowerPoint</Application>
  <PresentationFormat>On-screen Show (4:3)</PresentationFormat>
  <Paragraphs>222</Paragraphs>
  <Slides>21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Articulate</vt:lpstr>
      <vt:lpstr>Articulate Narrow</vt:lpstr>
      <vt:lpstr>Bradley Hand ITC</vt:lpstr>
      <vt:lpstr>Calibri</vt:lpstr>
      <vt:lpstr>Calibri Light</vt:lpstr>
      <vt:lpstr>Lao UI</vt:lpstr>
      <vt:lpstr>Segoe UI Semibold</vt:lpstr>
      <vt:lpstr>Times New Roman</vt:lpstr>
      <vt:lpstr>1_2013Comp</vt:lpstr>
      <vt:lpstr>Office Theme</vt:lpstr>
      <vt:lpstr>Metropolitan</vt:lpstr>
      <vt:lpstr>Bitmap Image</vt:lpstr>
      <vt:lpstr>Acrobat Document</vt:lpstr>
      <vt:lpstr>Nova Stat Sensor  Creatinine/eGFR Testing</vt:lpstr>
      <vt:lpstr>Learning Objectives</vt:lpstr>
      <vt:lpstr>PowerPoint Presentation</vt:lpstr>
      <vt:lpstr>PowerPoint Presentation</vt:lpstr>
      <vt:lpstr>System Overview</vt:lpstr>
      <vt:lpstr>System Overview</vt:lpstr>
      <vt:lpstr>Creatinine Test Strip</vt:lpstr>
      <vt:lpstr>Quality Control Solutions</vt:lpstr>
      <vt:lpstr>Conducting Quality Control</vt:lpstr>
      <vt:lpstr>Conducting Quality Control</vt:lpstr>
      <vt:lpstr>Conducting Quality Control</vt:lpstr>
      <vt:lpstr>Conducting Quality Control</vt:lpstr>
      <vt:lpstr>Quality Control Tips</vt:lpstr>
      <vt:lpstr>Conducting A Test</vt:lpstr>
      <vt:lpstr>Conducting A Test</vt:lpstr>
      <vt:lpstr>Conducting A Test</vt:lpstr>
      <vt:lpstr>Conducting A Test</vt:lpstr>
      <vt:lpstr>Testing Tips</vt:lpstr>
      <vt:lpstr>Cleaning and Disinfecting</vt:lpstr>
      <vt:lpstr>Troubleshooting</vt:lpstr>
      <vt:lpstr>Thank you for taking time to complete “NOVA Stat Sensor”.  This information can help us better care for our patients and their families.    For more information about this course, e-mail Kelly.Leiner@wakehealth.edu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Oconnell, Jasmine</dc:creator>
  <cp:lastModifiedBy>Kelly A. Leiner</cp:lastModifiedBy>
  <cp:revision>160</cp:revision>
  <cp:lastPrinted>2020-02-03T20:02:00Z</cp:lastPrinted>
  <dcterms:created xsi:type="dcterms:W3CDTF">2012-12-31T18:45:33Z</dcterms:created>
  <dcterms:modified xsi:type="dcterms:W3CDTF">2020-02-04T20:08:50Z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2013 Education Template</vt:lpwstr>
  </property>
  <property fmtid="{D5CDD505-2E9C-101B-9397-08002B2CF9AE}" pid="4" name="ArticulateProjectVersion">
    <vt:lpwstr>7</vt:lpwstr>
  </property>
  <property fmtid="{D5CDD505-2E9C-101B-9397-08002B2CF9AE}" pid="5" name="ArticulateGUID">
    <vt:lpwstr>83BAB432-44CA-46A8-9487-F784B26FCA05</vt:lpwstr>
  </property>
  <property fmtid="{D5CDD505-2E9C-101B-9397-08002B2CF9AE}" pid="6" name="ArticulateProjectFull">
    <vt:lpwstr>C:\Users\jpf9465\Desktop\2017 NOVA StatSensorCompetency Creatine.ppta</vt:lpwstr>
  </property>
</Properties>
</file>