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64" r:id="rId5"/>
    <p:sldId id="265" r:id="rId6"/>
    <p:sldId id="266" r:id="rId7"/>
    <p:sldId id="311" r:id="rId8"/>
    <p:sldId id="268" r:id="rId9"/>
    <p:sldId id="312" r:id="rId10"/>
    <p:sldId id="270" r:id="rId11"/>
    <p:sldId id="313" r:id="rId12"/>
    <p:sldId id="281" r:id="rId13"/>
    <p:sldId id="280" r:id="rId14"/>
    <p:sldId id="306" r:id="rId15"/>
    <p:sldId id="272" r:id="rId16"/>
    <p:sldId id="307" r:id="rId17"/>
    <p:sldId id="319" r:id="rId18"/>
    <p:sldId id="300" r:id="rId19"/>
    <p:sldId id="308" r:id="rId20"/>
    <p:sldId id="321" r:id="rId21"/>
    <p:sldId id="320" r:id="rId22"/>
    <p:sldId id="322" r:id="rId23"/>
    <p:sldId id="309" r:id="rId24"/>
    <p:sldId id="310" r:id="rId25"/>
    <p:sldId id="323" r:id="rId26"/>
    <p:sldId id="274" r:id="rId27"/>
    <p:sldId id="276" r:id="rId28"/>
    <p:sldId id="277" r:id="rId29"/>
    <p:sldId id="315" r:id="rId30"/>
    <p:sldId id="283" r:id="rId31"/>
    <p:sldId id="285" r:id="rId32"/>
    <p:sldId id="317" r:id="rId33"/>
    <p:sldId id="297" r:id="rId34"/>
    <p:sldId id="288" r:id="rId35"/>
    <p:sldId id="289" r:id="rId36"/>
    <p:sldId id="324" r:id="rId37"/>
    <p:sldId id="302" r:id="rId38"/>
    <p:sldId id="325" r:id="rId39"/>
    <p:sldId id="318" r:id="rId40"/>
    <p:sldId id="294" r:id="rId41"/>
    <p:sldId id="304" r:id="rId42"/>
    <p:sldId id="316" r:id="rId43"/>
    <p:sldId id="286" r:id="rId44"/>
    <p:sldId id="326" r:id="rId45"/>
    <p:sldId id="299" r:id="rId46"/>
    <p:sldId id="258" r:id="rId47"/>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p15:clr>
            <a:srgbClr val="A4A3A4"/>
          </p15:clr>
        </p15:guide>
        <p15:guide id="2" orient="horz" pos="3888">
          <p15:clr>
            <a:srgbClr val="A4A3A4"/>
          </p15:clr>
        </p15:guide>
        <p15:guide id="3" pos="576">
          <p15:clr>
            <a:srgbClr val="A4A3A4"/>
          </p15:clr>
        </p15:guide>
        <p15:guide id="4" pos="4032">
          <p15:clr>
            <a:srgbClr val="A4A3A4"/>
          </p15:clr>
        </p15:guide>
        <p15:guide id="5" pos="7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E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1755" autoAdjust="0"/>
    <p:restoredTop sz="94660"/>
  </p:normalViewPr>
  <p:slideViewPr>
    <p:cSldViewPr showGuides="1">
      <p:cViewPr varScale="1">
        <p:scale>
          <a:sx n="115" d="100"/>
          <a:sy n="115" d="100"/>
        </p:scale>
        <p:origin x="1116" y="108"/>
      </p:cViewPr>
      <p:guideLst>
        <p:guide orient="horz" pos="432"/>
        <p:guide orient="horz" pos="3888"/>
        <p:guide pos="576"/>
        <p:guide pos="4032"/>
        <p:guide pos="7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8" name="Picture 7" descr="BL111808-003.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1" name="Picture 10" descr="wfbmc_p_clr_cmyk.emf"/>
          <p:cNvPicPr>
            <a:picLocks noChangeAspect="1"/>
          </p:cNvPicPr>
          <p:nvPr userDrawn="1"/>
        </p:nvPicPr>
        <p:blipFill>
          <a:blip r:embed="rId4" cstate="print"/>
          <a:stretch>
            <a:fillRect/>
          </a:stretch>
        </p:blipFill>
        <p:spPr>
          <a:xfrm>
            <a:off x="347472" y="411480"/>
            <a:ext cx="3670538" cy="6504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Employees">
    <p:spTree>
      <p:nvGrpSpPr>
        <p:cNvPr id="1" name=""/>
        <p:cNvGrpSpPr/>
        <p:nvPr/>
      </p:nvGrpSpPr>
      <p:grpSpPr>
        <a:xfrm>
          <a:off x="0" y="0"/>
          <a:ext cx="0" cy="0"/>
          <a:chOff x="0" y="0"/>
          <a:chExt cx="0" cy="0"/>
        </a:xfrm>
      </p:grpSpPr>
      <p:pic>
        <p:nvPicPr>
          <p:cNvPr id="6" name="Picture 5" descr="PE05280804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Education">
    <p:spTree>
      <p:nvGrpSpPr>
        <p:cNvPr id="1" name=""/>
        <p:cNvGrpSpPr/>
        <p:nvPr/>
      </p:nvGrpSpPr>
      <p:grpSpPr>
        <a:xfrm>
          <a:off x="0" y="0"/>
          <a:ext cx="0" cy="0"/>
          <a:chOff x="0" y="0"/>
          <a:chExt cx="0" cy="0"/>
        </a:xfrm>
      </p:grpSpPr>
      <p:pic>
        <p:nvPicPr>
          <p:cNvPr id="8" name="Picture 7" descr="ST020808-157.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fluid energy lines internal horz.png"/>
          <p:cNvPicPr>
            <a:picLocks noChangeAspect="1"/>
          </p:cNvPicPr>
          <p:nvPr userDrawn="1"/>
        </p:nvPicPr>
        <p:blipFill>
          <a:blip r:embed="rId2" cstate="print"/>
          <a:srcRect l="1508" r="1998" b="1793"/>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6" name="Picture 5" descr="NR111704060_2.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7" r:id="rId7"/>
    <p:sldLayoutId id="2147483660" r:id="rId8"/>
    <p:sldLayoutId id="2147483658" r:id="rId9"/>
    <p:sldLayoutId id="2147483670" r:id="rId10"/>
    <p:sldLayoutId id="2147483657" r:id="rId11"/>
    <p:sldLayoutId id="2147483661" r:id="rId12"/>
    <p:sldLayoutId id="2147483659" r:id="rId13"/>
    <p:sldLayoutId id="2147483663" r:id="rId14"/>
    <p:sldLayoutId id="2147483662" r:id="rId15"/>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850" y="1327547"/>
            <a:ext cx="5943599" cy="1107996"/>
          </a:xfrm>
        </p:spPr>
        <p:txBody>
          <a:bodyPr/>
          <a:lstStyle/>
          <a:p>
            <a:r>
              <a:rPr lang="en-US" sz="2400" dirty="0" smtClean="0"/>
              <a:t>Point-of-Care Testing</a:t>
            </a:r>
            <a:br>
              <a:rPr lang="en-US" sz="2400" dirty="0" smtClean="0"/>
            </a:br>
            <a:r>
              <a:rPr lang="en-US" sz="2400" dirty="0" smtClean="0"/>
              <a:t>AVOX 1000E</a:t>
            </a:r>
            <a:br>
              <a:rPr lang="en-US" sz="2400" dirty="0" smtClean="0"/>
            </a:br>
            <a:r>
              <a:rPr lang="en-US" sz="2400" dirty="0" smtClean="0"/>
              <a:t>Education Module</a:t>
            </a:r>
            <a:endParaRPr lang="en-US" sz="2400" dirty="0"/>
          </a:p>
        </p:txBody>
      </p:sp>
      <p:sp>
        <p:nvSpPr>
          <p:cNvPr id="3" name="Subtitle 2"/>
          <p:cNvSpPr>
            <a:spLocks noGrp="1"/>
          </p:cNvSpPr>
          <p:nvPr>
            <p:ph type="subTitle" idx="1"/>
          </p:nvPr>
        </p:nvSpPr>
        <p:spPr>
          <a:xfrm>
            <a:off x="1219200" y="2743200"/>
            <a:ext cx="5939539" cy="1021818"/>
          </a:xfrm>
        </p:spPr>
        <p:txBody>
          <a:bodyPr/>
          <a:lstStyle/>
          <a:p>
            <a:pPr>
              <a:lnSpc>
                <a:spcPct val="80000"/>
              </a:lnSpc>
            </a:pPr>
            <a:r>
              <a:rPr lang="en-US" sz="1400" dirty="0" smtClean="0"/>
              <a:t>Prepared by Kelly Leiner, MT (ASCP), Clinical Lab Compliance Specialist</a:t>
            </a:r>
          </a:p>
          <a:p>
            <a:pPr>
              <a:lnSpc>
                <a:spcPct val="80000"/>
              </a:lnSpc>
            </a:pPr>
            <a:r>
              <a:rPr lang="en-US" sz="1400" dirty="0" smtClean="0"/>
              <a:t>5/2020</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914400" y="1295400"/>
            <a:ext cx="7772400" cy="3527119"/>
          </a:xfrm>
        </p:spPr>
        <p:txBody>
          <a:bodyPr/>
          <a:lstStyle/>
          <a:p>
            <a:r>
              <a:rPr lang="en-US" sz="1800" b="1" dirty="0" smtClean="0"/>
              <a:t>SINGLE USE </a:t>
            </a:r>
            <a:r>
              <a:rPr lang="en-US" sz="1800" dirty="0" smtClean="0"/>
              <a:t>AVOX Disposable Cuvettes (P/N C-100B)</a:t>
            </a:r>
          </a:p>
          <a:p>
            <a:r>
              <a:rPr lang="en-US" sz="1800" dirty="0" smtClean="0"/>
              <a:t>Stored at room temperature (15-30</a:t>
            </a:r>
            <a:r>
              <a:rPr lang="en-US" sz="1800" dirty="0" smtClean="0">
                <a:sym typeface="Symbol"/>
              </a:rPr>
              <a:t></a:t>
            </a:r>
            <a:r>
              <a:rPr lang="en-US" sz="1800" dirty="0" smtClean="0"/>
              <a:t>C) in tightly sealed bag with desiccant.</a:t>
            </a:r>
          </a:p>
          <a:p>
            <a:r>
              <a:rPr lang="en-US" sz="1800" dirty="0" smtClean="0"/>
              <a:t>1 required per sample</a:t>
            </a:r>
            <a:r>
              <a:rPr lang="en-US" sz="1800" b="1" dirty="0" smtClean="0"/>
              <a:t> </a:t>
            </a:r>
            <a:endParaRPr lang="en-US" sz="1800" dirty="0" smtClean="0"/>
          </a:p>
          <a:p>
            <a:r>
              <a:rPr lang="en-US" sz="1800" b="1" dirty="0" smtClean="0"/>
              <a:t>DO NOT USE FOR PATIENT TESTING IF DESICCANT INDICATOR IS PINK!!!</a:t>
            </a:r>
            <a:r>
              <a:rPr lang="en-US" sz="1800" dirty="0" smtClean="0"/>
              <a:t>  </a:t>
            </a:r>
            <a:r>
              <a:rPr lang="en-US" sz="1800" b="1" dirty="0" smtClean="0"/>
              <a:t>Patient results may be inaccurate.</a:t>
            </a:r>
          </a:p>
          <a:p>
            <a:endParaRPr lang="en-US" sz="1800" dirty="0" smtClean="0"/>
          </a:p>
          <a:p>
            <a:r>
              <a:rPr lang="en-US" sz="1800" b="1" dirty="0" smtClean="0"/>
              <a:t>The CORRECT cuvette path length must be entered into the analyzer prior to Patient or Quality control (QC) testing. </a:t>
            </a:r>
            <a:endParaRPr lang="en-US" sz="1800" dirty="0" smtClean="0"/>
          </a:p>
          <a:p>
            <a:pPr>
              <a:lnSpc>
                <a:spcPct val="90000"/>
              </a:lnSpc>
            </a:pPr>
            <a:endParaRPr lang="en-US" dirty="0"/>
          </a:p>
        </p:txBody>
      </p:sp>
      <p:sp>
        <p:nvSpPr>
          <p:cNvPr id="37890" name="Rectangle 2"/>
          <p:cNvSpPr>
            <a:spLocks noGrp="1" noChangeArrowheads="1"/>
          </p:cNvSpPr>
          <p:nvPr>
            <p:ph type="title"/>
          </p:nvPr>
        </p:nvSpPr>
        <p:spPr/>
        <p:txBody>
          <a:bodyPr>
            <a:normAutofit/>
          </a:bodyPr>
          <a:lstStyle/>
          <a:p>
            <a:r>
              <a:rPr lang="en-US" dirty="0" smtClean="0"/>
              <a:t>AVOX Cuvettes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685800"/>
            <a:ext cx="7315200" cy="553998"/>
          </a:xfrm>
        </p:spPr>
        <p:txBody>
          <a:bodyPr/>
          <a:lstStyle/>
          <a:p>
            <a:r>
              <a:rPr lang="en-US" dirty="0" smtClean="0"/>
              <a:t>Quality Control</a:t>
            </a:r>
            <a:endParaRPr lang="en-US" dirty="0"/>
          </a:p>
        </p:txBody>
      </p:sp>
      <p:sp>
        <p:nvSpPr>
          <p:cNvPr id="5" name="Subtitle 4"/>
          <p:cNvSpPr>
            <a:spLocks noGrp="1"/>
          </p:cNvSpPr>
          <p:nvPr>
            <p:ph type="subTitle" idx="1"/>
          </p:nvPr>
        </p:nvSpPr>
        <p:spPr>
          <a:xfrm>
            <a:off x="1143000" y="1371600"/>
            <a:ext cx="7315200" cy="153888"/>
          </a:xfrm>
        </p:spPr>
        <p:txBody>
          <a:bodyPr/>
          <a:lstStyle/>
          <a:p>
            <a:pPr>
              <a:buFont typeface="Arial" pitchFamily="34" charset="0"/>
              <a:buChar char="•"/>
            </a:pPr>
            <a:endParaRPr lang="en-US" sz="1000" dirty="0"/>
          </a:p>
        </p:txBody>
      </p:sp>
    </p:spTree>
    <p:extLst>
      <p:ext uri="{BB962C8B-B14F-4D97-AF65-F5344CB8AC3E}">
        <p14:creationId xmlns:p14="http://schemas.microsoft.com/office/powerpoint/2010/main" val="1411917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914400" y="1828800"/>
            <a:ext cx="7772400" cy="4038600"/>
          </a:xfrm>
        </p:spPr>
        <p:txBody>
          <a:bodyPr>
            <a:noAutofit/>
          </a:bodyPr>
          <a:lstStyle/>
          <a:p>
            <a:pPr>
              <a:lnSpc>
                <a:spcPct val="120000"/>
              </a:lnSpc>
            </a:pPr>
            <a:r>
              <a:rPr lang="en-US" sz="1800" dirty="0"/>
              <a:t>If </a:t>
            </a:r>
            <a:r>
              <a:rPr lang="en-US" sz="1800" u="sng" dirty="0"/>
              <a:t>you</a:t>
            </a:r>
            <a:r>
              <a:rPr lang="en-US" sz="1800" dirty="0"/>
              <a:t> perform patient </a:t>
            </a:r>
            <a:r>
              <a:rPr lang="en-US" sz="1800" dirty="0" smtClean="0"/>
              <a:t>AVOX </a:t>
            </a:r>
            <a:r>
              <a:rPr lang="en-US" sz="1800" dirty="0"/>
              <a:t>testing, </a:t>
            </a:r>
            <a:r>
              <a:rPr lang="en-US" sz="1800" u="sng" dirty="0"/>
              <a:t>you</a:t>
            </a:r>
            <a:r>
              <a:rPr lang="en-US" sz="1800" dirty="0"/>
              <a:t> are responsible for ensuring the required QC has been performed on the analyzer and </a:t>
            </a:r>
            <a:r>
              <a:rPr lang="en-US" sz="1800" dirty="0" smtClean="0"/>
              <a:t>AVOX cuvettes, PRIOR to testing patient samples.</a:t>
            </a:r>
          </a:p>
          <a:p>
            <a:pPr>
              <a:lnSpc>
                <a:spcPct val="90000"/>
              </a:lnSpc>
            </a:pPr>
            <a:endParaRPr lang="en-US" sz="1800" dirty="0"/>
          </a:p>
          <a:p>
            <a:pPr>
              <a:lnSpc>
                <a:spcPct val="90000"/>
              </a:lnSpc>
            </a:pPr>
            <a:r>
              <a:rPr lang="en-US" sz="1800" u="sng" dirty="0" smtClean="0"/>
              <a:t>Everyone</a:t>
            </a:r>
            <a:r>
              <a:rPr lang="en-US" sz="1800" dirty="0" smtClean="0"/>
              <a:t> </a:t>
            </a:r>
            <a:r>
              <a:rPr lang="en-US" sz="1800" dirty="0"/>
              <a:t>who performs patient testing must also perform </a:t>
            </a:r>
            <a:r>
              <a:rPr lang="en-US" sz="1800" dirty="0" smtClean="0"/>
              <a:t>daily EQC </a:t>
            </a:r>
            <a:r>
              <a:rPr lang="en-US" sz="1800" dirty="0"/>
              <a:t>and liquid QC sometime during the year</a:t>
            </a:r>
            <a:r>
              <a:rPr lang="en-US" sz="1800" dirty="0" smtClean="0"/>
              <a:t>.</a:t>
            </a:r>
          </a:p>
          <a:p>
            <a:pPr>
              <a:lnSpc>
                <a:spcPct val="90000"/>
              </a:lnSpc>
            </a:pPr>
            <a:endParaRPr lang="en-US" sz="1800" dirty="0"/>
          </a:p>
          <a:p>
            <a:pPr>
              <a:lnSpc>
                <a:spcPct val="90000"/>
              </a:lnSpc>
            </a:pPr>
            <a:r>
              <a:rPr lang="en-US" sz="1800" dirty="0"/>
              <a:t>NEVER use an analyzer or </a:t>
            </a:r>
            <a:r>
              <a:rPr lang="en-US" sz="1800" dirty="0" smtClean="0"/>
              <a:t>cuvettes </a:t>
            </a:r>
            <a:r>
              <a:rPr lang="en-US" sz="1800" dirty="0"/>
              <a:t>for patient testing if required QC checks are not within acceptable limits. </a:t>
            </a:r>
          </a:p>
        </p:txBody>
      </p:sp>
      <p:sp>
        <p:nvSpPr>
          <p:cNvPr id="107522" name="Rectangle 2"/>
          <p:cNvSpPr>
            <a:spLocks noGrp="1" noChangeArrowheads="1"/>
          </p:cNvSpPr>
          <p:nvPr>
            <p:ph type="title"/>
          </p:nvPr>
        </p:nvSpPr>
        <p:spPr/>
        <p:txBody>
          <a:bodyPr/>
          <a:lstStyle/>
          <a:p>
            <a:r>
              <a:rPr lang="en-US" dirty="0"/>
              <a:t>Quality Control Responsibility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a:xfrm>
            <a:off x="914400" y="1828800"/>
            <a:ext cx="7772400" cy="4105739"/>
          </a:xfrm>
        </p:spPr>
        <p:txBody>
          <a:bodyPr/>
          <a:lstStyle/>
          <a:p>
            <a:pPr>
              <a:lnSpc>
                <a:spcPct val="90000"/>
              </a:lnSpc>
            </a:pPr>
            <a:r>
              <a:rPr lang="en-US" dirty="0"/>
              <a:t>Document ALL QC values on the QC logs, including QC failures.  This helps track on-going problems</a:t>
            </a:r>
            <a:r>
              <a:rPr lang="en-US" dirty="0" smtClean="0"/>
              <a:t>.</a:t>
            </a:r>
          </a:p>
          <a:p>
            <a:pPr>
              <a:lnSpc>
                <a:spcPct val="90000"/>
              </a:lnSpc>
            </a:pPr>
            <a:endParaRPr lang="en-US" dirty="0"/>
          </a:p>
          <a:p>
            <a:pPr>
              <a:lnSpc>
                <a:spcPct val="90000"/>
              </a:lnSpc>
            </a:pPr>
            <a:r>
              <a:rPr lang="en-US" dirty="0"/>
              <a:t>The daily </a:t>
            </a:r>
            <a:r>
              <a:rPr lang="en-US" dirty="0" smtClean="0"/>
              <a:t>QC </a:t>
            </a:r>
            <a:r>
              <a:rPr lang="en-US" dirty="0"/>
              <a:t>log MUST have QC values or “Not in Use” (NIU) documented for each </a:t>
            </a:r>
            <a:r>
              <a:rPr lang="en-US" dirty="0" smtClean="0"/>
              <a:t>day.</a:t>
            </a:r>
          </a:p>
          <a:p>
            <a:pPr>
              <a:lnSpc>
                <a:spcPct val="90000"/>
              </a:lnSpc>
            </a:pPr>
            <a:endParaRPr lang="en-US" dirty="0"/>
          </a:p>
          <a:p>
            <a:pPr>
              <a:lnSpc>
                <a:spcPct val="90000"/>
              </a:lnSpc>
            </a:pPr>
            <a:r>
              <a:rPr lang="en-US" dirty="0"/>
              <a:t>If you document NIU, you must sign/initial next to NIU.</a:t>
            </a:r>
          </a:p>
        </p:txBody>
      </p:sp>
      <p:sp>
        <p:nvSpPr>
          <p:cNvPr id="104450" name="Rectangle 2"/>
          <p:cNvSpPr>
            <a:spLocks noGrp="1" noChangeArrowheads="1"/>
          </p:cNvSpPr>
          <p:nvPr>
            <p:ph type="title"/>
          </p:nvPr>
        </p:nvSpPr>
        <p:spPr/>
        <p:txBody>
          <a:bodyPr/>
          <a:lstStyle/>
          <a:p>
            <a:r>
              <a:rPr lang="en-US" dirty="0"/>
              <a:t>Quality Control Documentation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Control</a:t>
            </a:r>
            <a:endParaRPr lang="en-US" dirty="0"/>
          </a:p>
        </p:txBody>
      </p:sp>
      <p:sp>
        <p:nvSpPr>
          <p:cNvPr id="3" name="Content Placeholder 2"/>
          <p:cNvSpPr>
            <a:spLocks noGrp="1"/>
          </p:cNvSpPr>
          <p:nvPr>
            <p:ph idx="1"/>
          </p:nvPr>
        </p:nvSpPr>
        <p:spPr>
          <a:xfrm>
            <a:off x="914400" y="1828800"/>
            <a:ext cx="7772400" cy="3847207"/>
          </a:xfrm>
        </p:spPr>
        <p:txBody>
          <a:bodyPr/>
          <a:lstStyle/>
          <a:p>
            <a:pPr lvl="0"/>
            <a:r>
              <a:rPr lang="en-US" sz="2000" b="1" dirty="0" smtClean="0"/>
              <a:t>Daily:</a:t>
            </a:r>
            <a:r>
              <a:rPr lang="en-US" sz="2000" dirty="0" smtClean="0"/>
              <a:t>  </a:t>
            </a:r>
          </a:p>
          <a:p>
            <a:pPr lvl="2"/>
            <a:r>
              <a:rPr lang="en-US" sz="2000" dirty="0" smtClean="0"/>
              <a:t>The AVOX 1000E is checked for calibration accuracy and optics cleanliness with the use of Quality Control Filters.  </a:t>
            </a:r>
          </a:p>
          <a:p>
            <a:pPr lvl="0"/>
            <a:r>
              <a:rPr lang="en-US" sz="2000" b="1" dirty="0" smtClean="0"/>
              <a:t>Weekly:</a:t>
            </a:r>
            <a:r>
              <a:rPr lang="en-US" sz="2000" dirty="0" smtClean="0"/>
              <a:t>  </a:t>
            </a:r>
          </a:p>
          <a:p>
            <a:pPr lvl="2"/>
            <a:r>
              <a:rPr lang="en-US" sz="2000" dirty="0" smtClean="0"/>
              <a:t>The instrument and cuvettes are checked for accuracy and calibration stability using 2 levels of Liquid Quality Control</a:t>
            </a:r>
          </a:p>
          <a:p>
            <a:pPr lvl="0"/>
            <a:r>
              <a:rPr lang="en-US" sz="2000" b="1" dirty="0" smtClean="0"/>
              <a:t>Semiannually</a:t>
            </a:r>
            <a:r>
              <a:rPr lang="en-US" sz="2000" dirty="0" smtClean="0"/>
              <a:t>:  </a:t>
            </a:r>
          </a:p>
          <a:p>
            <a:pPr lvl="2"/>
            <a:r>
              <a:rPr lang="en-US" sz="2000" dirty="0" smtClean="0"/>
              <a:t>The AVOX 1000E is compared against the Clinical Laboratory </a:t>
            </a:r>
            <a:r>
              <a:rPr lang="en-US" sz="2000" dirty="0" smtClean="0"/>
              <a:t>every</a:t>
            </a:r>
            <a:r>
              <a:rPr lang="en-US" sz="2000" dirty="0" smtClean="0"/>
              <a:t> </a:t>
            </a:r>
            <a:r>
              <a:rPr lang="en-US" sz="2000" dirty="0" smtClean="0"/>
              <a:t>6 months and linearity is verified by testing a linearity kit. </a:t>
            </a:r>
          </a:p>
          <a:p>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914400" y="1828800"/>
            <a:ext cx="7772400" cy="4056495"/>
          </a:xfrm>
        </p:spPr>
        <p:txBody>
          <a:bodyPr/>
          <a:lstStyle/>
          <a:p>
            <a:pPr marL="533400" indent="-533400">
              <a:lnSpc>
                <a:spcPct val="90000"/>
              </a:lnSpc>
            </a:pPr>
            <a:r>
              <a:rPr lang="en-US" sz="2000" dirty="0" smtClean="0"/>
              <a:t>Verifies </a:t>
            </a:r>
            <a:r>
              <a:rPr lang="en-US" sz="2000" dirty="0"/>
              <a:t>performance of </a:t>
            </a:r>
            <a:r>
              <a:rPr lang="en-US" sz="2000" dirty="0" smtClean="0"/>
              <a:t>AVOX analyzer</a:t>
            </a:r>
          </a:p>
          <a:p>
            <a:pPr marL="1447800" lvl="4" indent="-533400">
              <a:lnSpc>
                <a:spcPct val="90000"/>
              </a:lnSpc>
            </a:pPr>
            <a:r>
              <a:rPr lang="en-US" sz="2000" dirty="0" smtClean="0"/>
              <a:t>Confirms the AVOX is calibrated</a:t>
            </a:r>
          </a:p>
          <a:p>
            <a:pPr marL="1447800" lvl="4" indent="-533400">
              <a:lnSpc>
                <a:spcPct val="90000"/>
              </a:lnSpc>
            </a:pPr>
            <a:r>
              <a:rPr lang="en-US" sz="2000" dirty="0" smtClean="0"/>
              <a:t>Assesses the status of the optical system  </a:t>
            </a:r>
          </a:p>
          <a:p>
            <a:pPr marL="1447800" lvl="4" indent="-533400">
              <a:lnSpc>
                <a:spcPct val="90000"/>
              </a:lnSpc>
            </a:pPr>
            <a:r>
              <a:rPr lang="en-US" sz="2000" dirty="0" smtClean="0"/>
              <a:t>If blood has contaminated the optics, the readings from the QC filters will not fall within the acceptable ranges.  </a:t>
            </a:r>
          </a:p>
          <a:p>
            <a:pPr marL="533400" indent="-533400">
              <a:lnSpc>
                <a:spcPct val="90000"/>
              </a:lnSpc>
            </a:pPr>
            <a:r>
              <a:rPr lang="en-US" sz="2000" dirty="0" smtClean="0"/>
              <a:t>The </a:t>
            </a:r>
            <a:r>
              <a:rPr lang="en-US" sz="2000" dirty="0"/>
              <a:t>QC </a:t>
            </a:r>
            <a:r>
              <a:rPr lang="en-US" sz="2000" dirty="0" smtClean="0"/>
              <a:t>filters are device specific</a:t>
            </a:r>
          </a:p>
          <a:p>
            <a:pPr marL="990600" lvl="2" indent="-533400">
              <a:lnSpc>
                <a:spcPct val="90000"/>
              </a:lnSpc>
            </a:pPr>
            <a:r>
              <a:rPr lang="en-US" sz="2000" dirty="0" smtClean="0">
                <a:solidFill>
                  <a:srgbClr val="FF0000"/>
                </a:solidFill>
              </a:rPr>
              <a:t>Do NOT interchange between analyzers</a:t>
            </a:r>
          </a:p>
          <a:p>
            <a:pPr marL="533400" indent="-533400">
              <a:lnSpc>
                <a:spcPct val="90000"/>
              </a:lnSpc>
            </a:pPr>
            <a:r>
              <a:rPr lang="en-US" sz="2000" dirty="0" smtClean="0"/>
              <a:t>QC filters </a:t>
            </a:r>
            <a:r>
              <a:rPr lang="en-US" sz="2000" dirty="0"/>
              <a:t>must be </a:t>
            </a:r>
            <a:r>
              <a:rPr lang="en-US" sz="2000" dirty="0" smtClean="0"/>
              <a:t>tested </a:t>
            </a:r>
            <a:r>
              <a:rPr lang="en-US" sz="2000" dirty="0"/>
              <a:t>each </a:t>
            </a:r>
            <a:r>
              <a:rPr lang="en-US" sz="2000" dirty="0" smtClean="0"/>
              <a:t>day </a:t>
            </a:r>
            <a:r>
              <a:rPr lang="en-US" sz="2000" dirty="0"/>
              <a:t>of patient </a:t>
            </a:r>
            <a:r>
              <a:rPr lang="en-US" sz="2000" dirty="0" smtClean="0"/>
              <a:t>use</a:t>
            </a:r>
          </a:p>
          <a:p>
            <a:pPr marL="533400" indent="-533400">
              <a:lnSpc>
                <a:spcPct val="90000"/>
              </a:lnSpc>
            </a:pPr>
            <a:r>
              <a:rPr lang="en-US" sz="2000" dirty="0" smtClean="0"/>
              <a:t>All QC results should be documented on the AVOX QC log</a:t>
            </a:r>
            <a:endParaRPr lang="en-US" sz="2000" dirty="0"/>
          </a:p>
          <a:p>
            <a:pPr marL="533400" indent="-533400">
              <a:lnSpc>
                <a:spcPct val="90000"/>
              </a:lnSpc>
              <a:buFont typeface="Wingdings" pitchFamily="2" charset="2"/>
              <a:buNone/>
            </a:pPr>
            <a:endParaRPr lang="en-US" sz="2400" dirty="0"/>
          </a:p>
        </p:txBody>
      </p:sp>
      <p:sp>
        <p:nvSpPr>
          <p:cNvPr id="39938" name="Rectangle 2"/>
          <p:cNvSpPr>
            <a:spLocks noGrp="1" noChangeArrowheads="1"/>
          </p:cNvSpPr>
          <p:nvPr>
            <p:ph type="title"/>
          </p:nvPr>
        </p:nvSpPr>
        <p:spPr/>
        <p:txBody>
          <a:bodyPr/>
          <a:lstStyle/>
          <a:p>
            <a:r>
              <a:rPr lang="en-US" dirty="0" smtClean="0"/>
              <a:t>Quality </a:t>
            </a:r>
            <a:r>
              <a:rPr lang="en-US" dirty="0"/>
              <a:t>Control </a:t>
            </a:r>
            <a:r>
              <a:rPr lang="en-US" dirty="0" smtClean="0"/>
              <a:t>Filters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Quality Control Filters</a:t>
            </a:r>
            <a:endParaRPr lang="en-US" dirty="0"/>
          </a:p>
        </p:txBody>
      </p:sp>
      <p:sp>
        <p:nvSpPr>
          <p:cNvPr id="3" name="Content Placeholder 2"/>
          <p:cNvSpPr>
            <a:spLocks noGrp="1"/>
          </p:cNvSpPr>
          <p:nvPr>
            <p:ph idx="1"/>
          </p:nvPr>
        </p:nvSpPr>
        <p:spPr>
          <a:xfrm>
            <a:off x="838200" y="1752600"/>
            <a:ext cx="7772400" cy="5355312"/>
          </a:xfrm>
        </p:spPr>
        <p:txBody>
          <a:bodyPr/>
          <a:lstStyle/>
          <a:p>
            <a:pPr lvl="0"/>
            <a:r>
              <a:rPr lang="en-US" sz="1800" dirty="0" smtClean="0"/>
              <a:t>Verify that the serial numbers match between QC filters and AVOX analyzer.</a:t>
            </a:r>
          </a:p>
          <a:p>
            <a:pPr lvl="0"/>
            <a:r>
              <a:rPr lang="en-US" sz="1800" dirty="0" smtClean="0"/>
              <a:t>Wipe off the cuvette-shaped yellow and orange optical filters.</a:t>
            </a:r>
          </a:p>
          <a:p>
            <a:pPr lvl="0"/>
            <a:r>
              <a:rPr lang="en-US" sz="1800" dirty="0" smtClean="0"/>
              <a:t>Observe that the “READY” message is displayed and insert the QC filter into the AVOX.</a:t>
            </a:r>
          </a:p>
          <a:p>
            <a:pPr lvl="0"/>
            <a:r>
              <a:rPr lang="en-US" sz="1800" dirty="0" smtClean="0"/>
              <a:t>Wait until readings appear on the display.  </a:t>
            </a:r>
          </a:p>
          <a:p>
            <a:pPr lvl="0"/>
            <a:r>
              <a:rPr lang="en-US" sz="1800" dirty="0" smtClean="0"/>
              <a:t>Record results on the provided logs </a:t>
            </a:r>
            <a:r>
              <a:rPr lang="en-US" sz="1800" i="1" u="sng" dirty="0" smtClean="0"/>
              <a:t>and review for acceptability</a:t>
            </a:r>
            <a:r>
              <a:rPr lang="en-US" sz="1800" dirty="0" smtClean="0"/>
              <a:t>.</a:t>
            </a:r>
          </a:p>
          <a:p>
            <a:pPr lvl="0"/>
            <a:r>
              <a:rPr lang="en-US" sz="1800" dirty="0" smtClean="0"/>
              <a:t>Repeat with second QC filter.</a:t>
            </a:r>
          </a:p>
          <a:p>
            <a:pPr lvl="0"/>
            <a:r>
              <a:rPr lang="en-US" sz="1800" dirty="0" smtClean="0"/>
              <a:t>Record second filter results </a:t>
            </a:r>
            <a:r>
              <a:rPr lang="en-US" sz="1800" i="1" u="sng" dirty="0" smtClean="0"/>
              <a:t>and review for acceptability.</a:t>
            </a:r>
            <a:endParaRPr lang="en-US" sz="1800" dirty="0" smtClean="0"/>
          </a:p>
          <a:p>
            <a:pPr lvl="0"/>
            <a:r>
              <a:rPr lang="en-US" sz="1800" dirty="0" smtClean="0"/>
              <a:t>If BOTH THb and BOTH %HbO2 readings are within specified ranges, the AVOX </a:t>
            </a:r>
            <a:r>
              <a:rPr lang="en-US" sz="1800" b="1" dirty="0" smtClean="0"/>
              <a:t>passes</a:t>
            </a:r>
            <a:r>
              <a:rPr lang="en-US" sz="1800" dirty="0" smtClean="0"/>
              <a:t> both the Quick Cal Check and the Test for Spilled Blood.  </a:t>
            </a:r>
          </a:p>
          <a:p>
            <a:pPr>
              <a:buNone/>
            </a:pPr>
            <a:endParaRPr lang="en-US" sz="3200"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430887"/>
          </a:xfrm>
        </p:spPr>
        <p:txBody>
          <a:bodyPr/>
          <a:lstStyle/>
          <a:p>
            <a:r>
              <a:rPr lang="en-US" sz="2800" dirty="0" smtClean="0"/>
              <a:t>Quality Control Filters—Unacceptable Values</a:t>
            </a:r>
            <a:endParaRPr lang="en-US" sz="2800" dirty="0"/>
          </a:p>
        </p:txBody>
      </p:sp>
      <p:sp>
        <p:nvSpPr>
          <p:cNvPr id="3" name="Content Placeholder 2"/>
          <p:cNvSpPr>
            <a:spLocks noGrp="1"/>
          </p:cNvSpPr>
          <p:nvPr>
            <p:ph idx="1"/>
          </p:nvPr>
        </p:nvSpPr>
        <p:spPr>
          <a:xfrm>
            <a:off x="838200" y="1371600"/>
            <a:ext cx="7772400" cy="3662541"/>
          </a:xfrm>
        </p:spPr>
        <p:txBody>
          <a:bodyPr/>
          <a:lstStyle/>
          <a:p>
            <a:pPr lvl="0"/>
            <a:r>
              <a:rPr lang="en-US" sz="2000" dirty="0" smtClean="0"/>
              <a:t>If any one of the four values are outside of the specified range, the AVOX fails quality tests and can NOT be used for reporting patient results until the problem has been resolved.  </a:t>
            </a:r>
          </a:p>
          <a:p>
            <a:pPr lvl="0"/>
            <a:r>
              <a:rPr lang="en-US" sz="2000" b="1" dirty="0" smtClean="0"/>
              <a:t>Remedial Action:  </a:t>
            </a:r>
            <a:endParaRPr lang="en-US" sz="2000" dirty="0" smtClean="0"/>
          </a:p>
          <a:p>
            <a:pPr lvl="1"/>
            <a:r>
              <a:rPr lang="en-US" sz="2000" dirty="0" smtClean="0"/>
              <a:t>Verify QC filters are clean and match the instrument used.  </a:t>
            </a:r>
          </a:p>
          <a:p>
            <a:pPr lvl="1"/>
            <a:r>
              <a:rPr lang="en-US" sz="2000" dirty="0" smtClean="0"/>
              <a:t>Repeat filter testing</a:t>
            </a:r>
          </a:p>
          <a:p>
            <a:pPr lvl="1"/>
            <a:r>
              <a:rPr lang="en-US" sz="2000" dirty="0" smtClean="0"/>
              <a:t>Contact </a:t>
            </a:r>
            <a:r>
              <a:rPr lang="en-US" sz="2000" dirty="0" smtClean="0"/>
              <a:t>Clinical Engineering or the Point of Care office for </a:t>
            </a:r>
            <a:r>
              <a:rPr lang="en-US" sz="2000" dirty="0" smtClean="0"/>
              <a:t>assistance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 Quality Controls (LQC)</a:t>
            </a:r>
            <a:endParaRPr lang="en-US" dirty="0"/>
          </a:p>
        </p:txBody>
      </p:sp>
      <p:sp>
        <p:nvSpPr>
          <p:cNvPr id="3" name="Content Placeholder 2"/>
          <p:cNvSpPr>
            <a:spLocks noGrp="1"/>
          </p:cNvSpPr>
          <p:nvPr>
            <p:ph idx="1"/>
          </p:nvPr>
        </p:nvSpPr>
        <p:spPr>
          <a:xfrm>
            <a:off x="914400" y="1828800"/>
            <a:ext cx="7772400" cy="2154436"/>
          </a:xfrm>
        </p:spPr>
        <p:txBody>
          <a:bodyPr/>
          <a:lstStyle/>
          <a:p>
            <a:pPr lvl="1"/>
            <a:r>
              <a:rPr lang="en-US" sz="1800" dirty="0" smtClean="0"/>
              <a:t>RNA Medical QC 253 Liquid QC Levels 1 and 3 </a:t>
            </a:r>
          </a:p>
          <a:p>
            <a:pPr lvl="1"/>
            <a:r>
              <a:rPr lang="en-US" sz="1800" dirty="0" smtClean="0"/>
              <a:t>Stored at 2-8 C until expiration date</a:t>
            </a:r>
          </a:p>
          <a:p>
            <a:pPr lvl="1"/>
            <a:r>
              <a:rPr lang="en-US" sz="1800" dirty="0" smtClean="0"/>
              <a:t>Avoid freezing and temperatures above 8 C.</a:t>
            </a:r>
          </a:p>
          <a:p>
            <a:pPr lvl="1"/>
            <a:r>
              <a:rPr lang="en-US" sz="1800" dirty="0" smtClean="0"/>
              <a:t>Do NOT need to equilibrate to room temperature prior to use</a:t>
            </a:r>
          </a:p>
          <a:p>
            <a:pPr marL="0" indent="0">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 QC</a:t>
            </a:r>
            <a:endParaRPr lang="en-US" dirty="0"/>
          </a:p>
        </p:txBody>
      </p:sp>
      <p:sp>
        <p:nvSpPr>
          <p:cNvPr id="3" name="Content Placeholder 2"/>
          <p:cNvSpPr>
            <a:spLocks noGrp="1"/>
          </p:cNvSpPr>
          <p:nvPr>
            <p:ph idx="1"/>
          </p:nvPr>
        </p:nvSpPr>
        <p:spPr>
          <a:xfrm>
            <a:off x="838200" y="1295400"/>
            <a:ext cx="7772400" cy="4616648"/>
          </a:xfrm>
        </p:spPr>
        <p:txBody>
          <a:bodyPr/>
          <a:lstStyle/>
          <a:p>
            <a:r>
              <a:rPr lang="en-US" sz="1600" dirty="0" smtClean="0"/>
              <a:t>Two levels of Liquid controls are performed to verify performance of AVOX analyzer and test cuvettes.</a:t>
            </a:r>
          </a:p>
          <a:p>
            <a:r>
              <a:rPr lang="en-US" sz="1600" dirty="0" smtClean="0"/>
              <a:t>LQC is tested:</a:t>
            </a:r>
          </a:p>
          <a:p>
            <a:pPr lvl="2"/>
            <a:r>
              <a:rPr lang="en-US" sz="1600" dirty="0" smtClean="0"/>
              <a:t>Weekly on all AVOX analyzers</a:t>
            </a:r>
          </a:p>
          <a:p>
            <a:pPr lvl="2"/>
            <a:r>
              <a:rPr lang="en-US" sz="1600" dirty="0" smtClean="0"/>
              <a:t>On each new shipment of cuvettes</a:t>
            </a:r>
          </a:p>
          <a:p>
            <a:pPr lvl="2"/>
            <a:r>
              <a:rPr lang="en-US" sz="1600" dirty="0" smtClean="0"/>
              <a:t>Whenever the cuvette path length is changed in an analyzer</a:t>
            </a:r>
          </a:p>
          <a:p>
            <a:pPr lvl="2"/>
            <a:r>
              <a:rPr lang="en-US" sz="1600" dirty="0" smtClean="0"/>
              <a:t>Whenever analyzer or cuvette performance is in question</a:t>
            </a:r>
          </a:p>
          <a:p>
            <a:pPr lvl="2"/>
            <a:r>
              <a:rPr lang="en-US" sz="1600" dirty="0" smtClean="0"/>
              <a:t>Post analyzer repair or calibration--</a:t>
            </a:r>
            <a:r>
              <a:rPr lang="en-US" sz="1600" u="sng" dirty="0" smtClean="0"/>
              <a:t>prior </a:t>
            </a:r>
            <a:r>
              <a:rPr lang="en-US" sz="1600" dirty="0" smtClean="0"/>
              <a:t>to use for patient testing.</a:t>
            </a:r>
          </a:p>
          <a:p>
            <a:r>
              <a:rPr lang="en-US" sz="1600" dirty="0" smtClean="0"/>
              <a:t>Liquid QC performance should be rotated among all users. </a:t>
            </a:r>
          </a:p>
          <a:p>
            <a:r>
              <a:rPr lang="en-US" sz="1600" dirty="0" smtClean="0"/>
              <a:t>All LQC results should be documented on the AVOX liquid QC log 	</a:t>
            </a:r>
          </a:p>
          <a:p>
            <a:r>
              <a:rPr lang="en-US" sz="1600" dirty="0" smtClean="0"/>
              <a:t>Acceptable ranges can be found on the  </a:t>
            </a:r>
            <a:r>
              <a:rPr lang="en-US" sz="1600" u="sng" dirty="0" smtClean="0"/>
              <a:t>lot specific </a:t>
            </a:r>
            <a:r>
              <a:rPr lang="en-US" sz="1600" dirty="0" smtClean="0"/>
              <a:t>insert that comes with each box of AVOX liquid QC.</a:t>
            </a:r>
          </a:p>
          <a:p>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p:txBody>
          <a:bodyPr>
            <a:noAutofit/>
          </a:bodyPr>
          <a:lstStyle/>
          <a:p>
            <a:pPr>
              <a:lnSpc>
                <a:spcPct val="90000"/>
              </a:lnSpc>
            </a:pPr>
            <a:r>
              <a:rPr lang="en-US" sz="2600" dirty="0"/>
              <a:t>This presentation does not include all information regarding </a:t>
            </a:r>
            <a:r>
              <a:rPr lang="en-US" sz="2600" dirty="0" smtClean="0"/>
              <a:t>AVOX </a:t>
            </a:r>
            <a:r>
              <a:rPr lang="en-US" sz="2600" dirty="0"/>
              <a:t>testing.  It only highlights information</a:t>
            </a:r>
            <a:r>
              <a:rPr lang="en-US" sz="2600" dirty="0" smtClean="0"/>
              <a:t>.</a:t>
            </a:r>
          </a:p>
          <a:p>
            <a:pPr>
              <a:lnSpc>
                <a:spcPct val="90000"/>
              </a:lnSpc>
            </a:pPr>
            <a:endParaRPr lang="en-US" sz="2600" dirty="0"/>
          </a:p>
          <a:p>
            <a:pPr>
              <a:lnSpc>
                <a:spcPct val="90000"/>
              </a:lnSpc>
            </a:pPr>
            <a:r>
              <a:rPr lang="en-US" sz="2600" dirty="0"/>
              <a:t>For complete information, refer to </a:t>
            </a:r>
            <a:r>
              <a:rPr lang="en-US" sz="2600" dirty="0" smtClean="0"/>
              <a:t>the AVOX procedure</a:t>
            </a:r>
          </a:p>
          <a:p>
            <a:pPr>
              <a:lnSpc>
                <a:spcPct val="90000"/>
              </a:lnSpc>
            </a:pPr>
            <a:endParaRPr lang="en-US" sz="2600" dirty="0"/>
          </a:p>
          <a:p>
            <a:pPr>
              <a:lnSpc>
                <a:spcPct val="90000"/>
              </a:lnSpc>
            </a:pPr>
            <a:r>
              <a:rPr lang="en-US" sz="2600" dirty="0"/>
              <a:t>The </a:t>
            </a:r>
            <a:r>
              <a:rPr lang="en-US" sz="2600" dirty="0" smtClean="0"/>
              <a:t>document </a:t>
            </a:r>
            <a:r>
              <a:rPr lang="en-US" sz="2600" dirty="0"/>
              <a:t>can be found on the </a:t>
            </a:r>
            <a:r>
              <a:rPr lang="en-US" sz="2600" dirty="0" smtClean="0"/>
              <a:t>WFBH Intranet—Departments—Point </a:t>
            </a:r>
            <a:r>
              <a:rPr lang="en-US" sz="2600" dirty="0"/>
              <a:t>of Care Testing</a:t>
            </a:r>
          </a:p>
        </p:txBody>
      </p:sp>
      <p:sp>
        <p:nvSpPr>
          <p:cNvPr id="103426" name="Rectangle 2"/>
          <p:cNvSpPr>
            <a:spLocks noGrp="1" noChangeArrowheads="1"/>
          </p:cNvSpPr>
          <p:nvPr>
            <p:ph type="title"/>
          </p:nvPr>
        </p:nvSpPr>
        <p:spPr/>
        <p:txBody>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Liquid QC (LQC)</a:t>
            </a:r>
            <a:endParaRPr lang="en-US" dirty="0"/>
          </a:p>
        </p:txBody>
      </p:sp>
      <p:sp>
        <p:nvSpPr>
          <p:cNvPr id="3" name="Content Placeholder 2"/>
          <p:cNvSpPr>
            <a:spLocks noGrp="1"/>
          </p:cNvSpPr>
          <p:nvPr>
            <p:ph idx="1"/>
          </p:nvPr>
        </p:nvSpPr>
        <p:spPr>
          <a:xfrm>
            <a:off x="914400" y="1371600"/>
            <a:ext cx="7772400" cy="6370975"/>
          </a:xfrm>
        </p:spPr>
        <p:txBody>
          <a:bodyPr/>
          <a:lstStyle/>
          <a:p>
            <a:r>
              <a:rPr lang="en-US" sz="1400" dirty="0" smtClean="0"/>
              <a:t>The LQC should be tested immediately after removal from refrigerator.</a:t>
            </a:r>
          </a:p>
          <a:p>
            <a:r>
              <a:rPr lang="en-US" sz="1400" dirty="0" smtClean="0"/>
              <a:t>Hold ampule at the top and bottom (with forefinger and  thumb) and gently invert to mix the solution.  </a:t>
            </a:r>
          </a:p>
          <a:p>
            <a:r>
              <a:rPr lang="en-US" sz="1400" dirty="0" smtClean="0"/>
              <a:t>Restore the QC material to the bottom of the ampule and let sit for about a minute.  </a:t>
            </a:r>
          </a:p>
          <a:p>
            <a:r>
              <a:rPr lang="en-US" sz="1400" dirty="0" smtClean="0"/>
              <a:t>Using finger protection, CAREFULLY break open the ampule of  control solution and </a:t>
            </a:r>
            <a:r>
              <a:rPr lang="en-US" sz="1400" b="1" dirty="0" smtClean="0"/>
              <a:t>SLOWLY </a:t>
            </a:r>
            <a:r>
              <a:rPr lang="en-US" sz="1400" dirty="0" smtClean="0"/>
              <a:t>withdraw 0.2 to 0.3 ml into a 1 ml syringe.  Use a blunt needle.  </a:t>
            </a:r>
          </a:p>
          <a:p>
            <a:pPr lvl="2"/>
            <a:r>
              <a:rPr lang="en-US" sz="1400" b="1" dirty="0" smtClean="0"/>
              <a:t>EXTREME CARE SHOULD BE USED IN OPENING THE QC AMPULES.  </a:t>
            </a:r>
            <a:r>
              <a:rPr lang="en-US" sz="1400" dirty="0" smtClean="0"/>
              <a:t>To avoid accidental sharps</a:t>
            </a:r>
            <a:r>
              <a:rPr lang="en-US" sz="1400" b="1" dirty="0" smtClean="0"/>
              <a:t> </a:t>
            </a:r>
            <a:r>
              <a:rPr lang="en-US" sz="1400" dirty="0" smtClean="0"/>
              <a:t>exposure, the ampule top should be covered with gauze, tissue, or a protective plastic sleeve when opening.  </a:t>
            </a:r>
          </a:p>
          <a:p>
            <a:r>
              <a:rPr lang="en-US" sz="1400" b="1" dirty="0" smtClean="0"/>
              <a:t>Avoid getting air bubbles in the syringe or AVOX results may be adversely affected.</a:t>
            </a:r>
            <a:endParaRPr lang="en-US" sz="1400" dirty="0" smtClean="0"/>
          </a:p>
          <a:p>
            <a:r>
              <a:rPr lang="en-US" sz="1400" dirty="0" smtClean="0"/>
              <a:t>Remove blunt needle from  the syringe.  Discard the needle in a biohazard sharps container.</a:t>
            </a:r>
          </a:p>
          <a:p>
            <a:r>
              <a:rPr lang="en-US" sz="1400" dirty="0" smtClean="0"/>
              <a:t>Immediately place an AVOX cuvette on the syringe.</a:t>
            </a:r>
          </a:p>
          <a:p>
            <a:r>
              <a:rPr lang="en-US" sz="1400" dirty="0" smtClean="0"/>
              <a:t>Fill the cuvette according to illustrations in the AVOX Operator’s/Service  Manual. </a:t>
            </a:r>
          </a:p>
          <a:p>
            <a:r>
              <a:rPr lang="en-US" sz="1400" dirty="0" smtClean="0"/>
              <a:t>Observe the “READY” message is displayed and insert the Control  filled  cuvette, with syringe attached, into the AVOX.</a:t>
            </a:r>
          </a:p>
          <a:p>
            <a:r>
              <a:rPr lang="en-US" sz="1400" dirty="0" smtClean="0"/>
              <a:t>Record results on the AVOX Liquid QC log and review for acceptability. If all readings are </a:t>
            </a:r>
            <a:r>
              <a:rPr lang="en-US" sz="1400" b="1" dirty="0" smtClean="0"/>
              <a:t>within</a:t>
            </a:r>
            <a:r>
              <a:rPr lang="en-US" sz="1400" dirty="0" smtClean="0"/>
              <a:t> the specified ranges, the AVOX </a:t>
            </a:r>
            <a:r>
              <a:rPr lang="en-US" sz="1400" b="1" dirty="0" smtClean="0"/>
              <a:t>passes </a:t>
            </a:r>
            <a:r>
              <a:rPr lang="en-US" sz="1400" dirty="0" smtClean="0"/>
              <a:t>the liquid QC check.  </a:t>
            </a:r>
          </a:p>
          <a:p>
            <a:pPr>
              <a:buNone/>
            </a:pPr>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369332"/>
          </a:xfrm>
        </p:spPr>
        <p:txBody>
          <a:bodyPr/>
          <a:lstStyle/>
          <a:p>
            <a:r>
              <a:rPr lang="en-US" sz="2400" dirty="0" smtClean="0"/>
              <a:t>Liquid Quality Control—Unacceptable Values</a:t>
            </a:r>
            <a:endParaRPr lang="en-US" sz="2400" dirty="0"/>
          </a:p>
        </p:txBody>
      </p:sp>
      <p:sp>
        <p:nvSpPr>
          <p:cNvPr id="3" name="Content Placeholder 2"/>
          <p:cNvSpPr>
            <a:spLocks noGrp="1"/>
          </p:cNvSpPr>
          <p:nvPr>
            <p:ph idx="1"/>
          </p:nvPr>
        </p:nvSpPr>
        <p:spPr>
          <a:xfrm>
            <a:off x="914400" y="1295400"/>
            <a:ext cx="7772400" cy="4801314"/>
          </a:xfrm>
        </p:spPr>
        <p:txBody>
          <a:bodyPr/>
          <a:lstStyle/>
          <a:p>
            <a:r>
              <a:rPr lang="en-US" sz="2400" dirty="0" smtClean="0"/>
              <a:t>DO NOT perform patient testing if any QC value is outside of acceptable tolerance limits.   </a:t>
            </a:r>
          </a:p>
          <a:p>
            <a:pPr lvl="3"/>
            <a:r>
              <a:rPr lang="en-US" sz="2400" dirty="0" smtClean="0"/>
              <a:t>All QC values should be recorded for an accurate audit trail</a:t>
            </a:r>
          </a:p>
          <a:p>
            <a:pPr lvl="3"/>
            <a:endParaRPr lang="en-US" sz="2400" dirty="0" smtClean="0"/>
          </a:p>
          <a:p>
            <a:r>
              <a:rPr lang="en-US" sz="2400" dirty="0" smtClean="0"/>
              <a:t>Remove the device AND cuvettes from patient use and proceed with troubleshooting procedures</a:t>
            </a:r>
          </a:p>
          <a:p>
            <a:endParaRPr lang="en-US" dirty="0" smtClean="0"/>
          </a:p>
          <a:p>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369332"/>
          </a:xfrm>
        </p:spPr>
        <p:txBody>
          <a:bodyPr/>
          <a:lstStyle/>
          <a:p>
            <a:r>
              <a:rPr lang="en-US" sz="2400" dirty="0" smtClean="0"/>
              <a:t>Liquid Quality Control: Troubleshooting Procedures</a:t>
            </a:r>
            <a:endParaRPr lang="en-US" sz="2400" dirty="0"/>
          </a:p>
        </p:txBody>
      </p:sp>
      <p:sp>
        <p:nvSpPr>
          <p:cNvPr id="3" name="Content Placeholder 2"/>
          <p:cNvSpPr>
            <a:spLocks noGrp="1"/>
          </p:cNvSpPr>
          <p:nvPr>
            <p:ph idx="1"/>
          </p:nvPr>
        </p:nvSpPr>
        <p:spPr>
          <a:xfrm>
            <a:off x="838200" y="1143000"/>
            <a:ext cx="7772400" cy="3785652"/>
          </a:xfrm>
        </p:spPr>
        <p:txBody>
          <a:bodyPr/>
          <a:lstStyle/>
          <a:p>
            <a:r>
              <a:rPr lang="en-US" sz="1600" dirty="0" smtClean="0"/>
              <a:t>If a QC result is outside of acceptable limits, verify the following:</a:t>
            </a:r>
          </a:p>
          <a:p>
            <a:pPr lvl="2"/>
            <a:r>
              <a:rPr lang="en-US" sz="1600" dirty="0" smtClean="0"/>
              <a:t>Correct cuvette path length is programmed in the analyzer</a:t>
            </a:r>
          </a:p>
          <a:p>
            <a:pPr lvl="2"/>
            <a:r>
              <a:rPr lang="en-US" sz="1600" dirty="0" smtClean="0"/>
              <a:t>Confirm desiccant indicator is blue in the cuvette package</a:t>
            </a:r>
          </a:p>
          <a:p>
            <a:pPr lvl="2"/>
            <a:r>
              <a:rPr lang="en-US" sz="1600" dirty="0" smtClean="0"/>
              <a:t>Ensure liquid controls have been stored and handled appropriately</a:t>
            </a:r>
          </a:p>
          <a:p>
            <a:r>
              <a:rPr lang="en-US" sz="1600" dirty="0" smtClean="0"/>
              <a:t>Repeat the same level of liquid control using a new ampule and a new cuvette from the </a:t>
            </a:r>
            <a:r>
              <a:rPr lang="en-US" sz="1600" b="1" dirty="0" smtClean="0"/>
              <a:t>same box of cuvettes</a:t>
            </a:r>
            <a:endParaRPr lang="en-US" sz="1600" dirty="0" smtClean="0"/>
          </a:p>
          <a:p>
            <a:r>
              <a:rPr lang="en-US" sz="1600" dirty="0" smtClean="0"/>
              <a:t>If repeat results are </a:t>
            </a:r>
            <a:r>
              <a:rPr lang="en-US" sz="1600" b="1" u="sng" dirty="0" smtClean="0"/>
              <a:t>within acceptable limits</a:t>
            </a:r>
            <a:r>
              <a:rPr lang="en-US" sz="1600" dirty="0" smtClean="0"/>
              <a:t>, then the analyzer and cuvettes may be used for patient testing</a:t>
            </a:r>
          </a:p>
          <a:p>
            <a:r>
              <a:rPr lang="en-US" sz="1600" dirty="0" smtClean="0"/>
              <a:t>If repeat results are still outside of acceptable limits, contact Point of Care </a:t>
            </a:r>
            <a:r>
              <a:rPr lang="en-US" sz="1600" dirty="0" err="1" smtClean="0"/>
              <a:t>offce</a:t>
            </a:r>
            <a:r>
              <a:rPr lang="en-US" sz="1600" dirty="0" smtClean="0"/>
              <a:t> for assistance  </a:t>
            </a:r>
          </a:p>
          <a:p>
            <a:endParaRPr lang="en-US"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Cuvette Calibration</a:t>
            </a:r>
            <a:endParaRPr lang="en-US" dirty="0"/>
          </a:p>
        </p:txBody>
      </p:sp>
      <p:sp>
        <p:nvSpPr>
          <p:cNvPr id="3" name="Content Placeholder 2"/>
          <p:cNvSpPr>
            <a:spLocks noGrp="1"/>
          </p:cNvSpPr>
          <p:nvPr>
            <p:ph idx="1"/>
          </p:nvPr>
        </p:nvSpPr>
        <p:spPr>
          <a:xfrm>
            <a:off x="685800" y="1524000"/>
            <a:ext cx="7772400" cy="4370427"/>
          </a:xfrm>
        </p:spPr>
        <p:txBody>
          <a:bodyPr/>
          <a:lstStyle/>
          <a:p>
            <a:r>
              <a:rPr lang="en-US" sz="2000" dirty="0" smtClean="0"/>
              <a:t>Each time a new bag of cuvettes is opened, the AVOX cuvette path length must be updated and/or verified. </a:t>
            </a:r>
          </a:p>
          <a:p>
            <a:endParaRPr lang="en-US" sz="2000" dirty="0" smtClean="0"/>
          </a:p>
          <a:p>
            <a:r>
              <a:rPr lang="en-US" sz="2000" dirty="0" smtClean="0"/>
              <a:t>Instructions can be located in the AVOX procedure and inside the cuvette box lid</a:t>
            </a:r>
          </a:p>
          <a:p>
            <a:endParaRPr lang="en-US" sz="2000" dirty="0" smtClean="0"/>
          </a:p>
          <a:p>
            <a:r>
              <a:rPr lang="en-US" sz="2000" dirty="0" smtClean="0"/>
              <a:t>Prior to patient use and after entering a new cuvette path length in the AVOX analyzer, both levels of QC filters and liquid QC must be tested to verify analyzer/cuvette performance </a:t>
            </a:r>
          </a:p>
          <a:p>
            <a:endParaRPr lang="en-US" sz="1600"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Bi-Annual Analyzer Comparison</a:t>
            </a:r>
            <a:endParaRPr lang="en-US" dirty="0"/>
          </a:p>
        </p:txBody>
      </p:sp>
      <p:sp>
        <p:nvSpPr>
          <p:cNvPr id="3" name="Content Placeholder 2"/>
          <p:cNvSpPr>
            <a:spLocks noGrp="1"/>
          </p:cNvSpPr>
          <p:nvPr>
            <p:ph idx="1"/>
          </p:nvPr>
        </p:nvSpPr>
        <p:spPr>
          <a:xfrm>
            <a:off x="914400" y="1828800"/>
            <a:ext cx="7772400" cy="4770537"/>
          </a:xfrm>
        </p:spPr>
        <p:txBody>
          <a:bodyPr/>
          <a:lstStyle/>
          <a:p>
            <a:r>
              <a:rPr lang="en-US" sz="2000" dirty="0" smtClean="0"/>
              <a:t>Must be completed by user site on each AVOX analyzer:</a:t>
            </a:r>
          </a:p>
          <a:p>
            <a:pPr lvl="4"/>
            <a:r>
              <a:rPr lang="en-US" sz="2000" dirty="0" smtClean="0"/>
              <a:t>Each 6 months</a:t>
            </a:r>
          </a:p>
          <a:p>
            <a:pPr lvl="4"/>
            <a:r>
              <a:rPr lang="en-US" sz="2000" dirty="0" smtClean="0"/>
              <a:t>After analyzer repair</a:t>
            </a:r>
          </a:p>
          <a:p>
            <a:r>
              <a:rPr lang="en-US" sz="2000" dirty="0" smtClean="0"/>
              <a:t>Two patient samples are tested to validate comparability of results with the Clinical Laboratory or Respiratory Therapy. </a:t>
            </a:r>
          </a:p>
          <a:p>
            <a:pPr lvl="4"/>
            <a:r>
              <a:rPr lang="en-US" sz="2000" dirty="0" smtClean="0"/>
              <a:t>%HbO2 should correlate with FO2Hb when comparing with Lab/RT </a:t>
            </a:r>
            <a:r>
              <a:rPr lang="en-US" sz="2000" dirty="0" err="1" smtClean="0"/>
              <a:t>Coox</a:t>
            </a:r>
            <a:endParaRPr lang="en-US" sz="2000" dirty="0" smtClean="0"/>
          </a:p>
          <a:p>
            <a:r>
              <a:rPr lang="en-US" sz="2000" dirty="0" smtClean="0"/>
              <a:t>Results are documented and submitted to the Clinical Lab for review.  </a:t>
            </a:r>
          </a:p>
          <a:p>
            <a:r>
              <a:rPr lang="en-US" sz="2000" dirty="0" smtClean="0"/>
              <a:t>If  patient comparison results do not match, remove analyzer and cuvettes from use until issue is resolved.</a:t>
            </a:r>
          </a:p>
          <a:p>
            <a:r>
              <a:rPr lang="en-US" sz="2000" dirty="0" smtClean="0"/>
              <a:t>Call ITC Technical Support at 1-800-678-0710 for assistance </a:t>
            </a:r>
            <a:endParaRPr lang="en-US" sz="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lstStyle/>
          <a:p>
            <a:r>
              <a:rPr lang="en-US" dirty="0" smtClean="0"/>
              <a:t>Bi-Annual Linearity Verification</a:t>
            </a:r>
            <a:endParaRPr lang="en-US" dirty="0"/>
          </a:p>
        </p:txBody>
      </p:sp>
      <p:sp>
        <p:nvSpPr>
          <p:cNvPr id="3" name="Content Placeholder 2"/>
          <p:cNvSpPr>
            <a:spLocks noGrp="1"/>
          </p:cNvSpPr>
          <p:nvPr>
            <p:ph idx="1"/>
          </p:nvPr>
        </p:nvSpPr>
        <p:spPr>
          <a:xfrm>
            <a:off x="914400" y="1828800"/>
            <a:ext cx="7772400" cy="4154984"/>
          </a:xfrm>
        </p:spPr>
        <p:txBody>
          <a:bodyPr/>
          <a:lstStyle/>
          <a:p>
            <a:r>
              <a:rPr lang="en-US" sz="2000" dirty="0" smtClean="0"/>
              <a:t>Must be completed by user site on each AVOX analyzer:</a:t>
            </a:r>
          </a:p>
          <a:p>
            <a:pPr lvl="4"/>
            <a:r>
              <a:rPr lang="en-US" sz="2000" dirty="0" smtClean="0"/>
              <a:t>Each 6 months</a:t>
            </a:r>
          </a:p>
          <a:p>
            <a:pPr lvl="4"/>
            <a:r>
              <a:rPr lang="en-US" sz="2000" dirty="0" smtClean="0"/>
              <a:t>After analyzer repair</a:t>
            </a:r>
          </a:p>
          <a:p>
            <a:r>
              <a:rPr lang="en-US" sz="2000" dirty="0" smtClean="0"/>
              <a:t>A linearity kit is used and is intended to challenge the full reportable range for both THb and %HbO2.</a:t>
            </a:r>
          </a:p>
          <a:p>
            <a:endParaRPr lang="en-US" sz="2000" dirty="0" smtClean="0"/>
          </a:p>
          <a:p>
            <a:r>
              <a:rPr lang="en-US" sz="2000" dirty="0" smtClean="0"/>
              <a:t>If linearity verification fails, remove analyzer and cuvettes from use until issue is resolved.</a:t>
            </a:r>
          </a:p>
          <a:p>
            <a:endParaRPr lang="en-US" sz="2000" dirty="0" smtClean="0"/>
          </a:p>
          <a:p>
            <a:r>
              <a:rPr lang="en-US" sz="2000" dirty="0" smtClean="0"/>
              <a:t>Call ITC Technical Support at </a:t>
            </a:r>
            <a:r>
              <a:rPr lang="en-US" sz="2000" dirty="0"/>
              <a:t>1-800-678-0710 </a:t>
            </a:r>
            <a:r>
              <a:rPr lang="en-US" sz="2000" dirty="0" smtClean="0"/>
              <a:t>for assistance</a:t>
            </a: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3754874"/>
          </a:xfrm>
        </p:spPr>
        <p:txBody>
          <a:bodyPr/>
          <a:lstStyle/>
          <a:p>
            <a:r>
              <a:rPr lang="en-US" dirty="0" smtClean="0"/>
              <a:t>Accurately document patient and quality control values.</a:t>
            </a:r>
          </a:p>
          <a:p>
            <a:r>
              <a:rPr lang="en-US" dirty="0" smtClean="0"/>
              <a:t>Cuvettes and QC materials should be marked with the date they are received.  When supplies are opened and put into use, they should be logged on the appropriate log.  All records are kept a minimum of two years.  </a:t>
            </a:r>
            <a:endParaRPr lang="en-US" sz="4400" dirty="0" smtClean="0"/>
          </a:p>
          <a:p>
            <a:endParaRPr lang="en-US" dirty="0"/>
          </a:p>
        </p:txBody>
      </p:sp>
      <p:sp>
        <p:nvSpPr>
          <p:cNvPr id="3" name="Title 2"/>
          <p:cNvSpPr>
            <a:spLocks noGrp="1"/>
          </p:cNvSpPr>
          <p:nvPr>
            <p:ph type="title"/>
          </p:nvPr>
        </p:nvSpPr>
        <p:spPr/>
        <p:txBody>
          <a:bodyPr/>
          <a:lstStyle/>
          <a:p>
            <a:r>
              <a:rPr lang="en-US" dirty="0" smtClean="0"/>
              <a:t>Documentation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3631763"/>
          </a:xfrm>
        </p:spPr>
        <p:txBody>
          <a:bodyPr/>
          <a:lstStyle/>
          <a:p>
            <a:r>
              <a:rPr lang="en-US" dirty="0" smtClean="0"/>
              <a:t>Clean the outside of the analyzer with Caviwipe or approved bleach wipe.</a:t>
            </a:r>
          </a:p>
          <a:p>
            <a:endParaRPr lang="en-US" dirty="0" smtClean="0"/>
          </a:p>
          <a:p>
            <a:r>
              <a:rPr lang="en-US" dirty="0" smtClean="0"/>
              <a:t>Ensure there are NO blood/body fluids on the device.</a:t>
            </a:r>
          </a:p>
          <a:p>
            <a:endParaRPr lang="en-US" dirty="0" smtClean="0"/>
          </a:p>
          <a:p>
            <a:pPr>
              <a:buNone/>
            </a:pPr>
            <a:endParaRPr lang="en-US" dirty="0"/>
          </a:p>
        </p:txBody>
      </p:sp>
      <p:sp>
        <p:nvSpPr>
          <p:cNvPr id="3" name="Title 2"/>
          <p:cNvSpPr>
            <a:spLocks noGrp="1"/>
          </p:cNvSpPr>
          <p:nvPr>
            <p:ph type="title"/>
          </p:nvPr>
        </p:nvSpPr>
        <p:spPr/>
        <p:txBody>
          <a:bodyPr>
            <a:normAutofit fontScale="90000"/>
          </a:bodyPr>
          <a:lstStyle/>
          <a:p>
            <a:r>
              <a:rPr lang="en-US" dirty="0" smtClean="0"/>
              <a:t>Analyzer handling prior to sending to Point of Care Testing for troubleshooting</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1"/>
          </p:nvPr>
        </p:nvSpPr>
        <p:spPr>
          <a:xfrm>
            <a:off x="914400" y="1676400"/>
            <a:ext cx="7772400" cy="4343400"/>
          </a:xfrm>
        </p:spPr>
        <p:txBody>
          <a:bodyPr>
            <a:normAutofit fontScale="92500" lnSpcReduction="20000"/>
          </a:bodyPr>
          <a:lstStyle/>
          <a:p>
            <a:pPr>
              <a:lnSpc>
                <a:spcPct val="120000"/>
              </a:lnSpc>
            </a:pPr>
            <a:r>
              <a:rPr lang="en-US" sz="2400" dirty="0"/>
              <a:t>If an analyzer goes to </a:t>
            </a:r>
            <a:r>
              <a:rPr lang="en-US" sz="2400" dirty="0" smtClean="0"/>
              <a:t>Point of Care office or ITC Tech Support </a:t>
            </a:r>
            <a:r>
              <a:rPr lang="en-US" sz="2400" dirty="0"/>
              <a:t>for check or repair, ALL of the following MUST be completed PRIOR to patient use:</a:t>
            </a:r>
          </a:p>
          <a:p>
            <a:pPr lvl="2">
              <a:lnSpc>
                <a:spcPct val="80000"/>
              </a:lnSpc>
            </a:pPr>
            <a:r>
              <a:rPr lang="en-US" sz="2000" dirty="0"/>
              <a:t>Perform BOTH levels of </a:t>
            </a:r>
            <a:r>
              <a:rPr lang="en-US" sz="2000" dirty="0" smtClean="0"/>
              <a:t>QC filters</a:t>
            </a:r>
            <a:endParaRPr lang="en-US" sz="2000" dirty="0"/>
          </a:p>
          <a:p>
            <a:pPr lvl="2">
              <a:lnSpc>
                <a:spcPct val="80000"/>
              </a:lnSpc>
            </a:pPr>
            <a:r>
              <a:rPr lang="en-US" sz="2000" dirty="0"/>
              <a:t>Perform BOTH levels of liquid </a:t>
            </a:r>
            <a:r>
              <a:rPr lang="en-US" sz="2000" dirty="0" smtClean="0"/>
              <a:t>QC</a:t>
            </a:r>
            <a:endParaRPr lang="en-US" sz="2000" dirty="0"/>
          </a:p>
          <a:p>
            <a:pPr lvl="3">
              <a:lnSpc>
                <a:spcPct val="80000"/>
              </a:lnSpc>
            </a:pPr>
            <a:r>
              <a:rPr lang="en-US" sz="2000" dirty="0"/>
              <a:t>ALL QC results must be within acceptable limits</a:t>
            </a:r>
          </a:p>
          <a:p>
            <a:pPr lvl="2">
              <a:lnSpc>
                <a:spcPct val="80000"/>
              </a:lnSpc>
            </a:pPr>
            <a:r>
              <a:rPr lang="en-US" sz="2000" dirty="0" smtClean="0"/>
              <a:t>Perform patient sample comparison with the Clinical Laboratory, </a:t>
            </a:r>
          </a:p>
          <a:p>
            <a:pPr marL="457200" lvl="2" indent="0">
              <a:lnSpc>
                <a:spcPct val="80000"/>
              </a:lnSpc>
              <a:buNone/>
            </a:pPr>
            <a:r>
              <a:rPr lang="en-US" sz="2000" dirty="0"/>
              <a:t> </a:t>
            </a:r>
            <a:r>
              <a:rPr lang="en-US" sz="2000" dirty="0" smtClean="0"/>
              <a:t>   Respiratory Therapy and with the other AVOX device.</a:t>
            </a:r>
          </a:p>
          <a:p>
            <a:pPr lvl="3">
              <a:lnSpc>
                <a:spcPct val="80000"/>
              </a:lnSpc>
            </a:pPr>
            <a:r>
              <a:rPr lang="en-US" sz="2000" dirty="0" smtClean="0"/>
              <a:t>All values must be within acceptable tolerance limits </a:t>
            </a:r>
          </a:p>
          <a:p>
            <a:pPr lvl="2">
              <a:lnSpc>
                <a:spcPct val="80000"/>
              </a:lnSpc>
            </a:pPr>
            <a:r>
              <a:rPr lang="en-US" sz="2000" dirty="0"/>
              <a:t>Test </a:t>
            </a:r>
            <a:r>
              <a:rPr lang="en-US" sz="2000" dirty="0" smtClean="0"/>
              <a:t>Linearity </a:t>
            </a:r>
            <a:r>
              <a:rPr lang="en-US" sz="2000" dirty="0"/>
              <a:t>K</a:t>
            </a:r>
            <a:r>
              <a:rPr lang="en-US" sz="2000" dirty="0" smtClean="0"/>
              <a:t>it</a:t>
            </a:r>
          </a:p>
          <a:p>
            <a:pPr lvl="3">
              <a:lnSpc>
                <a:spcPct val="80000"/>
              </a:lnSpc>
            </a:pPr>
            <a:r>
              <a:rPr lang="en-US" sz="2000" dirty="0" smtClean="0"/>
              <a:t>All values must be within acceptable limits</a:t>
            </a:r>
          </a:p>
          <a:p>
            <a:pPr>
              <a:lnSpc>
                <a:spcPct val="120000"/>
              </a:lnSpc>
            </a:pPr>
            <a:r>
              <a:rPr lang="en-US" sz="2400" dirty="0" smtClean="0"/>
              <a:t>All actions should be clearly documented</a:t>
            </a:r>
          </a:p>
          <a:p>
            <a:pPr lvl="1">
              <a:lnSpc>
                <a:spcPct val="80000"/>
              </a:lnSpc>
              <a:buFont typeface="Wingdings" pitchFamily="2" charset="2"/>
              <a:buNone/>
            </a:pPr>
            <a:endParaRPr lang="en-US" sz="2000" dirty="0"/>
          </a:p>
        </p:txBody>
      </p:sp>
      <p:sp>
        <p:nvSpPr>
          <p:cNvPr id="113666" name="Rectangle 2"/>
          <p:cNvSpPr>
            <a:spLocks noGrp="1" noChangeArrowheads="1"/>
          </p:cNvSpPr>
          <p:nvPr>
            <p:ph type="title"/>
          </p:nvPr>
        </p:nvSpPr>
        <p:spPr/>
        <p:txBody>
          <a:bodyPr>
            <a:normAutofit fontScale="90000"/>
          </a:bodyPr>
          <a:lstStyle/>
          <a:p>
            <a:r>
              <a:rPr lang="en-US" dirty="0"/>
              <a:t>Analyzer Re-Implementation Post Repair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685800"/>
            <a:ext cx="7315200" cy="553998"/>
          </a:xfrm>
        </p:spPr>
        <p:txBody>
          <a:bodyPr/>
          <a:lstStyle/>
          <a:p>
            <a:r>
              <a:rPr lang="en-US" dirty="0" smtClean="0"/>
              <a:t>Sample Requirements</a:t>
            </a:r>
            <a:endParaRPr lang="en-US" dirty="0"/>
          </a:p>
        </p:txBody>
      </p:sp>
      <p:sp>
        <p:nvSpPr>
          <p:cNvPr id="5" name="Subtitle 4"/>
          <p:cNvSpPr>
            <a:spLocks noGrp="1"/>
          </p:cNvSpPr>
          <p:nvPr>
            <p:ph type="subTitle" idx="1"/>
          </p:nvPr>
        </p:nvSpPr>
        <p:spPr>
          <a:xfrm>
            <a:off x="1143000" y="1371600"/>
            <a:ext cx="7315200" cy="153888"/>
          </a:xfrm>
        </p:spPr>
        <p:txBody>
          <a:bodyPr/>
          <a:lstStyle/>
          <a:p>
            <a:pPr>
              <a:buFont typeface="Arial" pitchFamily="34" charset="0"/>
              <a:buChar char="•"/>
            </a:pPr>
            <a:endParaRPr lang="en-US" sz="1000" dirty="0"/>
          </a:p>
        </p:txBody>
      </p:sp>
    </p:spTree>
    <p:extLst>
      <p:ext uri="{BB962C8B-B14F-4D97-AF65-F5344CB8AC3E}">
        <p14:creationId xmlns:p14="http://schemas.microsoft.com/office/powerpoint/2010/main" val="1411917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914400" y="1828800"/>
            <a:ext cx="7772400" cy="3429000"/>
          </a:xfrm>
        </p:spPr>
        <p:txBody>
          <a:bodyPr>
            <a:noAutofit/>
          </a:bodyPr>
          <a:lstStyle/>
          <a:p>
            <a:r>
              <a:rPr lang="en-US" sz="2000" dirty="0" smtClean="0"/>
              <a:t>AVOX/ITC Technical </a:t>
            </a:r>
            <a:r>
              <a:rPr lang="en-US" sz="2000" dirty="0"/>
              <a:t>Support </a:t>
            </a:r>
            <a:r>
              <a:rPr lang="en-US" sz="2000" dirty="0" smtClean="0"/>
              <a:t>1-800-678-0710 Option 8</a:t>
            </a:r>
          </a:p>
          <a:p>
            <a:r>
              <a:rPr lang="en-US" sz="2000" dirty="0" smtClean="0"/>
              <a:t>Clinical Laboratory Compliance / Point-of-Care Testing </a:t>
            </a:r>
          </a:p>
          <a:p>
            <a:pPr lvl="2"/>
            <a:r>
              <a:rPr lang="en-US" sz="2000" dirty="0" smtClean="0"/>
              <a:t>781-2421		HPMC/Kelly Leiner  </a:t>
            </a:r>
          </a:p>
          <a:p>
            <a:pPr lvl="2"/>
            <a:r>
              <a:rPr lang="en-US" sz="2000" dirty="0" smtClean="0"/>
              <a:t>713-0377</a:t>
            </a:r>
          </a:p>
          <a:p>
            <a:pPr lvl="2"/>
            <a:r>
              <a:rPr lang="en-US" sz="2000" dirty="0" smtClean="0"/>
              <a:t>713-4136</a:t>
            </a:r>
          </a:p>
          <a:p>
            <a:pPr lvl="2"/>
            <a:r>
              <a:rPr lang="en-US" sz="2000" dirty="0" smtClean="0"/>
              <a:t>713-4137 </a:t>
            </a:r>
          </a:p>
          <a:p>
            <a:r>
              <a:rPr lang="en-US" sz="2000" dirty="0" smtClean="0"/>
              <a:t>Contact your site manager</a:t>
            </a:r>
            <a:endParaRPr lang="en-US" sz="2000" dirty="0"/>
          </a:p>
        </p:txBody>
      </p:sp>
      <p:sp>
        <p:nvSpPr>
          <p:cNvPr id="47106" name="Rectangle 2"/>
          <p:cNvSpPr>
            <a:spLocks noGrp="1" noChangeArrowheads="1"/>
          </p:cNvSpPr>
          <p:nvPr>
            <p:ph type="title"/>
          </p:nvPr>
        </p:nvSpPr>
        <p:spPr/>
        <p:txBody>
          <a:bodyPr/>
          <a:lstStyle/>
          <a:p>
            <a:r>
              <a:rPr lang="en-US" dirty="0" smtClean="0"/>
              <a:t>AVOX </a:t>
            </a:r>
            <a:r>
              <a:rPr lang="en-US" dirty="0"/>
              <a:t>Support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914400" y="1828800"/>
            <a:ext cx="7772400" cy="3631763"/>
          </a:xfrm>
        </p:spPr>
        <p:txBody>
          <a:bodyPr/>
          <a:lstStyle/>
          <a:p>
            <a:r>
              <a:rPr lang="en-US" b="1" u="sng" dirty="0"/>
              <a:t>ONLY</a:t>
            </a:r>
            <a:r>
              <a:rPr lang="en-US" b="1" dirty="0"/>
              <a:t> </a:t>
            </a:r>
            <a:r>
              <a:rPr lang="en-US" b="1" u="sng" dirty="0"/>
              <a:t>FRESH</a:t>
            </a:r>
            <a:r>
              <a:rPr lang="en-US" b="1" dirty="0"/>
              <a:t> </a:t>
            </a:r>
            <a:r>
              <a:rPr lang="en-US" b="1" u="sng" dirty="0"/>
              <a:t>whole blood</a:t>
            </a:r>
            <a:r>
              <a:rPr lang="en-US" b="1" dirty="0"/>
              <a:t> should be tested on the </a:t>
            </a:r>
            <a:r>
              <a:rPr lang="en-US" b="1" dirty="0" smtClean="0"/>
              <a:t>AVOX</a:t>
            </a:r>
          </a:p>
          <a:p>
            <a:endParaRPr lang="en-US" b="1" dirty="0"/>
          </a:p>
          <a:p>
            <a:r>
              <a:rPr lang="en-US" dirty="0"/>
              <a:t>Arterial or venous blood is </a:t>
            </a:r>
            <a:r>
              <a:rPr lang="en-US" dirty="0" smtClean="0"/>
              <a:t>acceptable</a:t>
            </a:r>
          </a:p>
          <a:p>
            <a:endParaRPr lang="en-US" dirty="0" smtClean="0"/>
          </a:p>
          <a:p>
            <a:r>
              <a:rPr lang="en-US" dirty="0" smtClean="0"/>
              <a:t>50 </a:t>
            </a:r>
            <a:r>
              <a:rPr lang="en-US" dirty="0" smtClean="0">
                <a:sym typeface="Symbol"/>
              </a:rPr>
              <a:t></a:t>
            </a:r>
            <a:r>
              <a:rPr lang="en-US" dirty="0" smtClean="0"/>
              <a:t>l of fresh whole blood-analyzed within 3 minutes of collection. </a:t>
            </a:r>
            <a:endParaRPr lang="en-US" dirty="0"/>
          </a:p>
        </p:txBody>
      </p:sp>
      <p:sp>
        <p:nvSpPr>
          <p:cNvPr id="45058" name="Rectangle 2"/>
          <p:cNvSpPr>
            <a:spLocks noGrp="1" noChangeArrowheads="1"/>
          </p:cNvSpPr>
          <p:nvPr>
            <p:ph type="title"/>
          </p:nvPr>
        </p:nvSpPr>
        <p:spPr/>
        <p:txBody>
          <a:bodyPr/>
          <a:lstStyle/>
          <a:p>
            <a:r>
              <a:rPr lang="en-US" dirty="0"/>
              <a:t>Sample Requirements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914400" y="1828800"/>
            <a:ext cx="7772400" cy="3046988"/>
          </a:xfrm>
        </p:spPr>
        <p:txBody>
          <a:bodyPr/>
          <a:lstStyle/>
          <a:p>
            <a:endParaRPr lang="en-US" dirty="0" smtClean="0"/>
          </a:p>
          <a:p>
            <a:r>
              <a:rPr lang="en-US" dirty="0" smtClean="0"/>
              <a:t>Always </a:t>
            </a:r>
            <a:r>
              <a:rPr lang="en-US" dirty="0"/>
              <a:t>adequately “clear” line prior to collecting a sample for </a:t>
            </a:r>
            <a:r>
              <a:rPr lang="en-US" dirty="0" smtClean="0"/>
              <a:t>AVOX testing</a:t>
            </a:r>
          </a:p>
          <a:p>
            <a:endParaRPr lang="en-US" dirty="0"/>
          </a:p>
          <a:p>
            <a:r>
              <a:rPr lang="en-US" dirty="0"/>
              <a:t> Inaccurate results will be given if samples are </a:t>
            </a:r>
            <a:r>
              <a:rPr lang="en-US" dirty="0" smtClean="0"/>
              <a:t>contaminated/diluted.</a:t>
            </a:r>
            <a:endParaRPr lang="en-US" dirty="0"/>
          </a:p>
        </p:txBody>
      </p:sp>
      <p:sp>
        <p:nvSpPr>
          <p:cNvPr id="68610" name="Rectangle 2"/>
          <p:cNvSpPr>
            <a:spLocks noGrp="1" noChangeArrowheads="1"/>
          </p:cNvSpPr>
          <p:nvPr>
            <p:ph type="title"/>
          </p:nvPr>
        </p:nvSpPr>
        <p:spPr/>
        <p:txBody>
          <a:bodyPr>
            <a:normAutofit fontScale="90000"/>
          </a:bodyPr>
          <a:lstStyle/>
          <a:p>
            <a:r>
              <a:rPr lang="en-US" sz="4000" dirty="0"/>
              <a:t>Sample Considerations—Samples Collected from In-Dwelling Lines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685800"/>
            <a:ext cx="7315200" cy="553998"/>
          </a:xfrm>
        </p:spPr>
        <p:txBody>
          <a:bodyPr/>
          <a:lstStyle/>
          <a:p>
            <a:r>
              <a:rPr lang="en-US" dirty="0" smtClean="0"/>
              <a:t>Patient Testing</a:t>
            </a:r>
            <a:endParaRPr lang="en-US" dirty="0"/>
          </a:p>
        </p:txBody>
      </p:sp>
      <p:sp>
        <p:nvSpPr>
          <p:cNvPr id="5" name="Subtitle 4"/>
          <p:cNvSpPr>
            <a:spLocks noGrp="1"/>
          </p:cNvSpPr>
          <p:nvPr>
            <p:ph type="subTitle" idx="1"/>
          </p:nvPr>
        </p:nvSpPr>
        <p:spPr>
          <a:xfrm>
            <a:off x="1143000" y="1371600"/>
            <a:ext cx="7315200" cy="153888"/>
          </a:xfrm>
        </p:spPr>
        <p:txBody>
          <a:bodyPr/>
          <a:lstStyle/>
          <a:p>
            <a:pPr>
              <a:buFont typeface="Arial" pitchFamily="34" charset="0"/>
              <a:buChar char="•"/>
            </a:pPr>
            <a:endParaRPr lang="en-US" sz="1000" dirty="0"/>
          </a:p>
        </p:txBody>
      </p:sp>
    </p:spTree>
    <p:extLst>
      <p:ext uri="{BB962C8B-B14F-4D97-AF65-F5344CB8AC3E}">
        <p14:creationId xmlns:p14="http://schemas.microsoft.com/office/powerpoint/2010/main" val="1411917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914400" y="1828800"/>
            <a:ext cx="7772400" cy="3962400"/>
          </a:xfrm>
        </p:spPr>
        <p:txBody>
          <a:bodyPr>
            <a:normAutofit fontScale="70000" lnSpcReduction="20000"/>
          </a:bodyPr>
          <a:lstStyle/>
          <a:p>
            <a:pPr>
              <a:lnSpc>
                <a:spcPct val="90000"/>
              </a:lnSpc>
            </a:pPr>
            <a:r>
              <a:rPr lang="en-US" sz="2400" dirty="0"/>
              <a:t>All </a:t>
            </a:r>
            <a:r>
              <a:rPr lang="en-US" sz="2400" dirty="0" smtClean="0"/>
              <a:t>AVOX </a:t>
            </a:r>
            <a:r>
              <a:rPr lang="en-US" sz="2400" dirty="0"/>
              <a:t>testing should have a documented physician order</a:t>
            </a:r>
            <a:r>
              <a:rPr lang="en-US" sz="2400" dirty="0" smtClean="0"/>
              <a:t>.</a:t>
            </a:r>
          </a:p>
          <a:p>
            <a:pPr>
              <a:lnSpc>
                <a:spcPct val="90000"/>
              </a:lnSpc>
            </a:pPr>
            <a:endParaRPr lang="en-US" sz="2400" dirty="0"/>
          </a:p>
          <a:p>
            <a:pPr>
              <a:lnSpc>
                <a:spcPct val="90000"/>
              </a:lnSpc>
            </a:pPr>
            <a:r>
              <a:rPr lang="en-US" sz="2400" dirty="0"/>
              <a:t>All </a:t>
            </a:r>
            <a:r>
              <a:rPr lang="en-US" sz="2400" dirty="0" smtClean="0"/>
              <a:t>AVOX </a:t>
            </a:r>
            <a:r>
              <a:rPr lang="en-US" sz="2400" dirty="0"/>
              <a:t>results should be documented in the permanent patient record.</a:t>
            </a:r>
          </a:p>
          <a:p>
            <a:pPr lvl="1">
              <a:lnSpc>
                <a:spcPct val="90000"/>
              </a:lnSpc>
            </a:pPr>
            <a:r>
              <a:rPr lang="en-US" sz="2000" dirty="0"/>
              <a:t>Results should include:</a:t>
            </a:r>
          </a:p>
          <a:p>
            <a:pPr lvl="2">
              <a:lnSpc>
                <a:spcPct val="90000"/>
              </a:lnSpc>
            </a:pPr>
            <a:r>
              <a:rPr lang="en-US" sz="1800" dirty="0" smtClean="0"/>
              <a:t>AVOX result with units of measure and reference range</a:t>
            </a:r>
            <a:endParaRPr lang="en-US" sz="1800" dirty="0"/>
          </a:p>
          <a:p>
            <a:pPr lvl="2">
              <a:lnSpc>
                <a:spcPct val="90000"/>
              </a:lnSpc>
            </a:pPr>
            <a:r>
              <a:rPr lang="en-US" sz="1800" dirty="0"/>
              <a:t>Testing personnel</a:t>
            </a:r>
          </a:p>
          <a:p>
            <a:pPr lvl="2">
              <a:lnSpc>
                <a:spcPct val="90000"/>
              </a:lnSpc>
            </a:pPr>
            <a:r>
              <a:rPr lang="en-US" sz="1800" dirty="0"/>
              <a:t>Date of testing</a:t>
            </a:r>
          </a:p>
          <a:p>
            <a:pPr lvl="2">
              <a:lnSpc>
                <a:spcPct val="90000"/>
              </a:lnSpc>
            </a:pPr>
            <a:r>
              <a:rPr lang="en-US" sz="1800" dirty="0"/>
              <a:t>Time of </a:t>
            </a:r>
            <a:r>
              <a:rPr lang="en-US" sz="1800" dirty="0" smtClean="0"/>
              <a:t>testing</a:t>
            </a:r>
          </a:p>
          <a:p>
            <a:pPr lvl="2">
              <a:lnSpc>
                <a:spcPct val="90000"/>
              </a:lnSpc>
            </a:pPr>
            <a:endParaRPr lang="en-US" sz="1800" dirty="0"/>
          </a:p>
          <a:p>
            <a:pPr>
              <a:lnSpc>
                <a:spcPct val="120000"/>
              </a:lnSpc>
            </a:pPr>
            <a:r>
              <a:rPr lang="en-US" sz="2400" dirty="0"/>
              <a:t>A clear audit trail should be maintained </a:t>
            </a:r>
            <a:r>
              <a:rPr lang="en-US" sz="2400" dirty="0" smtClean="0"/>
              <a:t>correlating patient results with quality control results for </a:t>
            </a:r>
            <a:r>
              <a:rPr lang="en-US" sz="2400" dirty="0"/>
              <a:t>the analyzer </a:t>
            </a:r>
            <a:r>
              <a:rPr lang="en-US" sz="2400" dirty="0" smtClean="0"/>
              <a:t>and cuvettes that were </a:t>
            </a:r>
            <a:r>
              <a:rPr lang="en-US" sz="2400" dirty="0"/>
              <a:t>used for patient testing.</a:t>
            </a:r>
          </a:p>
          <a:p>
            <a:pPr lvl="1">
              <a:lnSpc>
                <a:spcPct val="90000"/>
              </a:lnSpc>
              <a:buFont typeface="Wingdings" pitchFamily="2" charset="2"/>
              <a:buNone/>
            </a:pPr>
            <a:endParaRPr lang="en-US" sz="2000" dirty="0"/>
          </a:p>
        </p:txBody>
      </p:sp>
      <p:sp>
        <p:nvSpPr>
          <p:cNvPr id="84994" name="Rectangle 2"/>
          <p:cNvSpPr>
            <a:spLocks noGrp="1" noChangeArrowheads="1"/>
          </p:cNvSpPr>
          <p:nvPr>
            <p:ph type="title"/>
          </p:nvPr>
        </p:nvSpPr>
        <p:spPr/>
        <p:txBody>
          <a:bodyPr/>
          <a:lstStyle/>
          <a:p>
            <a:r>
              <a:rPr lang="en-US" dirty="0" smtClean="0"/>
              <a:t>AVOX </a:t>
            </a:r>
            <a:r>
              <a:rPr lang="en-US" dirty="0"/>
              <a:t>Orders/Documentation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914400" y="1828800"/>
            <a:ext cx="7772400" cy="3717941"/>
          </a:xfrm>
        </p:spPr>
        <p:txBody>
          <a:bodyPr/>
          <a:lstStyle/>
          <a:p>
            <a:pPr>
              <a:lnSpc>
                <a:spcPct val="90000"/>
              </a:lnSpc>
            </a:pPr>
            <a:r>
              <a:rPr lang="en-US" dirty="0"/>
              <a:t>Follow </a:t>
            </a:r>
            <a:r>
              <a:rPr lang="en-US" dirty="0" smtClean="0"/>
              <a:t>WFBH </a:t>
            </a:r>
            <a:r>
              <a:rPr lang="en-US" dirty="0"/>
              <a:t>policy for verification of patient identity—Use 2 patient identifiers at the patient </a:t>
            </a:r>
            <a:r>
              <a:rPr lang="en-US" dirty="0" smtClean="0"/>
              <a:t>bedside</a:t>
            </a:r>
          </a:p>
          <a:p>
            <a:pPr>
              <a:lnSpc>
                <a:spcPct val="90000"/>
              </a:lnSpc>
            </a:pPr>
            <a:endParaRPr lang="en-US" dirty="0"/>
          </a:p>
          <a:p>
            <a:pPr>
              <a:lnSpc>
                <a:spcPct val="90000"/>
              </a:lnSpc>
            </a:pPr>
            <a:r>
              <a:rPr lang="en-US" u="sng" dirty="0"/>
              <a:t>Ensure sample identity throughout entire testing and reporting </a:t>
            </a:r>
            <a:r>
              <a:rPr lang="en-US" u="sng" dirty="0" smtClean="0"/>
              <a:t>process</a:t>
            </a:r>
          </a:p>
          <a:p>
            <a:pPr>
              <a:lnSpc>
                <a:spcPct val="90000"/>
              </a:lnSpc>
            </a:pPr>
            <a:endParaRPr lang="en-US" u="sng" dirty="0"/>
          </a:p>
          <a:p>
            <a:pPr>
              <a:lnSpc>
                <a:spcPct val="90000"/>
              </a:lnSpc>
            </a:pPr>
            <a:endParaRPr lang="en-US" dirty="0"/>
          </a:p>
        </p:txBody>
      </p:sp>
      <p:sp>
        <p:nvSpPr>
          <p:cNvPr id="53250" name="Rectangle 2"/>
          <p:cNvSpPr>
            <a:spLocks noGrp="1" noChangeArrowheads="1"/>
          </p:cNvSpPr>
          <p:nvPr>
            <p:ph type="title"/>
          </p:nvPr>
        </p:nvSpPr>
        <p:spPr/>
        <p:txBody>
          <a:bodyPr/>
          <a:lstStyle/>
          <a:p>
            <a:r>
              <a:rPr lang="en-US" dirty="0"/>
              <a:t>Patient </a:t>
            </a:r>
            <a:r>
              <a:rPr lang="en-US" dirty="0" smtClean="0"/>
              <a:t>Identity</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a:xfrm>
            <a:off x="914400" y="1371600"/>
            <a:ext cx="7772400" cy="4419600"/>
          </a:xfrm>
        </p:spPr>
        <p:txBody>
          <a:bodyPr>
            <a:noAutofit/>
          </a:bodyPr>
          <a:lstStyle/>
          <a:p>
            <a:pPr lvl="1"/>
            <a:r>
              <a:rPr lang="en-US" sz="2000" dirty="0" smtClean="0"/>
              <a:t>Review QC logs to ensure instrument is ready for use.</a:t>
            </a:r>
          </a:p>
          <a:p>
            <a:pPr lvl="1"/>
            <a:r>
              <a:rPr lang="en-US" sz="2000" dirty="0" smtClean="0"/>
              <a:t>Gloves should be worn during sample collection and analysis. </a:t>
            </a:r>
          </a:p>
          <a:p>
            <a:pPr lvl="1"/>
            <a:r>
              <a:rPr lang="en-US" sz="2000" dirty="0" smtClean="0"/>
              <a:t>Turn on the AVOX by pressing the Enter/On key and confirm that the self-test was successful.  The instrument indicates that it is ready to analyze  samples by displaying the “READY SCREEN”. </a:t>
            </a:r>
          </a:p>
          <a:p>
            <a:pPr lvl="1"/>
            <a:r>
              <a:rPr lang="en-US" sz="2000" dirty="0" smtClean="0"/>
              <a:t>Verify that the correct cuvette path length is programmed in the AVOX.  </a:t>
            </a:r>
          </a:p>
          <a:p>
            <a:pPr lvl="1"/>
            <a:r>
              <a:rPr lang="en-US" sz="2000" dirty="0" smtClean="0"/>
              <a:t>Open the sealed bag to remove cuvettes.  </a:t>
            </a:r>
            <a:r>
              <a:rPr lang="en-US" sz="2000" b="1" dirty="0" smtClean="0"/>
              <a:t>Immediately reseal bag</a:t>
            </a:r>
            <a:r>
              <a:rPr lang="en-US" sz="2000" dirty="0" smtClean="0"/>
              <a:t>.  Do  not touch the sampling area (the clear surface) of the disposable cuvettes.  	</a:t>
            </a:r>
          </a:p>
          <a:p>
            <a:pPr lvl="1"/>
            <a:r>
              <a:rPr lang="en-US" sz="2000" dirty="0" smtClean="0"/>
              <a:t>Handle cuvettes by black cap. </a:t>
            </a:r>
          </a:p>
          <a:p>
            <a:pPr marL="609600" indent="-609600"/>
            <a:endParaRPr lang="en-US" sz="800" dirty="0"/>
          </a:p>
        </p:txBody>
      </p:sp>
      <p:sp>
        <p:nvSpPr>
          <p:cNvPr id="112642" name="Rectangle 2"/>
          <p:cNvSpPr>
            <a:spLocks noGrp="1" noChangeArrowheads="1"/>
          </p:cNvSpPr>
          <p:nvPr>
            <p:ph type="title"/>
          </p:nvPr>
        </p:nvSpPr>
        <p:spPr/>
        <p:txBody>
          <a:bodyPr>
            <a:normAutofit/>
          </a:bodyPr>
          <a:lstStyle/>
          <a:p>
            <a:r>
              <a:rPr lang="en-US" dirty="0" smtClean="0"/>
              <a:t>Testing a Patient Sample— </a:t>
            </a:r>
            <a:endParaRPr 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 Patient Sample--continued</a:t>
            </a:r>
            <a:endParaRPr lang="en-US" dirty="0"/>
          </a:p>
        </p:txBody>
      </p:sp>
      <p:sp>
        <p:nvSpPr>
          <p:cNvPr id="3" name="Content Placeholder 2"/>
          <p:cNvSpPr>
            <a:spLocks noGrp="1"/>
          </p:cNvSpPr>
          <p:nvPr>
            <p:ph idx="1"/>
          </p:nvPr>
        </p:nvSpPr>
        <p:spPr>
          <a:xfrm>
            <a:off x="914400" y="1828800"/>
            <a:ext cx="7772400" cy="4462760"/>
          </a:xfrm>
        </p:spPr>
        <p:txBody>
          <a:bodyPr/>
          <a:lstStyle/>
          <a:p>
            <a:pPr lvl="1"/>
            <a:r>
              <a:rPr lang="en-US" sz="1600" dirty="0" smtClean="0"/>
              <a:t>Evacuate any air bubbles that may be in the sample  </a:t>
            </a:r>
          </a:p>
          <a:p>
            <a:pPr lvl="1"/>
            <a:r>
              <a:rPr lang="en-US" sz="1600" dirty="0" smtClean="0"/>
              <a:t>Immediately cap the sample to prevent air contamination and keep tightly sealed</a:t>
            </a:r>
          </a:p>
          <a:p>
            <a:pPr lvl="1"/>
            <a:r>
              <a:rPr lang="en-US" sz="1600" dirty="0" smtClean="0"/>
              <a:t>Roll syringe between palms to keep red blood cells and plasma well mixed  </a:t>
            </a:r>
          </a:p>
          <a:p>
            <a:pPr lvl="1"/>
            <a:r>
              <a:rPr lang="en-US" sz="1600" dirty="0" smtClean="0"/>
              <a:t>Remove the cap from the end of the syringe.  </a:t>
            </a:r>
          </a:p>
          <a:p>
            <a:pPr lvl="1"/>
            <a:r>
              <a:rPr lang="en-US" sz="1600" dirty="0" smtClean="0"/>
              <a:t>Squirt out the first few drops of sample to check for clots and to get the well mixed portion of the  sample. </a:t>
            </a:r>
          </a:p>
          <a:p>
            <a:pPr lvl="1"/>
            <a:r>
              <a:rPr lang="en-US" sz="1600" dirty="0" smtClean="0"/>
              <a:t>Attach the cuvette to the Luer tip of the syringe, point the cuvette  downward at a 45º angle, and observe the sample chamber of the cuvette.  </a:t>
            </a:r>
            <a:r>
              <a:rPr lang="en-US" sz="1600" b="1" dirty="0" smtClean="0"/>
              <a:t>DO NOT INJECT THE BLOOD INTO THE INSTRUMENT’S SAMPLE CHAMBER</a:t>
            </a:r>
            <a:r>
              <a:rPr lang="en-US" sz="1600" dirty="0" smtClean="0"/>
              <a:t>.</a:t>
            </a:r>
          </a:p>
          <a:p>
            <a:pPr lvl="1"/>
            <a:r>
              <a:rPr lang="en-US" sz="1600" dirty="0" smtClean="0"/>
              <a:t>Press the plunger gently and fill the cuvette.  Stop injection of the sample as soon as blood reaches the air vent.  Do not allow any air bubbles to adhere to the internal surface of the cuvette.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1107996"/>
          </a:xfrm>
        </p:spPr>
        <p:txBody>
          <a:bodyPr/>
          <a:lstStyle/>
          <a:p>
            <a:r>
              <a:rPr lang="en-US" dirty="0" smtClean="0"/>
              <a:t>Performing Patient Testing --Continued</a:t>
            </a:r>
            <a:endParaRPr lang="en-US" dirty="0"/>
          </a:p>
        </p:txBody>
      </p:sp>
      <p:sp>
        <p:nvSpPr>
          <p:cNvPr id="3" name="Content Placeholder 2"/>
          <p:cNvSpPr>
            <a:spLocks noGrp="1"/>
          </p:cNvSpPr>
          <p:nvPr>
            <p:ph idx="1"/>
          </p:nvPr>
        </p:nvSpPr>
        <p:spPr>
          <a:xfrm>
            <a:off x="914400" y="1828800"/>
            <a:ext cx="7772400" cy="3231654"/>
          </a:xfrm>
        </p:spPr>
        <p:txBody>
          <a:bodyPr/>
          <a:lstStyle/>
          <a:p>
            <a:pPr lvl="1"/>
            <a:r>
              <a:rPr lang="en-US" sz="1800" dirty="0" smtClean="0"/>
              <a:t>With syringe still attached to the cuvette, hold the cuvette firmly by its black cap, and insert the cuvette into the sample chamber.  </a:t>
            </a:r>
            <a:r>
              <a:rPr lang="en-US" sz="1800" b="1" dirty="0" smtClean="0"/>
              <a:t>Do not depress the plunger while the syringe is in the instrument.</a:t>
            </a:r>
            <a:endParaRPr lang="en-US" sz="1800" dirty="0" smtClean="0"/>
          </a:p>
          <a:p>
            <a:pPr lvl="3"/>
            <a:r>
              <a:rPr lang="en-US" sz="1800" b="1" dirty="0" smtClean="0"/>
              <a:t>The filled cuvette should be inserted in the AVOX analyzer within 30 seconds of fill.</a:t>
            </a:r>
            <a:endParaRPr lang="en-US" sz="1800" dirty="0" smtClean="0"/>
          </a:p>
          <a:p>
            <a:pPr lvl="1"/>
            <a:r>
              <a:rPr lang="en-US" sz="1800" dirty="0" smtClean="0"/>
              <a:t>Observe the LCD display.  Do not disturb the AVOX.  Results should display within 10 seconds.</a:t>
            </a:r>
          </a:p>
          <a:p>
            <a:pPr lvl="1"/>
            <a:r>
              <a:rPr lang="en-US" sz="1800" dirty="0" smtClean="0"/>
              <a:t>Record the %HbO2 results in the patient record and remove the sample from the sample port and discard in an appropriate biohazard container.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a:t>
            </a:r>
            <a:endParaRPr lang="en-US" dirty="0"/>
          </a:p>
        </p:txBody>
      </p:sp>
      <p:sp>
        <p:nvSpPr>
          <p:cNvPr id="3" name="Content Placeholder 2"/>
          <p:cNvSpPr>
            <a:spLocks noGrp="1"/>
          </p:cNvSpPr>
          <p:nvPr>
            <p:ph idx="1"/>
          </p:nvPr>
        </p:nvSpPr>
        <p:spPr>
          <a:xfrm>
            <a:off x="914400" y="1828800"/>
            <a:ext cx="7772400" cy="4001095"/>
          </a:xfrm>
        </p:spPr>
        <p:txBody>
          <a:bodyPr/>
          <a:lstStyle/>
          <a:p>
            <a:r>
              <a:rPr lang="en-US" sz="2400" b="1" u="sng" dirty="0" smtClean="0"/>
              <a:t>Caution:  </a:t>
            </a:r>
            <a:endParaRPr lang="en-US" sz="2400" dirty="0" smtClean="0"/>
          </a:p>
          <a:p>
            <a:pPr lvl="4"/>
            <a:r>
              <a:rPr lang="en-US" sz="2400" dirty="0" smtClean="0"/>
              <a:t>Never force blood into the cuvettes.  If the sample does not flow easily, discard the cuvette and use another one. </a:t>
            </a:r>
          </a:p>
          <a:p>
            <a:pPr lvl="4"/>
            <a:endParaRPr lang="en-US" sz="2400" dirty="0" smtClean="0"/>
          </a:p>
          <a:p>
            <a:pPr lvl="4"/>
            <a:r>
              <a:rPr lang="en-US" sz="2400" dirty="0" smtClean="0"/>
              <a:t>When filling the cuvette, do not use excessive pressure or cause the vent patch to bulge outward.</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685800"/>
            <a:ext cx="7315200" cy="553998"/>
          </a:xfrm>
        </p:spPr>
        <p:txBody>
          <a:bodyPr/>
          <a:lstStyle/>
          <a:p>
            <a:r>
              <a:rPr lang="en-US" dirty="0" smtClean="0"/>
              <a:t>Results</a:t>
            </a:r>
            <a:endParaRPr lang="en-US" dirty="0"/>
          </a:p>
        </p:txBody>
      </p:sp>
      <p:sp>
        <p:nvSpPr>
          <p:cNvPr id="5" name="Subtitle 4"/>
          <p:cNvSpPr>
            <a:spLocks noGrp="1"/>
          </p:cNvSpPr>
          <p:nvPr>
            <p:ph type="subTitle" idx="1"/>
          </p:nvPr>
        </p:nvSpPr>
        <p:spPr>
          <a:xfrm>
            <a:off x="1143000" y="1371600"/>
            <a:ext cx="7315200" cy="153888"/>
          </a:xfrm>
        </p:spPr>
        <p:txBody>
          <a:bodyPr/>
          <a:lstStyle/>
          <a:p>
            <a:pPr>
              <a:buFont typeface="Arial" pitchFamily="34" charset="0"/>
              <a:buChar char="•"/>
            </a:pPr>
            <a:endParaRPr lang="en-US" sz="1000" dirty="0"/>
          </a:p>
        </p:txBody>
      </p:sp>
    </p:spTree>
    <p:extLst>
      <p:ext uri="{BB962C8B-B14F-4D97-AF65-F5344CB8AC3E}">
        <p14:creationId xmlns:p14="http://schemas.microsoft.com/office/powerpoint/2010/main" val="141191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914400" y="1828800"/>
            <a:ext cx="7772400" cy="4001095"/>
          </a:xfrm>
        </p:spPr>
        <p:txBody>
          <a:bodyPr/>
          <a:lstStyle/>
          <a:p>
            <a:r>
              <a:rPr lang="en-US" sz="2000" dirty="0"/>
              <a:t>Always wear gloves when handling </a:t>
            </a:r>
            <a:r>
              <a:rPr lang="en-US" sz="2000" dirty="0" smtClean="0"/>
              <a:t>analyzer or samples</a:t>
            </a:r>
            <a:endParaRPr lang="en-US" sz="2000" dirty="0"/>
          </a:p>
          <a:p>
            <a:pPr lvl="1"/>
            <a:r>
              <a:rPr lang="en-US" sz="2000" dirty="0"/>
              <a:t>Including patient testing and performing </a:t>
            </a:r>
            <a:r>
              <a:rPr lang="en-US" sz="2000" dirty="0" smtClean="0"/>
              <a:t>QC</a:t>
            </a:r>
          </a:p>
          <a:p>
            <a:pPr lvl="1"/>
            <a:endParaRPr lang="en-US" sz="2000" dirty="0" smtClean="0"/>
          </a:p>
          <a:p>
            <a:r>
              <a:rPr lang="en-US" sz="2000" dirty="0" smtClean="0"/>
              <a:t>Disinfect </a:t>
            </a:r>
            <a:r>
              <a:rPr lang="en-US" sz="2000" dirty="0"/>
              <a:t>when contaminated with </a:t>
            </a:r>
            <a:r>
              <a:rPr lang="en-US" sz="2000" dirty="0" smtClean="0"/>
              <a:t>blood AND between EVERY patient</a:t>
            </a:r>
            <a:endParaRPr lang="en-US" sz="2000" dirty="0"/>
          </a:p>
          <a:p>
            <a:pPr lvl="1"/>
            <a:r>
              <a:rPr lang="en-US" sz="2000" dirty="0"/>
              <a:t>Routine external cleaning is recommended for infection control </a:t>
            </a:r>
            <a:r>
              <a:rPr lang="en-US" sz="2000" dirty="0" smtClean="0"/>
              <a:t>purposes</a:t>
            </a:r>
          </a:p>
          <a:p>
            <a:pPr lvl="1"/>
            <a:endParaRPr lang="en-US" sz="2000" dirty="0"/>
          </a:p>
          <a:p>
            <a:r>
              <a:rPr lang="en-US" sz="2000" dirty="0"/>
              <a:t>When performing liquid QC, </a:t>
            </a:r>
            <a:r>
              <a:rPr lang="en-US" sz="2000" dirty="0" smtClean="0"/>
              <a:t>protect fingers.  Carefully, break open ampule.</a:t>
            </a:r>
            <a:endParaRPr lang="en-US" sz="2000" dirty="0"/>
          </a:p>
        </p:txBody>
      </p:sp>
      <p:sp>
        <p:nvSpPr>
          <p:cNvPr id="94210" name="Rectangle 2"/>
          <p:cNvSpPr>
            <a:spLocks noGrp="1" noChangeArrowheads="1"/>
          </p:cNvSpPr>
          <p:nvPr>
            <p:ph type="title"/>
          </p:nvPr>
        </p:nvSpPr>
        <p:spPr/>
        <p:txBody>
          <a:bodyPr/>
          <a:lstStyle/>
          <a:p>
            <a:r>
              <a:rPr lang="en-US" dirty="0"/>
              <a:t>Safety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xfrm>
            <a:off x="914400" y="1828800"/>
            <a:ext cx="7772400" cy="1785104"/>
          </a:xfrm>
        </p:spPr>
        <p:txBody>
          <a:bodyPr/>
          <a:lstStyle/>
          <a:p>
            <a:r>
              <a:rPr lang="en-US" sz="2400" u="sng" dirty="0"/>
              <a:t>Unexpected and unexplained results should be verified by another test method</a:t>
            </a:r>
            <a:r>
              <a:rPr lang="en-US" sz="2400" u="sng" dirty="0" smtClean="0"/>
              <a:t>.</a:t>
            </a:r>
          </a:p>
          <a:p>
            <a:endParaRPr lang="en-US" sz="2400" u="sng" dirty="0"/>
          </a:p>
          <a:p>
            <a:r>
              <a:rPr lang="en-US" sz="2400" u="sng" dirty="0"/>
              <a:t>Problems should be reported to </a:t>
            </a:r>
            <a:r>
              <a:rPr lang="en-US" sz="2400" u="sng" dirty="0" smtClean="0"/>
              <a:t>the Point of Care office</a:t>
            </a:r>
            <a:endParaRPr lang="en-US" sz="2400" u="sng" dirty="0"/>
          </a:p>
        </p:txBody>
      </p:sp>
      <p:sp>
        <p:nvSpPr>
          <p:cNvPr id="119810" name="Rectangle 2"/>
          <p:cNvSpPr>
            <a:spLocks noGrp="1" noChangeArrowheads="1"/>
          </p:cNvSpPr>
          <p:nvPr>
            <p:ph type="title"/>
          </p:nvPr>
        </p:nvSpPr>
        <p:spPr/>
        <p:txBody>
          <a:bodyPr/>
          <a:lstStyle/>
          <a:p>
            <a:r>
              <a:rPr lang="en-US" dirty="0"/>
              <a:t>Result considerations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Reportable Range</a:t>
            </a:r>
            <a:endParaRPr lang="en-US" dirty="0"/>
          </a:p>
        </p:txBody>
      </p:sp>
      <p:sp>
        <p:nvSpPr>
          <p:cNvPr id="3" name="Content Placeholder 2"/>
          <p:cNvSpPr>
            <a:spLocks noGrp="1"/>
          </p:cNvSpPr>
          <p:nvPr>
            <p:ph idx="1"/>
          </p:nvPr>
        </p:nvSpPr>
        <p:spPr>
          <a:xfrm>
            <a:off x="914400" y="1828800"/>
            <a:ext cx="7772400" cy="4801314"/>
          </a:xfrm>
        </p:spPr>
        <p:txBody>
          <a:bodyPr/>
          <a:lstStyle/>
          <a:p>
            <a:pPr lvl="1"/>
            <a:r>
              <a:rPr lang="en-US" sz="2400" dirty="0" smtClean="0"/>
              <a:t>%HbO2:  		0-100%</a:t>
            </a:r>
          </a:p>
          <a:p>
            <a:pPr lvl="1"/>
            <a:r>
              <a:rPr lang="en-US" sz="2400" dirty="0" smtClean="0"/>
              <a:t>THb:	  	4-25g/dL</a:t>
            </a:r>
          </a:p>
          <a:p>
            <a:pPr lvl="1"/>
            <a:r>
              <a:rPr lang="en-US" sz="2400" dirty="0" smtClean="0"/>
              <a:t>THb results &lt;4 or &gt;25 will give an ERROR on the AVOX analyzer.  Results outside of this range should be reported as “Out of Instrument Range.”</a:t>
            </a:r>
          </a:p>
          <a:p>
            <a:pPr lvl="1"/>
            <a:endParaRPr lang="en-US" sz="2400" dirty="0" smtClean="0"/>
          </a:p>
          <a:p>
            <a:pPr lvl="1"/>
            <a:r>
              <a:rPr lang="en-US" sz="2400" dirty="0" smtClean="0"/>
              <a:t>If values outside of this range are required, samples can be sent to the Clinical Laboratory for testing.  </a:t>
            </a:r>
          </a:p>
          <a:p>
            <a:pPr>
              <a:buNone/>
            </a:pPr>
            <a:endParaRPr lang="en-US" sz="3200" dirty="0" smtClean="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685800"/>
            <a:ext cx="7315200" cy="553998"/>
          </a:xfrm>
        </p:spPr>
        <p:txBody>
          <a:bodyPr/>
          <a:lstStyle/>
          <a:p>
            <a:r>
              <a:rPr lang="en-US" dirty="0" smtClean="0"/>
              <a:t>Limitations of Method</a:t>
            </a:r>
            <a:endParaRPr lang="en-US" dirty="0"/>
          </a:p>
        </p:txBody>
      </p:sp>
      <p:sp>
        <p:nvSpPr>
          <p:cNvPr id="5" name="Subtitle 4"/>
          <p:cNvSpPr>
            <a:spLocks noGrp="1"/>
          </p:cNvSpPr>
          <p:nvPr>
            <p:ph type="subTitle" idx="1"/>
          </p:nvPr>
        </p:nvSpPr>
        <p:spPr>
          <a:xfrm>
            <a:off x="1143000" y="1371600"/>
            <a:ext cx="7315200" cy="153888"/>
          </a:xfrm>
        </p:spPr>
        <p:txBody>
          <a:bodyPr/>
          <a:lstStyle/>
          <a:p>
            <a:pPr>
              <a:buFont typeface="Arial" pitchFamily="34" charset="0"/>
              <a:buChar char="•"/>
            </a:pPr>
            <a:endParaRPr lang="en-US" sz="1000" dirty="0"/>
          </a:p>
        </p:txBody>
      </p:sp>
    </p:spTree>
    <p:extLst>
      <p:ext uri="{BB962C8B-B14F-4D97-AF65-F5344CB8AC3E}">
        <p14:creationId xmlns:p14="http://schemas.microsoft.com/office/powerpoint/2010/main" val="1411917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914400" y="1828800"/>
            <a:ext cx="7772400" cy="4493538"/>
          </a:xfrm>
        </p:spPr>
        <p:txBody>
          <a:bodyPr/>
          <a:lstStyle/>
          <a:p>
            <a:pPr lvl="3"/>
            <a:r>
              <a:rPr lang="en-US" sz="1800" b="1" dirty="0" smtClean="0"/>
              <a:t>The following factors can affect result reliability:</a:t>
            </a:r>
          </a:p>
          <a:p>
            <a:pPr lvl="4"/>
            <a:r>
              <a:rPr lang="en-US" sz="1800" b="1" dirty="0" smtClean="0"/>
              <a:t>Cuvettes exposed to moisture (desiccant indicator is pink)</a:t>
            </a:r>
            <a:endParaRPr lang="en-US" sz="1800" dirty="0" smtClean="0"/>
          </a:p>
          <a:p>
            <a:pPr lvl="4"/>
            <a:r>
              <a:rPr lang="en-US" sz="1800" b="1" dirty="0" smtClean="0"/>
              <a:t>Over-filled cuvettes</a:t>
            </a:r>
            <a:endParaRPr lang="en-US" sz="1800" dirty="0" smtClean="0"/>
          </a:p>
          <a:p>
            <a:pPr lvl="4"/>
            <a:r>
              <a:rPr lang="en-US" sz="1800" b="1" dirty="0" smtClean="0"/>
              <a:t>Delay inserting cuvettes into the AVOX analyzer</a:t>
            </a:r>
            <a:endParaRPr lang="en-US" sz="1800" dirty="0" smtClean="0"/>
          </a:p>
          <a:p>
            <a:pPr lvl="4"/>
            <a:r>
              <a:rPr lang="en-US" sz="1800" b="1" dirty="0" smtClean="0"/>
              <a:t>Air contamination</a:t>
            </a:r>
            <a:endParaRPr lang="en-US" sz="1800" dirty="0" smtClean="0"/>
          </a:p>
          <a:p>
            <a:pPr lvl="4"/>
            <a:r>
              <a:rPr lang="en-US" sz="1800" b="1" dirty="0" smtClean="0"/>
              <a:t>Excess heparin or saline—Diluted samples</a:t>
            </a:r>
          </a:p>
          <a:p>
            <a:pPr lvl="4"/>
            <a:r>
              <a:rPr lang="en-US" sz="1800" b="1" dirty="0" smtClean="0"/>
              <a:t>Certain medications</a:t>
            </a:r>
            <a:endParaRPr lang="en-US" sz="1800" dirty="0" smtClean="0"/>
          </a:p>
          <a:p>
            <a:endParaRPr lang="en-US" sz="2800" dirty="0"/>
          </a:p>
          <a:p>
            <a:pPr lvl="2">
              <a:buFont typeface="Wingdings" pitchFamily="2" charset="2"/>
              <a:buNone/>
            </a:pPr>
            <a:endParaRPr lang="en-US" sz="2000" dirty="0"/>
          </a:p>
          <a:p>
            <a:pPr>
              <a:buFont typeface="Wingdings" pitchFamily="2" charset="2"/>
              <a:buNone/>
            </a:pPr>
            <a:endParaRPr lang="en-US" sz="2800" dirty="0"/>
          </a:p>
        </p:txBody>
      </p:sp>
      <p:sp>
        <p:nvSpPr>
          <p:cNvPr id="124930" name="Rectangle 2"/>
          <p:cNvSpPr>
            <a:spLocks noGrp="1" noChangeArrowheads="1"/>
          </p:cNvSpPr>
          <p:nvPr>
            <p:ph type="title"/>
          </p:nvPr>
        </p:nvSpPr>
        <p:spPr/>
        <p:txBody>
          <a:bodyPr/>
          <a:lstStyle/>
          <a:p>
            <a:r>
              <a:rPr lang="en-US" dirty="0"/>
              <a:t>Factors affecting results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Results--Continued</a:t>
            </a:r>
            <a:endParaRPr lang="en-US" dirty="0"/>
          </a:p>
        </p:txBody>
      </p:sp>
      <p:sp>
        <p:nvSpPr>
          <p:cNvPr id="3" name="Content Placeholder 2"/>
          <p:cNvSpPr>
            <a:spLocks noGrp="1"/>
          </p:cNvSpPr>
          <p:nvPr>
            <p:ph idx="1"/>
          </p:nvPr>
        </p:nvSpPr>
        <p:spPr>
          <a:xfrm>
            <a:off x="914400" y="1828800"/>
            <a:ext cx="7772400" cy="3293209"/>
          </a:xfrm>
        </p:spPr>
        <p:txBody>
          <a:bodyPr/>
          <a:lstStyle/>
          <a:p>
            <a:pPr lvl="3"/>
            <a:r>
              <a:rPr lang="en-US" sz="1800" b="1" dirty="0" smtClean="0"/>
              <a:t>The following factors can affect result reliability:</a:t>
            </a:r>
          </a:p>
          <a:p>
            <a:pPr lvl="4"/>
            <a:r>
              <a:rPr lang="en-US" sz="1800" b="1" dirty="0" smtClean="0"/>
              <a:t>Air Bubbles</a:t>
            </a:r>
            <a:r>
              <a:rPr lang="en-US" sz="1800" dirty="0" smtClean="0"/>
              <a:t> 	</a:t>
            </a:r>
          </a:p>
          <a:p>
            <a:pPr lvl="4"/>
            <a:r>
              <a:rPr lang="en-US" sz="1800" b="1" dirty="0" smtClean="0"/>
              <a:t>Delayed sample testing</a:t>
            </a:r>
            <a:r>
              <a:rPr lang="en-US" sz="1800" dirty="0" smtClean="0"/>
              <a:t>	</a:t>
            </a:r>
          </a:p>
          <a:p>
            <a:pPr lvl="4"/>
            <a:r>
              <a:rPr lang="en-US" sz="1800" b="1" dirty="0" smtClean="0"/>
              <a:t>Clotted samples </a:t>
            </a:r>
            <a:r>
              <a:rPr lang="en-US" sz="1800" dirty="0" smtClean="0"/>
              <a:t>	</a:t>
            </a:r>
          </a:p>
          <a:p>
            <a:pPr lvl="4"/>
            <a:r>
              <a:rPr lang="en-US" sz="1800" b="1" dirty="0" smtClean="0"/>
              <a:t>Samples that have settled out and the red cells have separated from the plasma 	</a:t>
            </a:r>
            <a:endParaRPr lang="en-US" sz="1800" dirty="0" smtClean="0"/>
          </a:p>
          <a:p>
            <a:pPr lvl="4"/>
            <a:r>
              <a:rPr lang="en-US" sz="1800" b="1" dirty="0" smtClean="0"/>
              <a:t>Lipid (fat) particles</a:t>
            </a:r>
            <a:r>
              <a:rPr lang="en-US" sz="1800" dirty="0" smtClean="0"/>
              <a:t> 	</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xfrm>
            <a:off x="914400" y="1828800"/>
            <a:ext cx="7772400" cy="3754874"/>
          </a:xfrm>
        </p:spPr>
        <p:txBody>
          <a:bodyPr/>
          <a:lstStyle/>
          <a:p>
            <a:r>
              <a:rPr lang="en-US" sz="2800" dirty="0"/>
              <a:t>Any concerns regarding reliability of </a:t>
            </a:r>
            <a:r>
              <a:rPr lang="en-US" sz="2800" dirty="0" smtClean="0"/>
              <a:t>AVOX </a:t>
            </a:r>
            <a:r>
              <a:rPr lang="en-US" sz="2800" dirty="0"/>
              <a:t>testing should be reported to the site manager and to the </a:t>
            </a:r>
            <a:r>
              <a:rPr lang="en-US" sz="2800" dirty="0" smtClean="0"/>
              <a:t>Point </a:t>
            </a:r>
            <a:r>
              <a:rPr lang="en-US" sz="2800" dirty="0"/>
              <a:t>of Care Testing </a:t>
            </a:r>
            <a:r>
              <a:rPr lang="en-US" sz="2800" dirty="0" smtClean="0"/>
              <a:t>office. </a:t>
            </a:r>
          </a:p>
          <a:p>
            <a:endParaRPr lang="en-US" sz="2800" dirty="0"/>
          </a:p>
          <a:p>
            <a:r>
              <a:rPr lang="en-US" sz="2800" dirty="0"/>
              <a:t>If the employee feels that their concerns are not adequately addressed by </a:t>
            </a:r>
            <a:r>
              <a:rPr lang="en-US" sz="2800" dirty="0" smtClean="0"/>
              <a:t>WFBH </a:t>
            </a:r>
            <a:r>
              <a:rPr lang="en-US" sz="2800" dirty="0"/>
              <a:t>management, the College of American Pathologists (CAP) can be contacted at 1-866-236-7212.</a:t>
            </a:r>
          </a:p>
        </p:txBody>
      </p:sp>
      <p:sp>
        <p:nvSpPr>
          <p:cNvPr id="116738" name="Rectangle 2"/>
          <p:cNvSpPr>
            <a:spLocks noGrp="1" noChangeArrowheads="1"/>
          </p:cNvSpPr>
          <p:nvPr>
            <p:ph type="title"/>
          </p:nvPr>
        </p:nvSpPr>
        <p:spPr/>
        <p:txBody>
          <a:bodyPr/>
          <a:lstStyle/>
          <a:p>
            <a:r>
              <a:rPr lang="en-US" dirty="0"/>
              <a:t>Quality Concerns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685800"/>
            <a:ext cx="7315200" cy="553998"/>
          </a:xfrm>
        </p:spPr>
        <p:txBody>
          <a:bodyPr/>
          <a:lstStyle/>
          <a:p>
            <a:r>
              <a:rPr lang="en-US" dirty="0" smtClean="0"/>
              <a:t>Congratulations</a:t>
            </a:r>
            <a:endParaRPr lang="en-US" dirty="0"/>
          </a:p>
        </p:txBody>
      </p:sp>
      <p:sp>
        <p:nvSpPr>
          <p:cNvPr id="5" name="Subtitle 4"/>
          <p:cNvSpPr>
            <a:spLocks noGrp="1"/>
          </p:cNvSpPr>
          <p:nvPr>
            <p:ph type="subTitle" idx="1"/>
          </p:nvPr>
        </p:nvSpPr>
        <p:spPr>
          <a:xfrm>
            <a:off x="1143000" y="1371600"/>
            <a:ext cx="7315200" cy="2462213"/>
          </a:xfrm>
        </p:spPr>
        <p:txBody>
          <a:bodyPr/>
          <a:lstStyle/>
          <a:p>
            <a:pPr>
              <a:buFont typeface="Arial" pitchFamily="34" charset="0"/>
              <a:buChar char="•"/>
            </a:pPr>
            <a:r>
              <a:rPr lang="en-US" dirty="0" smtClean="0">
                <a:solidFill>
                  <a:schemeClr val="tx1"/>
                </a:solidFill>
              </a:rPr>
              <a:t>You have completed the AVOX 1000E education module.</a:t>
            </a:r>
          </a:p>
          <a:p>
            <a:pPr>
              <a:buFont typeface="Arial" pitchFamily="34" charset="0"/>
              <a:buChar char="•"/>
            </a:pPr>
            <a:endParaRPr lang="en-US" dirty="0" smtClean="0">
              <a:solidFill>
                <a:schemeClr val="tx1"/>
              </a:solidFill>
            </a:endParaRPr>
          </a:p>
          <a:p>
            <a:pPr>
              <a:buFont typeface="Arial" pitchFamily="34" charset="0"/>
              <a:buChar char="•"/>
            </a:pPr>
            <a:r>
              <a:rPr lang="en-US" dirty="0" smtClean="0">
                <a:solidFill>
                  <a:schemeClr val="tx1"/>
                </a:solidFill>
              </a:rPr>
              <a:t>Please note that this module does not replace the AVOX procedure </a:t>
            </a:r>
          </a:p>
          <a:p>
            <a:r>
              <a:rPr lang="en-US" sz="500" dirty="0" smtClean="0"/>
              <a:t>					</a:t>
            </a:r>
            <a:r>
              <a:rPr lang="en-US" sz="1000" dirty="0" smtClean="0"/>
              <a:t>AVOX1000Eeducationmodule091415</a:t>
            </a:r>
            <a:endParaRPr lang="en-US" sz="1000" dirty="0"/>
          </a:p>
        </p:txBody>
      </p:sp>
    </p:spTree>
    <p:extLst>
      <p:ext uri="{BB962C8B-B14F-4D97-AF65-F5344CB8AC3E}">
        <p14:creationId xmlns:p14="http://schemas.microsoft.com/office/powerpoint/2010/main" val="1411917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idx="1"/>
          </p:nvPr>
        </p:nvSpPr>
        <p:spPr>
          <a:xfrm>
            <a:off x="914400" y="1828800"/>
            <a:ext cx="7772400" cy="3077766"/>
          </a:xfrm>
        </p:spPr>
        <p:txBody>
          <a:bodyPr/>
          <a:lstStyle/>
          <a:p>
            <a:r>
              <a:rPr lang="en-US" sz="2000" dirty="0" smtClean="0"/>
              <a:t>The AVOX 1000E test device is used to measure:</a:t>
            </a:r>
          </a:p>
          <a:p>
            <a:pPr lvl="4"/>
            <a:r>
              <a:rPr lang="en-US" sz="2000" dirty="0" smtClean="0"/>
              <a:t>Fractional oxyhemoglobin (%HbO2)</a:t>
            </a:r>
          </a:p>
          <a:p>
            <a:pPr lvl="4"/>
            <a:r>
              <a:rPr lang="en-US" sz="2000" dirty="0" smtClean="0"/>
              <a:t>Total hemoglobin (THb) concentration</a:t>
            </a:r>
            <a:endParaRPr lang="en-US" sz="2000" dirty="0"/>
          </a:p>
          <a:p>
            <a:r>
              <a:rPr lang="en-US" sz="2000" dirty="0" smtClean="0"/>
              <a:t>Blood samples are injected into a sealed, single-use disposable cuvette that is inserted into the sample chamber.  </a:t>
            </a:r>
          </a:p>
          <a:p>
            <a:r>
              <a:rPr lang="en-US" sz="2000" dirty="0" smtClean="0"/>
              <a:t>The AVOX 1000 E illuminates the sample at multiple wavelengths, records the optical density of the sample at each of the wavelengths, and computes the results. </a:t>
            </a:r>
          </a:p>
        </p:txBody>
      </p:sp>
      <p:sp>
        <p:nvSpPr>
          <p:cNvPr id="134146" name="Rectangle 2"/>
          <p:cNvSpPr>
            <a:spLocks noGrp="1" noChangeArrowheads="1"/>
          </p:cNvSpPr>
          <p:nvPr>
            <p:ph type="title"/>
          </p:nvPr>
        </p:nvSpPr>
        <p:spPr>
          <a:xfrm>
            <a:off x="914400" y="685800"/>
            <a:ext cx="7772400" cy="553998"/>
          </a:xfrm>
        </p:spPr>
        <p:txBody>
          <a:bodyPr/>
          <a:lstStyle/>
          <a:p>
            <a:r>
              <a:rPr lang="en-US" dirty="0"/>
              <a:t>Basic Principle of </a:t>
            </a:r>
            <a:r>
              <a:rPr lang="en-US" dirty="0" smtClean="0"/>
              <a:t>AVOX 1000E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914400" y="1828800"/>
            <a:ext cx="7772400" cy="4524315"/>
          </a:xfrm>
        </p:spPr>
        <p:txBody>
          <a:bodyPr/>
          <a:lstStyle/>
          <a:p>
            <a:r>
              <a:rPr lang="en-US" dirty="0"/>
              <a:t>Analyzer	</a:t>
            </a:r>
            <a:endParaRPr lang="en-US" dirty="0" smtClean="0"/>
          </a:p>
          <a:p>
            <a:endParaRPr lang="en-US" dirty="0"/>
          </a:p>
          <a:p>
            <a:r>
              <a:rPr lang="en-US" dirty="0" smtClean="0"/>
              <a:t>Cuvettes</a:t>
            </a:r>
          </a:p>
          <a:p>
            <a:endParaRPr lang="en-US" dirty="0"/>
          </a:p>
          <a:p>
            <a:r>
              <a:rPr lang="en-US" dirty="0" smtClean="0"/>
              <a:t>Orange and Yellow </a:t>
            </a:r>
            <a:r>
              <a:rPr lang="en-US" dirty="0"/>
              <a:t>Quality Control </a:t>
            </a:r>
            <a:r>
              <a:rPr lang="en-US" dirty="0" smtClean="0"/>
              <a:t>Filters</a:t>
            </a:r>
          </a:p>
          <a:p>
            <a:endParaRPr lang="en-US" dirty="0"/>
          </a:p>
          <a:p>
            <a:r>
              <a:rPr lang="en-US" dirty="0"/>
              <a:t>Liquid Quality Control Materials</a:t>
            </a:r>
          </a:p>
          <a:p>
            <a:pPr>
              <a:buFont typeface="Wingdings" pitchFamily="2" charset="2"/>
              <a:buNone/>
            </a:pPr>
            <a:endParaRPr lang="en-US" dirty="0"/>
          </a:p>
        </p:txBody>
      </p:sp>
      <p:sp>
        <p:nvSpPr>
          <p:cNvPr id="19458" name="Rectangle 2"/>
          <p:cNvSpPr>
            <a:spLocks noGrp="1" noChangeArrowheads="1"/>
          </p:cNvSpPr>
          <p:nvPr>
            <p:ph type="title"/>
          </p:nvPr>
        </p:nvSpPr>
        <p:spPr/>
        <p:txBody>
          <a:bodyPr/>
          <a:lstStyle/>
          <a:p>
            <a:r>
              <a:rPr lang="en-US" dirty="0" smtClean="0"/>
              <a:t>AVOX 1000E </a:t>
            </a:r>
            <a:r>
              <a:rPr lang="en-US" dirty="0"/>
              <a:t>Components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685800"/>
            <a:ext cx="7315200" cy="553998"/>
          </a:xfrm>
        </p:spPr>
        <p:txBody>
          <a:bodyPr/>
          <a:lstStyle/>
          <a:p>
            <a:r>
              <a:rPr lang="en-US" dirty="0" smtClean="0"/>
              <a:t>Analyzer</a:t>
            </a:r>
            <a:endParaRPr lang="en-US" dirty="0"/>
          </a:p>
        </p:txBody>
      </p:sp>
      <p:sp>
        <p:nvSpPr>
          <p:cNvPr id="5" name="Subtitle 4"/>
          <p:cNvSpPr>
            <a:spLocks noGrp="1"/>
          </p:cNvSpPr>
          <p:nvPr>
            <p:ph type="subTitle" idx="1"/>
          </p:nvPr>
        </p:nvSpPr>
        <p:spPr>
          <a:xfrm>
            <a:off x="1143000" y="1371600"/>
            <a:ext cx="7315200" cy="153888"/>
          </a:xfrm>
        </p:spPr>
        <p:txBody>
          <a:bodyPr/>
          <a:lstStyle/>
          <a:p>
            <a:pPr>
              <a:buFont typeface="Arial" pitchFamily="34" charset="0"/>
              <a:buChar char="•"/>
            </a:pPr>
            <a:endParaRPr lang="en-US" sz="1000" dirty="0"/>
          </a:p>
        </p:txBody>
      </p:sp>
    </p:spTree>
    <p:extLst>
      <p:ext uri="{BB962C8B-B14F-4D97-AF65-F5344CB8AC3E}">
        <p14:creationId xmlns:p14="http://schemas.microsoft.com/office/powerpoint/2010/main" val="1411917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idx="1"/>
          </p:nvPr>
        </p:nvSpPr>
        <p:spPr>
          <a:xfrm>
            <a:off x="914400" y="1828800"/>
            <a:ext cx="7772400" cy="4216539"/>
          </a:xfrm>
        </p:spPr>
        <p:txBody>
          <a:bodyPr/>
          <a:lstStyle/>
          <a:p>
            <a:r>
              <a:rPr lang="en-US" dirty="0"/>
              <a:t>To Power ON the Analyzer:  </a:t>
            </a:r>
          </a:p>
          <a:p>
            <a:pPr lvl="4"/>
            <a:r>
              <a:rPr lang="en-US" dirty="0" smtClean="0"/>
              <a:t>Press the Enter/On key</a:t>
            </a:r>
          </a:p>
          <a:p>
            <a:pPr lvl="4"/>
            <a:r>
              <a:rPr lang="en-US" dirty="0" smtClean="0"/>
              <a:t>Confirm </a:t>
            </a:r>
            <a:r>
              <a:rPr lang="en-US" dirty="0"/>
              <a:t>that </a:t>
            </a:r>
            <a:r>
              <a:rPr lang="en-US" dirty="0" smtClean="0"/>
              <a:t>Self-Test was OK</a:t>
            </a:r>
          </a:p>
          <a:p>
            <a:pPr lvl="4"/>
            <a:r>
              <a:rPr lang="en-US" dirty="0" smtClean="0"/>
              <a:t>The analyzer indicates that it is ready to analyze samples by displaying “READY”</a:t>
            </a:r>
          </a:p>
          <a:p>
            <a:r>
              <a:rPr lang="en-US" dirty="0" smtClean="0"/>
              <a:t>Troubleshoot </a:t>
            </a:r>
            <a:r>
              <a:rPr lang="en-US" dirty="0"/>
              <a:t>if a Self-Test </a:t>
            </a:r>
            <a:r>
              <a:rPr lang="en-US" dirty="0" smtClean="0"/>
              <a:t>FAILS</a:t>
            </a:r>
          </a:p>
          <a:p>
            <a:pPr lvl="2"/>
            <a:r>
              <a:rPr lang="en-US" dirty="0" smtClean="0"/>
              <a:t>Do NOT use the device for patient testing until failure is resolved</a:t>
            </a:r>
            <a:endParaRPr lang="en-US" dirty="0"/>
          </a:p>
        </p:txBody>
      </p:sp>
      <p:sp>
        <p:nvSpPr>
          <p:cNvPr id="129026" name="Rectangle 2"/>
          <p:cNvSpPr>
            <a:spLocks noGrp="1" noChangeArrowheads="1"/>
          </p:cNvSpPr>
          <p:nvPr>
            <p:ph type="title"/>
          </p:nvPr>
        </p:nvSpPr>
        <p:spPr/>
        <p:txBody>
          <a:bodyPr/>
          <a:lstStyle/>
          <a:p>
            <a:r>
              <a:rPr lang="en-US" dirty="0" smtClean="0"/>
              <a:t>AVOX 1000E Analyzer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685800"/>
            <a:ext cx="7315200" cy="553998"/>
          </a:xfrm>
        </p:spPr>
        <p:txBody>
          <a:bodyPr/>
          <a:lstStyle/>
          <a:p>
            <a:r>
              <a:rPr lang="en-US" dirty="0" smtClean="0"/>
              <a:t>Cuvettes</a:t>
            </a:r>
            <a:endParaRPr lang="en-US" dirty="0"/>
          </a:p>
        </p:txBody>
      </p:sp>
      <p:sp>
        <p:nvSpPr>
          <p:cNvPr id="5" name="Subtitle 4"/>
          <p:cNvSpPr>
            <a:spLocks noGrp="1"/>
          </p:cNvSpPr>
          <p:nvPr>
            <p:ph type="subTitle" idx="1"/>
          </p:nvPr>
        </p:nvSpPr>
        <p:spPr>
          <a:xfrm>
            <a:off x="1143000" y="1371600"/>
            <a:ext cx="7315200" cy="153888"/>
          </a:xfrm>
        </p:spPr>
        <p:txBody>
          <a:bodyPr/>
          <a:lstStyle/>
          <a:p>
            <a:pPr>
              <a:buFont typeface="Arial" pitchFamily="34" charset="0"/>
              <a:buChar char="•"/>
            </a:pPr>
            <a:endParaRPr lang="en-US" sz="1000" dirty="0"/>
          </a:p>
        </p:txBody>
      </p:sp>
    </p:spTree>
    <p:extLst>
      <p:ext uri="{BB962C8B-B14F-4D97-AF65-F5344CB8AC3E}">
        <p14:creationId xmlns:p14="http://schemas.microsoft.com/office/powerpoint/2010/main" val="14119177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WFBMC_internal_template">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WFBMC_internal_template</Template>
  <TotalTime>751</TotalTime>
  <Words>2551</Words>
  <Application>Microsoft Office PowerPoint</Application>
  <PresentationFormat>On-screen Show (4:3)</PresentationFormat>
  <Paragraphs>272</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Symbol</vt:lpstr>
      <vt:lpstr>Wingdings</vt:lpstr>
      <vt:lpstr>WFBMC_internal_template</vt:lpstr>
      <vt:lpstr>Point-of-Care Testing AVOX 1000E Education Module</vt:lpstr>
      <vt:lpstr>PowerPoint Presentation</vt:lpstr>
      <vt:lpstr>AVOX Support</vt:lpstr>
      <vt:lpstr>Safety</vt:lpstr>
      <vt:lpstr>Basic Principle of AVOX 1000E</vt:lpstr>
      <vt:lpstr>AVOX 1000E Components</vt:lpstr>
      <vt:lpstr>Analyzer</vt:lpstr>
      <vt:lpstr>AVOX 1000E Analyzer</vt:lpstr>
      <vt:lpstr>Cuvettes</vt:lpstr>
      <vt:lpstr>AVOX Cuvettes</vt:lpstr>
      <vt:lpstr>Quality Control</vt:lpstr>
      <vt:lpstr>Quality Control Responsibility</vt:lpstr>
      <vt:lpstr>Quality Control Documentation</vt:lpstr>
      <vt:lpstr>Quality Control</vt:lpstr>
      <vt:lpstr>Quality Control Filters</vt:lpstr>
      <vt:lpstr>Procedure:  Quality Control Filters</vt:lpstr>
      <vt:lpstr>Quality Control Filters—Unacceptable Values</vt:lpstr>
      <vt:lpstr>Liquid Quality Controls (LQC)</vt:lpstr>
      <vt:lpstr>Liquid QC</vt:lpstr>
      <vt:lpstr>Procedure:  Liquid QC (LQC)</vt:lpstr>
      <vt:lpstr>Liquid Quality Control—Unacceptable Values</vt:lpstr>
      <vt:lpstr>Liquid Quality Control: Troubleshooting Procedures</vt:lpstr>
      <vt:lpstr>Cuvette Calibration</vt:lpstr>
      <vt:lpstr>Bi-Annual Analyzer Comparison</vt:lpstr>
      <vt:lpstr>Bi-Annual Linearity Verification</vt:lpstr>
      <vt:lpstr>Documentation</vt:lpstr>
      <vt:lpstr>Analyzer handling prior to sending to Point of Care Testing for troubleshooting</vt:lpstr>
      <vt:lpstr>Analyzer Re-Implementation Post Repair</vt:lpstr>
      <vt:lpstr>Sample Requirements</vt:lpstr>
      <vt:lpstr>Sample Requirements</vt:lpstr>
      <vt:lpstr>Sample Considerations—Samples Collected from In-Dwelling Lines</vt:lpstr>
      <vt:lpstr>Patient Testing</vt:lpstr>
      <vt:lpstr>AVOX Orders/Documentation</vt:lpstr>
      <vt:lpstr>Patient Identity</vt:lpstr>
      <vt:lpstr>Testing a Patient Sample— </vt:lpstr>
      <vt:lpstr>Testing a Patient Sample--continued</vt:lpstr>
      <vt:lpstr>Performing Patient Testing --Continued</vt:lpstr>
      <vt:lpstr>Caution</vt:lpstr>
      <vt:lpstr>Results</vt:lpstr>
      <vt:lpstr>Result considerations</vt:lpstr>
      <vt:lpstr>Reportable Range</vt:lpstr>
      <vt:lpstr>Limitations of Method</vt:lpstr>
      <vt:lpstr>Factors affecting results</vt:lpstr>
      <vt:lpstr>Factors Affecting Results--Continued</vt:lpstr>
      <vt:lpstr>Quality Concerns</vt:lpstr>
      <vt:lpstr>Congratulations</vt:lpstr>
    </vt:vector>
  </TitlesOfParts>
  <Company>WFUBMC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athayer</dc:creator>
  <cp:lastModifiedBy>Kelly A. Leiner</cp:lastModifiedBy>
  <cp:revision>21</cp:revision>
  <dcterms:created xsi:type="dcterms:W3CDTF">2013-01-15T17:13:59Z</dcterms:created>
  <dcterms:modified xsi:type="dcterms:W3CDTF">2021-01-06T17:37:15Z</dcterms:modified>
</cp:coreProperties>
</file>