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91" r:id="rId7"/>
    <p:sldId id="366" r:id="rId8"/>
    <p:sldId id="377" r:id="rId9"/>
    <p:sldId id="381" r:id="rId10"/>
    <p:sldId id="378" r:id="rId11"/>
    <p:sldId id="329" r:id="rId12"/>
    <p:sldId id="345" r:id="rId13"/>
    <p:sldId id="355" r:id="rId14"/>
    <p:sldId id="382" r:id="rId15"/>
    <p:sldId id="299" r:id="rId16"/>
    <p:sldId id="302" r:id="rId17"/>
    <p:sldId id="305" r:id="rId18"/>
    <p:sldId id="383" r:id="rId19"/>
    <p:sldId id="335" r:id="rId20"/>
    <p:sldId id="349" r:id="rId21"/>
    <p:sldId id="379" r:id="rId22"/>
    <p:sldId id="310" r:id="rId2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%20CY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%20CY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%20CY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%20CY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%20CY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shportis\Desktop\RL6%20Deviations%20WFBMC%20CY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Type'!$B$35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Type'!$A$36:$A$53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'Event Type'!$B$36:$B$53</c:f>
              <c:numCache>
                <c:formatCode>General</c:formatCode>
                <c:ptCount val="18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  <c:pt idx="16">
                  <c:v>75</c:v>
                </c:pt>
                <c:pt idx="17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50-48E2-80F1-361B52B94AF1}"/>
            </c:ext>
          </c:extLst>
        </c:ser>
        <c:ser>
          <c:idx val="1"/>
          <c:order val="1"/>
          <c:tx>
            <c:strRef>
              <c:f>'Event Type'!$C$35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Type'!$A$36:$A$53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'Event Type'!$C$36:$C$53</c:f>
              <c:numCache>
                <c:formatCode>General</c:formatCode>
                <c:ptCount val="18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66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50-48E2-80F1-361B52B94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Type'!$B$59:$S$59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'Event Type'!$B$60:$S$60</c:f>
              <c:numCache>
                <c:formatCode>General</c:formatCode>
                <c:ptCount val="18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  <c:pt idx="16">
                  <c:v>18</c:v>
                </c:pt>
                <c:pt idx="1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E-4C9C-9F93-8FFA05E91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Type'!$A$64</c:f>
              <c:strCache>
                <c:ptCount val="1"/>
                <c:pt idx="0">
                  <c:v>Lost Specimen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Type'!$B$63:$S$63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'Event Type'!$B$64:$S$64</c:f>
              <c:numCache>
                <c:formatCode>General</c:formatCode>
                <c:ptCount val="18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4">
                  <c:v>5</c:v>
                </c:pt>
                <c:pt idx="15">
                  <c:v>8</c:v>
                </c:pt>
                <c:pt idx="16">
                  <c:v>4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2-4CC5-A63B-BAF2F9CA4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4195344"/>
        <c:axId val="224200920"/>
      </c:barChart>
      <c:catAx>
        <c:axId val="2241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00920"/>
        <c:crosses val="autoZero"/>
        <c:auto val="1"/>
        <c:lblAlgn val="ctr"/>
        <c:lblOffset val="100"/>
        <c:noMultiLvlLbl val="0"/>
      </c:catAx>
      <c:valAx>
        <c:axId val="2242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1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Type'!$A$86</c:f>
              <c:strCache>
                <c:ptCount val="1"/>
                <c:pt idx="0">
                  <c:v>Validity Concern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Type'!$B$85:$S$85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'Event Type'!$B$86:$S$86</c:f>
              <c:numCache>
                <c:formatCode>General</c:formatCode>
                <c:ptCount val="18"/>
                <c:pt idx="9">
                  <c:v>2</c:v>
                </c:pt>
                <c:pt idx="10">
                  <c:v>2</c:v>
                </c:pt>
                <c:pt idx="11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C-4B35-830C-5CCF93238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1498536"/>
        <c:axId val="561498864"/>
      </c:barChart>
      <c:catAx>
        <c:axId val="5614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98864"/>
        <c:crosses val="autoZero"/>
        <c:auto val="1"/>
        <c:lblAlgn val="ctr"/>
        <c:lblOffset val="100"/>
        <c:noMultiLvlLbl val="0"/>
      </c:catAx>
      <c:valAx>
        <c:axId val="5614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9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Type'!$B$75:$S$75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'Event Type'!$B$76:$S$76</c:f>
              <c:numCache>
                <c:formatCode>General</c:formatCode>
                <c:ptCount val="18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  <c:pt idx="1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8-400B-895F-067661B3E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Feedback!$B$27:$S$27</c:f>
              <c:strCache>
                <c:ptCount val="1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</c:strCache>
            </c:strRef>
          </c:cat>
          <c:val>
            <c:numRef>
              <c:f>Feedback!$B$28:$S$28</c:f>
              <c:numCache>
                <c:formatCode>0</c:formatCode>
                <c:ptCount val="18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  <c:pt idx="11">
                  <c:v>70</c:v>
                </c:pt>
                <c:pt idx="12">
                  <c:v>66</c:v>
                </c:pt>
                <c:pt idx="13">
                  <c:v>51</c:v>
                </c:pt>
                <c:pt idx="14">
                  <c:v>71</c:v>
                </c:pt>
                <c:pt idx="15">
                  <c:v>91</c:v>
                </c:pt>
                <c:pt idx="16">
                  <c:v>89</c:v>
                </c:pt>
                <c:pt idx="17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11-4AC5-9366-5FDB147432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January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657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December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390005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280231"/>
              </p:ext>
            </p:extLst>
          </p:nvPr>
        </p:nvGraphicFramePr>
        <p:xfrm>
          <a:off x="381000" y="876300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87343"/>
              </p:ext>
            </p:extLst>
          </p:nvPr>
        </p:nvGraphicFramePr>
        <p:xfrm>
          <a:off x="3886200" y="3810000"/>
          <a:ext cx="50292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001000" y="32766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705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December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0" y="1620798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562531"/>
              </p:ext>
            </p:extLst>
          </p:nvPr>
        </p:nvGraphicFramePr>
        <p:xfrm>
          <a:off x="1981200" y="2042160"/>
          <a:ext cx="533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December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763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68325"/>
              </p:ext>
            </p:extLst>
          </p:nvPr>
        </p:nvGraphicFramePr>
        <p:xfrm>
          <a:off x="1600200" y="1828800"/>
          <a:ext cx="609599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776" y="228600"/>
            <a:ext cx="8683869" cy="369332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 by Section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5" y="838200"/>
            <a:ext cx="8835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810000" y="442841"/>
          <a:ext cx="4457700" cy="60733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784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2100" b="1" dirty="0" smtClean="0">
                          <a:solidFill>
                            <a:schemeClr val="accent1"/>
                          </a:solidFill>
                        </a:rPr>
                        <a:t>Repeat-Back</a:t>
                      </a:r>
                      <a:r>
                        <a:rPr lang="en-US" altLang="en-US" sz="2100" b="1" baseline="0" dirty="0" smtClean="0">
                          <a:solidFill>
                            <a:schemeClr val="accent2"/>
                          </a:solidFill>
                        </a:rPr>
                        <a:t> Technique</a:t>
                      </a:r>
                      <a:endParaRPr lang="en-US" altLang="en-US" sz="900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communicates a request or information to a receiver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Receiver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repeats back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request or information to the sender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acknowledges the accuracy of the repeat-back. If not correct, repeats/clarifies the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261A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261A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</a:t>
                      </a:r>
                      <a:r>
                        <a:rPr kumimoji="0" lang="en-US" altLang="en-US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verbal orders </a:t>
                      </a:r>
                      <a:r>
                        <a:rPr kumimoji="0" lang="en-US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kumimoji="0" lang="en-US" altLang="en-US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critical values </a:t>
                      </a:r>
                      <a:r>
                        <a:rPr kumimoji="0" lang="en-US" altLang="en-US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should be written and read back (see below) 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when communicating routine but important information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Ensures the receiver </a:t>
                      </a:r>
                      <a:r>
                        <a:rPr lang="en-US" sz="1100" i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hears what they are supposed to hear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Key: Close the loop with “That is correct!”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Read-Back Technique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communicates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Receiver </a:t>
                      </a:r>
                      <a:r>
                        <a:rPr lang="en-US" sz="11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writes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order/request/result and </a:t>
                      </a:r>
                      <a:r>
                        <a:rPr lang="en-US" sz="11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reads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it back as written to the sender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Sender acknowledges accuracy with “That is correct” or makes the correction. 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BE USED WITH ALL VERBAL ORDERS AND CRITICAL VALUES. 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1228726" cy="7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5472113" y="3038086"/>
            <a:ext cx="2057400" cy="27678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4870" tIns="32435" rIns="64870" bIns="32435">
            <a:spAutoFit/>
          </a:bodyPr>
          <a:lstStyle>
            <a:lvl1pPr eaLnBrk="0" hangingPunct="0">
              <a:spcAft>
                <a:spcPts val="12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120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en-US" sz="150" b="1" i="1" dirty="0">
              <a:solidFill>
                <a:schemeClr val="bg2"/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050" b="1" i="1" dirty="0">
                <a:solidFill>
                  <a:schemeClr val="bg2"/>
                </a:solidFill>
              </a:rPr>
              <a:t>Key phrase: </a:t>
            </a:r>
            <a:r>
              <a:rPr lang="en-US" altLang="en-US" sz="1050" b="1" dirty="0">
                <a:solidFill>
                  <a:schemeClr val="bg2"/>
                </a:solidFill>
              </a:rPr>
              <a:t>“That’s correct.”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991" y="8382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Safety Focus of the Month for January 2021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Repeat Back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39200" cy="42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6750"/>
            <a:ext cx="7773074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8839200" cy="50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60324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 February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May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August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 Next meeting January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marL="688975" lvl="3" indent="0">
              <a:buNone/>
            </a:pPr>
            <a:endParaRPr lang="en-US" sz="2000" dirty="0" smtClean="0"/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February 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36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 36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 193</a:t>
            </a:r>
          </a:p>
          <a:p>
            <a:pPr marL="0" indent="0">
              <a:buNone/>
            </a:pPr>
            <a:r>
              <a:rPr lang="en-US" sz="2400" dirty="0" smtClean="0"/>
              <a:t>DMC: 173</a:t>
            </a:r>
          </a:p>
          <a:p>
            <a:pPr marL="0" indent="0">
              <a:buNone/>
            </a:pPr>
            <a:r>
              <a:rPr lang="en-US" sz="2400" dirty="0" smtClean="0"/>
              <a:t>HPMC: 26</a:t>
            </a:r>
          </a:p>
          <a:p>
            <a:pPr marL="0" indent="0">
              <a:buNone/>
            </a:pPr>
            <a:r>
              <a:rPr lang="en-US" sz="2400" dirty="0" smtClean="0"/>
              <a:t>LMC: 248</a:t>
            </a:r>
          </a:p>
          <a:p>
            <a:pPr marL="0" indent="0">
              <a:buNone/>
            </a:pPr>
            <a:r>
              <a:rPr lang="en-US" sz="2400" dirty="0" smtClean="0"/>
              <a:t>WMC: 67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07037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1/12/2021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833667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74 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 deaths</a:t>
            </a:r>
          </a:p>
          <a:p>
            <a:r>
              <a:rPr lang="en-US" sz="2400" b="1" dirty="0" smtClean="0"/>
              <a:t>CY 2020 </a:t>
            </a:r>
            <a:r>
              <a:rPr lang="en-US" sz="2400" dirty="0" smtClean="0"/>
              <a:t>(Jan 1 – Dec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47 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 deaths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5623"/>
            <a:ext cx="5867400" cy="553998"/>
          </a:xfrm>
        </p:spPr>
        <p:txBody>
          <a:bodyPr/>
          <a:lstStyle/>
          <a:p>
            <a:pPr algn="ctr"/>
            <a:r>
              <a:rPr lang="en-US" dirty="0" smtClean="0"/>
              <a:t>Good Catch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950" y="762000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Celebrate our successes!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3297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Ways to report good catches: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RL6 using the Good Catch Icon – </a:t>
            </a:r>
            <a:r>
              <a:rPr lang="en-US" b="1" i="1" dirty="0" smtClean="0"/>
              <a:t>preferred method </a:t>
            </a:r>
            <a:r>
              <a:rPr lang="en-US" b="1" dirty="0" smtClean="0"/>
              <a:t>of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Shelley with good catches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good catches at Lab Manager’s Huddle; Safety Coach’s Meeting or Laboratory Safety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3901321"/>
            <a:ext cx="226695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good catches will be submitted for a drawing. At the beginning of the next month a winner will be pulled from all submissions.</a:t>
            </a:r>
          </a:p>
          <a:p>
            <a:endParaRPr lang="en-US" sz="900" dirty="0" smtClean="0"/>
          </a:p>
          <a:p>
            <a:r>
              <a:rPr lang="en-US" dirty="0" smtClean="0"/>
              <a:t>The good catch </a:t>
            </a:r>
            <a:r>
              <a:rPr lang="en-US" i="1" dirty="0" smtClean="0"/>
              <a:t>winner</a:t>
            </a:r>
            <a:r>
              <a:rPr lang="en-US" dirty="0" smtClean="0"/>
              <a:t> will be recognized at that month’s Safety Governance Committee, presented with a certificate, given a good catch pin and a gift card.</a:t>
            </a:r>
          </a:p>
          <a:p>
            <a:endParaRPr lang="en-US" sz="900" dirty="0" smtClean="0"/>
          </a:p>
          <a:p>
            <a:r>
              <a:rPr lang="en-US" dirty="0" smtClean="0"/>
              <a:t>The good catch</a:t>
            </a:r>
            <a:r>
              <a:rPr lang="en-US" i="1" dirty="0" smtClean="0"/>
              <a:t> submitter </a:t>
            </a:r>
            <a:r>
              <a:rPr lang="en-US" dirty="0" smtClean="0"/>
              <a:t>will be also be recognized at that month’s Safety Governance Committee and will be presented with a gift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2887" y="381000"/>
            <a:ext cx="7578226" cy="553998"/>
          </a:xfrm>
        </p:spPr>
        <p:txBody>
          <a:bodyPr/>
          <a:lstStyle/>
          <a:p>
            <a:pPr algn="ctr"/>
            <a:r>
              <a:rPr lang="en-US" dirty="0" smtClean="0"/>
              <a:t>Good Catches in December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7" y="1237666"/>
            <a:ext cx="7578226" cy="43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0943" y="762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December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7949944" cy="41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53067"/>
            <a:ext cx="7949943" cy="18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084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Good Catch Winner for December Torie McHone</a:t>
            </a:r>
            <a:endParaRPr lang="en-US" dirty="0"/>
          </a:p>
        </p:txBody>
      </p:sp>
      <p:pic>
        <p:nvPicPr>
          <p:cNvPr id="8" name="Picture 7" descr="Dogs Are Awesome | You don't get to be man's best frie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4" y="190500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December: 77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66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573006"/>
              </p:ext>
            </p:extLst>
          </p:nvPr>
        </p:nvGraphicFramePr>
        <p:xfrm>
          <a:off x="838200" y="1524000"/>
          <a:ext cx="7315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642"/>
            <a:ext cx="49530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December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16764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767742"/>
              </p:ext>
            </p:extLst>
          </p:nvPr>
        </p:nvGraphicFramePr>
        <p:xfrm>
          <a:off x="1371600" y="2057400"/>
          <a:ext cx="62483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AB2FA-A988-484F-B44C-6B952E5A124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cf83a04-d13f-4892-865d-583e21da82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6953</TotalTime>
  <Words>466</Words>
  <Application>Microsoft Office PowerPoint</Application>
  <PresentationFormat>On-screen Show (4:3)</PresentationFormat>
  <Paragraphs>87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</vt:lpstr>
      <vt:lpstr>Good Catches in December</vt:lpstr>
      <vt:lpstr>Good Catches in December</vt:lpstr>
      <vt:lpstr>Good Catch Winner for December Torie McHone</vt:lpstr>
      <vt:lpstr>Lab Pathology Deviations</vt:lpstr>
      <vt:lpstr>Top Deviations in December</vt:lpstr>
      <vt:lpstr>Top Deviations in December</vt:lpstr>
      <vt:lpstr>Top Deviations in December</vt:lpstr>
      <vt:lpstr>Lab Pathology Deviations by Section December 2020</vt:lpstr>
      <vt:lpstr>RL6 Closing the Loop Compliance</vt:lpstr>
      <vt:lpstr>RL6 Closing the Loop Compliance by Section</vt:lpstr>
      <vt:lpstr>PowerPoint Presentation</vt:lpstr>
      <vt:lpstr>Safety Starts Here Section Compliance 2020</vt:lpstr>
      <vt:lpstr>PowerPoint Presentation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432</cp:revision>
  <cp:lastPrinted>2020-01-14T12:08:21Z</cp:lastPrinted>
  <dcterms:created xsi:type="dcterms:W3CDTF">2016-09-30T15:29:35Z</dcterms:created>
  <dcterms:modified xsi:type="dcterms:W3CDTF">2021-01-12T13:53:39Z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