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2.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3.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4.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5.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7.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8.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9.xml" ContentType="application/vnd.openxmlformats-officedocument.presentationml.notesSlide+xml"/>
  <Override PartName="/ppt/tags/tag2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41"/>
  </p:notesMasterIdLst>
  <p:handoutMasterIdLst>
    <p:handoutMasterId r:id="rId42"/>
  </p:handoutMasterIdLst>
  <p:sldIdLst>
    <p:sldId id="256" r:id="rId2"/>
    <p:sldId id="285" r:id="rId3"/>
    <p:sldId id="286" r:id="rId4"/>
    <p:sldId id="310" r:id="rId5"/>
    <p:sldId id="287" r:id="rId6"/>
    <p:sldId id="319" r:id="rId7"/>
    <p:sldId id="288" r:id="rId8"/>
    <p:sldId id="320" r:id="rId9"/>
    <p:sldId id="321" r:id="rId10"/>
    <p:sldId id="289" r:id="rId11"/>
    <p:sldId id="311" r:id="rId12"/>
    <p:sldId id="290" r:id="rId13"/>
    <p:sldId id="303" r:id="rId14"/>
    <p:sldId id="307" r:id="rId15"/>
    <p:sldId id="315" r:id="rId16"/>
    <p:sldId id="306" r:id="rId17"/>
    <p:sldId id="260" r:id="rId18"/>
    <p:sldId id="261" r:id="rId19"/>
    <p:sldId id="264" r:id="rId20"/>
    <p:sldId id="312" r:id="rId21"/>
    <p:sldId id="313" r:id="rId22"/>
    <p:sldId id="265" r:id="rId23"/>
    <p:sldId id="259" r:id="rId24"/>
    <p:sldId id="314" r:id="rId25"/>
    <p:sldId id="316" r:id="rId26"/>
    <p:sldId id="317" r:id="rId27"/>
    <p:sldId id="322" r:id="rId28"/>
    <p:sldId id="323" r:id="rId29"/>
    <p:sldId id="324" r:id="rId30"/>
    <p:sldId id="325" r:id="rId31"/>
    <p:sldId id="326" r:id="rId32"/>
    <p:sldId id="327" r:id="rId33"/>
    <p:sldId id="328" r:id="rId34"/>
    <p:sldId id="329" r:id="rId35"/>
    <p:sldId id="331" r:id="rId36"/>
    <p:sldId id="332" r:id="rId37"/>
    <p:sldId id="333" r:id="rId38"/>
    <p:sldId id="318" r:id="rId39"/>
    <p:sldId id="334" r:id="rId40"/>
  </p:sldIdLst>
  <p:sldSz cx="9144000" cy="6858000" type="screen4x3"/>
  <p:notesSz cx="6934200" cy="9220200"/>
  <p:custDataLst>
    <p:tags r:id="rId4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3" d="2"/>
        <a:sy n="3" d="2"/>
      </p:scale>
      <p:origin x="0" y="0"/>
    </p:cViewPr>
  </p:notesTextViewPr>
  <p:sorterViewPr>
    <p:cViewPr>
      <p:scale>
        <a:sx n="100" d="100"/>
        <a:sy n="100" d="100"/>
      </p:scale>
      <p:origin x="0" y="-22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03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0375"/>
          </a:xfrm>
          <a:prstGeom prst="rect">
            <a:avLst/>
          </a:prstGeom>
        </p:spPr>
        <p:txBody>
          <a:bodyPr vert="horz" lIns="91440" tIns="45720" rIns="91440" bIns="45720" rtlCol="0"/>
          <a:lstStyle>
            <a:lvl1pPr algn="r">
              <a:defRPr sz="1200"/>
            </a:lvl1pPr>
          </a:lstStyle>
          <a:p>
            <a:fld id="{F5283FE1-A753-4623-B51A-A3835930B841}" type="datetimeFigureOut">
              <a:rPr lang="en-US" smtClean="0"/>
              <a:t>1/14/2021</a:t>
            </a:fld>
            <a:endParaRPr lang="en-US"/>
          </a:p>
        </p:txBody>
      </p:sp>
      <p:sp>
        <p:nvSpPr>
          <p:cNvPr id="4" name="Footer Placeholder 3"/>
          <p:cNvSpPr>
            <a:spLocks noGrp="1"/>
          </p:cNvSpPr>
          <p:nvPr>
            <p:ph type="ftr" sz="quarter" idx="2"/>
          </p:nvPr>
        </p:nvSpPr>
        <p:spPr>
          <a:xfrm>
            <a:off x="0" y="8758238"/>
            <a:ext cx="3005138" cy="4603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758238"/>
            <a:ext cx="3005138" cy="460375"/>
          </a:xfrm>
          <a:prstGeom prst="rect">
            <a:avLst/>
          </a:prstGeom>
        </p:spPr>
        <p:txBody>
          <a:bodyPr vert="horz" lIns="91440" tIns="45720" rIns="91440" bIns="45720" rtlCol="0" anchor="b"/>
          <a:lstStyle>
            <a:lvl1pPr algn="r">
              <a:defRPr sz="1200"/>
            </a:lvl1pPr>
          </a:lstStyle>
          <a:p>
            <a:fld id="{6F1E650C-8D0C-40B7-AD5A-E927A825BB09}" type="slidenum">
              <a:rPr lang="en-US" smtClean="0"/>
              <a:t>‹#›</a:t>
            </a:fld>
            <a:endParaRPr lang="en-US"/>
          </a:p>
        </p:txBody>
      </p:sp>
    </p:spTree>
    <p:extLst>
      <p:ext uri="{BB962C8B-B14F-4D97-AF65-F5344CB8AC3E}">
        <p14:creationId xmlns:p14="http://schemas.microsoft.com/office/powerpoint/2010/main" val="20403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idx="1"/>
          </p:nvPr>
        </p:nvSpPr>
        <p:spPr>
          <a:xfrm>
            <a:off x="3927775" y="0"/>
            <a:ext cx="3004820" cy="461010"/>
          </a:xfrm>
          <a:prstGeom prst="rect">
            <a:avLst/>
          </a:prstGeom>
        </p:spPr>
        <p:txBody>
          <a:bodyPr vert="horz" lIns="92309" tIns="46154" rIns="92309" bIns="46154" rtlCol="0"/>
          <a:lstStyle>
            <a:lvl1pPr algn="r">
              <a:defRPr sz="1200"/>
            </a:lvl1pPr>
          </a:lstStyle>
          <a:p>
            <a:fld id="{43A3AB55-ACEE-4E0A-9DBE-5B63773632D0}" type="datetimeFigureOut">
              <a:rPr lang="en-US" smtClean="0"/>
              <a:t>1/14/2021</a:t>
            </a:fld>
            <a:endParaRPr lang="en-US"/>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9" tIns="46154" rIns="92309" bIns="46154" rtlCol="0" anchor="ctr"/>
          <a:lstStyle/>
          <a:p>
            <a:endParaRPr lang="en-US"/>
          </a:p>
        </p:txBody>
      </p:sp>
      <p:sp>
        <p:nvSpPr>
          <p:cNvPr id="5" name="Notes Placeholder 4"/>
          <p:cNvSpPr>
            <a:spLocks noGrp="1"/>
          </p:cNvSpPr>
          <p:nvPr>
            <p:ph type="body" sz="quarter" idx="3"/>
          </p:nvPr>
        </p:nvSpPr>
        <p:spPr>
          <a:xfrm>
            <a:off x="693420" y="4379595"/>
            <a:ext cx="5547360" cy="4149090"/>
          </a:xfrm>
          <a:prstGeom prst="rect">
            <a:avLst/>
          </a:prstGeom>
        </p:spPr>
        <p:txBody>
          <a:bodyPr vert="horz" lIns="92309" tIns="46154" rIns="92309" bIns="4615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57590"/>
            <a:ext cx="3004820" cy="461010"/>
          </a:xfrm>
          <a:prstGeom prst="rect">
            <a:avLst/>
          </a:prstGeom>
        </p:spPr>
        <p:txBody>
          <a:bodyPr vert="horz" lIns="92309" tIns="46154" rIns="92309" bIns="46154" rtlCol="0" anchor="b"/>
          <a:lstStyle>
            <a:lvl1pPr algn="r">
              <a:defRPr sz="1200"/>
            </a:lvl1pPr>
          </a:lstStyle>
          <a:p>
            <a:fld id="{26F50D05-4709-4C31-B807-FE73189F896B}" type="slidenum">
              <a:rPr lang="en-US" smtClean="0"/>
              <a:t>‹#›</a:t>
            </a:fld>
            <a:endParaRPr lang="en-US"/>
          </a:p>
        </p:txBody>
      </p:sp>
    </p:spTree>
    <p:extLst>
      <p:ext uri="{BB962C8B-B14F-4D97-AF65-F5344CB8AC3E}">
        <p14:creationId xmlns:p14="http://schemas.microsoft.com/office/powerpoint/2010/main" val="385307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14.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ags" Target="../tags/tag16.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ags" Target="../tags/tag18.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ags" Target="../tags/tag20.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ags" Target="../tags/tag22.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ags" Target="../tags/tag24.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3.xml"/><Relationship Id="rId2" Type="http://schemas.openxmlformats.org/officeDocument/2006/relationships/notesMaster" Target="../notesMasters/notesMaster1.xml"/><Relationship Id="rId1" Type="http://schemas.openxmlformats.org/officeDocument/2006/relationships/tags" Target="../tags/tag26.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24.xml"/><Relationship Id="rId2" Type="http://schemas.openxmlformats.org/officeDocument/2006/relationships/notesMaster" Target="../notesMasters/notesMaster1.xml"/><Relationship Id="rId1" Type="http://schemas.openxmlformats.org/officeDocument/2006/relationships/tags" Target="../tags/tag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 explain the difference</a:t>
            </a:r>
            <a:endParaRPr lang="en-US" dirty="0"/>
          </a:p>
        </p:txBody>
      </p:sp>
      <p:sp>
        <p:nvSpPr>
          <p:cNvPr id="4" name="Slide Number Placeholder 3"/>
          <p:cNvSpPr>
            <a:spLocks noGrp="1"/>
          </p:cNvSpPr>
          <p:nvPr>
            <p:ph type="sldNum" sz="quarter" idx="10"/>
          </p:nvPr>
        </p:nvSpPr>
        <p:spPr/>
        <p:txBody>
          <a:bodyPr/>
          <a:lstStyle/>
          <a:p>
            <a:fld id="{26F50D05-4709-4C31-B807-FE73189F896B}" type="slidenum">
              <a:rPr lang="en-US" smtClean="0"/>
              <a:t>4</a:t>
            </a:fld>
            <a:endParaRPr lang="en-US"/>
          </a:p>
        </p:txBody>
      </p:sp>
    </p:spTree>
    <p:extLst>
      <p:ext uri="{BB962C8B-B14F-4D97-AF65-F5344CB8AC3E}">
        <p14:creationId xmlns:p14="http://schemas.microsoft.com/office/powerpoint/2010/main" val="717006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E62160A9-6306-402C-A47F-F078178C99D1}" type="slidenum">
              <a:rPr lang="en-US" smtClean="0">
                <a:latin typeface="Arial" charset="0"/>
              </a:rPr>
              <a:pPr/>
              <a:t>17</a:t>
            </a:fld>
            <a:endParaRPr lang="en-US" dirty="0" smtClean="0">
              <a:latin typeface="Arial" charset="0"/>
            </a:endParaRPr>
          </a:p>
        </p:txBody>
      </p:sp>
      <p:sp>
        <p:nvSpPr>
          <p:cNvPr id="151555" name="Rectangle 2"/>
          <p:cNvSpPr>
            <a:spLocks noGrp="1" noRot="1" noChangeAspect="1" noChangeArrowheads="1" noTextEdit="1"/>
          </p:cNvSpPr>
          <p:nvPr>
            <p:ph type="sldImg"/>
          </p:nvPr>
        </p:nvSpPr>
        <p:spPr>
          <a:solidFill>
            <a:srgbClr val="FFFFFF"/>
          </a:solidFill>
          <a:ln/>
        </p:spPr>
      </p:sp>
      <p:sp>
        <p:nvSpPr>
          <p:cNvPr id="151556" name="Rectangle 3"/>
          <p:cNvSpPr>
            <a:spLocks noGrp="1" noChangeArrowheads="1"/>
          </p:cNvSpPr>
          <p:nvPr>
            <p:ph type="body" idx="1"/>
            <p:custDataLst>
              <p:tags r:id="rId1"/>
            </p:custDataLst>
          </p:nvPr>
        </p:nvSpPr>
        <p:spPr>
          <a:solidFill>
            <a:srgbClr val="FFFFFF"/>
          </a:solidFill>
          <a:ln>
            <a:solidFill>
              <a:srgbClr val="000000"/>
            </a:solidFill>
          </a:ln>
        </p:spPr>
        <p:txBody>
          <a:bodyPr/>
          <a:lstStyle/>
          <a:p>
            <a:pPr eaLnBrk="1" hangingPunct="1"/>
            <a:endParaRPr lang="en-US" sz="1600" dirty="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3D2BDF-6290-4807-AFC1-20FA5B7BF97B}" type="slidenum">
              <a:rPr lang="en-US" smtClean="0"/>
              <a:pPr/>
              <a:t>18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endParaRPr lang="en-US" sz="1400" baseline="30000" dirty="0"/>
          </a:p>
        </p:txBody>
      </p:sp>
      <p:sp>
        <p:nvSpPr>
          <p:cNvPr id="4" name="Slide Number Placeholder 3"/>
          <p:cNvSpPr>
            <a:spLocks noGrp="1"/>
          </p:cNvSpPr>
          <p:nvPr>
            <p:ph type="sldNum" sz="quarter" idx="10"/>
          </p:nvPr>
        </p:nvSpPr>
        <p:spPr/>
        <p:txBody>
          <a:bodyPr/>
          <a:lstStyle/>
          <a:p>
            <a:fld id="{2C3D2BDF-6290-4807-AFC1-20FA5B7BF97B}" type="slidenum">
              <a:rPr lang="en-US" smtClean="0"/>
              <a:pPr/>
              <a:t>19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endParaRPr lang="en-US" sz="1400" baseline="30000" dirty="0"/>
          </a:p>
        </p:txBody>
      </p:sp>
      <p:sp>
        <p:nvSpPr>
          <p:cNvPr id="4" name="Slide Number Placeholder 3"/>
          <p:cNvSpPr>
            <a:spLocks noGrp="1"/>
          </p:cNvSpPr>
          <p:nvPr>
            <p:ph type="sldNum" sz="quarter" idx="10"/>
          </p:nvPr>
        </p:nvSpPr>
        <p:spPr/>
        <p:txBody>
          <a:bodyPr/>
          <a:lstStyle/>
          <a:p>
            <a:fld id="{2C3D2BDF-6290-4807-AFC1-20FA5B7BF97B}" type="slidenum">
              <a:rPr lang="en-US" smtClean="0"/>
              <a:pPr/>
              <a:t>20</a:t>
            </a:fld>
            <a:endParaRPr lang="en-US" dirty="0"/>
          </a:p>
        </p:txBody>
      </p:sp>
    </p:spTree>
    <p:extLst>
      <p:ext uri="{BB962C8B-B14F-4D97-AF65-F5344CB8AC3E}">
        <p14:creationId xmlns:p14="http://schemas.microsoft.com/office/powerpoint/2010/main" val="1780394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endParaRPr lang="en-US" sz="1400" baseline="30000" dirty="0"/>
          </a:p>
        </p:txBody>
      </p:sp>
      <p:sp>
        <p:nvSpPr>
          <p:cNvPr id="4" name="Slide Number Placeholder 3"/>
          <p:cNvSpPr>
            <a:spLocks noGrp="1"/>
          </p:cNvSpPr>
          <p:nvPr>
            <p:ph type="sldNum" sz="quarter" idx="10"/>
          </p:nvPr>
        </p:nvSpPr>
        <p:spPr/>
        <p:txBody>
          <a:bodyPr/>
          <a:lstStyle/>
          <a:p>
            <a:fld id="{2C3D2BDF-6290-4807-AFC1-20FA5B7BF97B}" type="slidenum">
              <a:rPr lang="en-US" smtClean="0"/>
              <a:pPr/>
              <a:t>21</a:t>
            </a:fld>
            <a:endParaRPr lang="en-US" dirty="0"/>
          </a:p>
        </p:txBody>
      </p:sp>
    </p:spTree>
    <p:extLst>
      <p:ext uri="{BB962C8B-B14F-4D97-AF65-F5344CB8AC3E}">
        <p14:creationId xmlns:p14="http://schemas.microsoft.com/office/powerpoint/2010/main" val="39685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3D2BDF-6290-4807-AFC1-20FA5B7BF97B}" type="slidenum">
              <a:rPr lang="en-US" smtClean="0"/>
              <a:pPr/>
              <a:t>22</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3D2BDF-6290-4807-AFC1-20FA5B7BF97B}" type="slidenum">
              <a:rPr lang="en-US" smtClean="0"/>
              <a:pPr/>
              <a:t>23</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3D2BDF-6290-4807-AFC1-20FA5B7BF97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37787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2F23102-1178-402E-B991-D3EE4D4AD394}" type="datetimeFigureOut">
              <a:rPr lang="en-US" smtClean="0"/>
              <a:t>1/14/2021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C8C18E3-79D4-4235-8489-78D0481636AD}"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F23102-1178-402E-B991-D3EE4D4AD394}"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C18E3-79D4-4235-8489-78D0481636A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F23102-1178-402E-B991-D3EE4D4AD394}"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C18E3-79D4-4235-8489-78D0481636A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20574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2057400"/>
            <a:ext cx="3810000" cy="4114800"/>
          </a:xfrm>
        </p:spPr>
        <p:txBody>
          <a:bodyPr/>
          <a:lstStyle/>
          <a:p>
            <a:pPr lvl="0"/>
            <a:endParaRPr lang="en-US" noProof="0" dirty="0" smtClean="0"/>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0A6B1CBD-0266-4D5B-A8DE-EC02561B4B36}" type="slidenum">
              <a:rPr lang="en-US"/>
              <a:pPr>
                <a:defRPr/>
              </a:pPr>
              <a:t>‹#›</a:t>
            </a:fld>
            <a:endParaRPr lang="en-US" dirty="0"/>
          </a:p>
        </p:txBody>
      </p:sp>
    </p:spTree>
    <p:extLst>
      <p:ext uri="{BB962C8B-B14F-4D97-AF65-F5344CB8AC3E}">
        <p14:creationId xmlns:p14="http://schemas.microsoft.com/office/powerpoint/2010/main" val="272940642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2F23102-1178-402E-B991-D3EE4D4AD394}"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C18E3-79D4-4235-8489-78D0481636AD}"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2F23102-1178-402E-B991-D3EE4D4AD394}" type="datetimeFigureOut">
              <a:rPr lang="en-US" smtClean="0"/>
              <a:t>1/14/2021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C8C18E3-79D4-4235-8489-78D0481636A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2F23102-1178-402E-B991-D3EE4D4AD394}"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C18E3-79D4-4235-8489-78D0481636AD}"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2F23102-1178-402E-B991-D3EE4D4AD394}"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8C18E3-79D4-4235-8489-78D0481636AD}"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2F23102-1178-402E-B991-D3EE4D4AD394}"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8C18E3-79D4-4235-8489-78D0481636A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F23102-1178-402E-B991-D3EE4D4AD394}" type="datetimeFigureOut">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8C18E3-79D4-4235-8489-78D0481636A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F23102-1178-402E-B991-D3EE4D4AD394}"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C18E3-79D4-4235-8489-78D0481636AD}"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F23102-1178-402E-B991-D3EE4D4AD394}" type="datetimeFigureOut">
              <a:rPr lang="en-US" smtClean="0"/>
              <a:t>1/14/2021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C8C18E3-79D4-4235-8489-78D0481636AD}"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2F23102-1178-402E-B991-D3EE4D4AD394}" type="datetimeFigureOut">
              <a:rPr lang="en-US" smtClean="0"/>
              <a:t>1/14/2021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C8C18E3-79D4-4235-8489-78D0481636A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hyperlink" Target="2nd%20ABO%20flow%20(002).vsdx" TargetMode="Externa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2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January 13,2021         0630</a:t>
            </a:r>
          </a:p>
          <a:p>
            <a:r>
              <a:rPr lang="en-US" dirty="0" smtClean="0"/>
              <a:t>January 14, 2021	1330</a:t>
            </a:r>
            <a:endParaRPr lang="en-US" dirty="0"/>
          </a:p>
        </p:txBody>
      </p:sp>
      <p:sp>
        <p:nvSpPr>
          <p:cNvPr id="2" name="Title 1"/>
          <p:cNvSpPr>
            <a:spLocks noGrp="1"/>
          </p:cNvSpPr>
          <p:nvPr>
            <p:ph type="ctrTitle"/>
          </p:nvPr>
        </p:nvSpPr>
        <p:spPr/>
        <p:txBody>
          <a:bodyPr/>
          <a:lstStyle/>
          <a:p>
            <a:r>
              <a:rPr lang="en-US" dirty="0" smtClean="0"/>
              <a:t>Staff Meeting</a:t>
            </a:r>
            <a:endParaRPr lang="en-US" dirty="0"/>
          </a:p>
        </p:txBody>
      </p:sp>
    </p:spTree>
    <p:custDataLst>
      <p:tags r:id="rId1"/>
    </p:custDataLst>
    <p:extLst>
      <p:ext uri="{BB962C8B-B14F-4D97-AF65-F5344CB8AC3E}">
        <p14:creationId xmlns:p14="http://schemas.microsoft.com/office/powerpoint/2010/main" val="36043818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ABOEO (ABO for Electronic XM of Group O) </a:t>
            </a:r>
            <a:endParaRPr lang="en-US" sz="3200" dirty="0"/>
          </a:p>
        </p:txBody>
      </p:sp>
      <p:sp>
        <p:nvSpPr>
          <p:cNvPr id="3" name="Content Placeholder 2"/>
          <p:cNvSpPr>
            <a:spLocks noGrp="1"/>
          </p:cNvSpPr>
          <p:nvPr>
            <p:ph sz="quarter" idx="1"/>
          </p:nvPr>
        </p:nvSpPr>
        <p:spPr/>
        <p:txBody>
          <a:bodyPr>
            <a:normAutofit fontScale="92500" lnSpcReduction="20000"/>
          </a:bodyPr>
          <a:lstStyle/>
          <a:p>
            <a:r>
              <a:rPr lang="en-US" dirty="0" smtClean="0"/>
              <a:t>Temporarily used to allow electronic </a:t>
            </a:r>
            <a:r>
              <a:rPr lang="en-US" dirty="0" err="1" smtClean="0"/>
              <a:t>crossmatch</a:t>
            </a:r>
            <a:r>
              <a:rPr lang="en-US" dirty="0"/>
              <a:t> </a:t>
            </a:r>
            <a:r>
              <a:rPr lang="en-US" dirty="0" smtClean="0"/>
              <a:t>of Group O units until an acceptable 2</a:t>
            </a:r>
            <a:r>
              <a:rPr lang="en-US" baseline="30000" dirty="0" smtClean="0"/>
              <a:t>nd</a:t>
            </a:r>
            <a:r>
              <a:rPr lang="en-US" dirty="0" smtClean="0"/>
              <a:t> specimen is received and tested.</a:t>
            </a:r>
          </a:p>
          <a:p>
            <a:r>
              <a:rPr lang="en-US" dirty="0" smtClean="0"/>
              <a:t>PERFORM this on any DELAYED XM specimen to avoid delays if blood is needed prior to receipt of 2</a:t>
            </a:r>
            <a:r>
              <a:rPr lang="en-US" baseline="30000" dirty="0" smtClean="0"/>
              <a:t>nd</a:t>
            </a:r>
            <a:r>
              <a:rPr lang="en-US" dirty="0" smtClean="0"/>
              <a:t> specimen.</a:t>
            </a:r>
          </a:p>
          <a:p>
            <a:r>
              <a:rPr lang="en-US" dirty="0" smtClean="0"/>
              <a:t>SHOULD still obtain an acceptable 2</a:t>
            </a:r>
            <a:r>
              <a:rPr lang="en-US" baseline="30000" dirty="0" smtClean="0"/>
              <a:t>nd</a:t>
            </a:r>
            <a:r>
              <a:rPr lang="en-US" dirty="0" smtClean="0"/>
              <a:t> specimen and perform ABO2.</a:t>
            </a:r>
          </a:p>
          <a:p>
            <a:pPr lvl="1"/>
            <a:r>
              <a:rPr lang="en-US" dirty="0" smtClean="0"/>
              <a:t>Email to request a 2</a:t>
            </a:r>
            <a:r>
              <a:rPr lang="en-US" baseline="30000" dirty="0" smtClean="0"/>
              <a:t>nd</a:t>
            </a:r>
            <a:r>
              <a:rPr lang="en-US" dirty="0" smtClean="0"/>
              <a:t> sample for DOS.  (Will attempt to let them know in SBAR about this change.)</a:t>
            </a:r>
          </a:p>
          <a:p>
            <a:r>
              <a:rPr lang="en-US" dirty="0" smtClean="0"/>
              <a:t>When checking history – the ABOEO and the &lt;ABO2 will alert you that a 2</a:t>
            </a:r>
            <a:r>
              <a:rPr lang="en-US" baseline="30000" dirty="0" smtClean="0"/>
              <a:t>nd</a:t>
            </a:r>
            <a:r>
              <a:rPr lang="en-US" dirty="0" smtClean="0"/>
              <a:t> specimen is needed.</a:t>
            </a:r>
          </a:p>
          <a:p>
            <a:r>
              <a:rPr lang="en-US" dirty="0" smtClean="0"/>
              <a:t>Only option when you result is SS: Same Sample.</a:t>
            </a:r>
          </a:p>
          <a:p>
            <a:endParaRPr lang="en-US" dirty="0"/>
          </a:p>
          <a:p>
            <a:pPr marL="0" indent="0">
              <a:buNone/>
            </a:pPr>
            <a:r>
              <a:rPr lang="en-US" dirty="0" smtClean="0">
                <a:hlinkClick r:id="rId3" action="ppaction://hlinkfile"/>
              </a:rPr>
              <a:t>Flow chart</a:t>
            </a:r>
            <a:endParaRPr lang="en-US" dirty="0" smtClean="0"/>
          </a:p>
        </p:txBody>
      </p:sp>
    </p:spTree>
    <p:custDataLst>
      <p:tags r:id="rId1"/>
    </p:custDataLst>
    <p:extLst>
      <p:ext uri="{BB962C8B-B14F-4D97-AF65-F5344CB8AC3E}">
        <p14:creationId xmlns:p14="http://schemas.microsoft.com/office/powerpoint/2010/main" val="16096633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Davie Medical Center</a:t>
            </a:r>
            <a:endParaRPr lang="en-US" dirty="0"/>
          </a:p>
        </p:txBody>
      </p:sp>
      <p:sp>
        <p:nvSpPr>
          <p:cNvPr id="3" name="Content Placeholder 2"/>
          <p:cNvSpPr>
            <a:spLocks noGrp="1"/>
          </p:cNvSpPr>
          <p:nvPr>
            <p:ph sz="quarter" idx="1"/>
          </p:nvPr>
        </p:nvSpPr>
        <p:spPr/>
        <p:txBody>
          <a:bodyPr/>
          <a:lstStyle/>
          <a:p>
            <a:r>
              <a:rPr lang="en-US" dirty="0" smtClean="0"/>
              <a:t>Change – providing 4 Group O positive packed cells</a:t>
            </a:r>
          </a:p>
          <a:p>
            <a:r>
              <a:rPr lang="en-US" dirty="0" smtClean="0"/>
              <a:t>Will use when blood is needed faster than units can be </a:t>
            </a:r>
            <a:r>
              <a:rPr lang="en-US" dirty="0" err="1" smtClean="0"/>
              <a:t>crossmatched</a:t>
            </a:r>
            <a:r>
              <a:rPr lang="en-US" dirty="0" smtClean="0"/>
              <a:t> and sent from Main Campus</a:t>
            </a:r>
          </a:p>
          <a:p>
            <a:r>
              <a:rPr lang="en-US" dirty="0" smtClean="0"/>
              <a:t>DMC can perform electronic XMs with Group O</a:t>
            </a:r>
          </a:p>
          <a:p>
            <a:pPr marL="0" indent="0">
              <a:buNone/>
            </a:pPr>
            <a:r>
              <a:rPr lang="en-US" dirty="0" smtClean="0"/>
              <a:t>NOTE:  MUST make sure </a:t>
            </a:r>
            <a:r>
              <a:rPr lang="en-US" dirty="0" err="1" smtClean="0"/>
              <a:t>delayeds</a:t>
            </a:r>
            <a:r>
              <a:rPr lang="en-US" dirty="0" smtClean="0"/>
              <a:t> can be electronically </a:t>
            </a:r>
            <a:r>
              <a:rPr lang="en-US" dirty="0" err="1" smtClean="0"/>
              <a:t>crossmatched</a:t>
            </a:r>
            <a:r>
              <a:rPr lang="en-US" dirty="0" smtClean="0"/>
              <a:t> so need an ABOEO completed.</a:t>
            </a:r>
            <a:endParaRPr lang="en-US" dirty="0"/>
          </a:p>
        </p:txBody>
      </p:sp>
    </p:spTree>
    <p:extLst>
      <p:ext uri="{BB962C8B-B14F-4D97-AF65-F5344CB8AC3E}">
        <p14:creationId xmlns:p14="http://schemas.microsoft.com/office/powerpoint/2010/main" val="35677398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Staffing</a:t>
            </a:r>
            <a:endParaRPr lang="en-US" dirty="0"/>
          </a:p>
        </p:txBody>
      </p:sp>
      <p:sp>
        <p:nvSpPr>
          <p:cNvPr id="3" name="Content Placeholder 2"/>
          <p:cNvSpPr>
            <a:spLocks noGrp="1"/>
          </p:cNvSpPr>
          <p:nvPr>
            <p:ph sz="quarter" idx="1"/>
          </p:nvPr>
        </p:nvSpPr>
        <p:spPr/>
        <p:txBody>
          <a:bodyPr>
            <a:normAutofit/>
          </a:bodyPr>
          <a:lstStyle/>
          <a:p>
            <a:r>
              <a:rPr lang="en-US" dirty="0" smtClean="0"/>
              <a:t>New Employees  </a:t>
            </a:r>
          </a:p>
          <a:p>
            <a:pPr lvl="1"/>
            <a:r>
              <a:rPr lang="en-US" dirty="0" smtClean="0"/>
              <a:t>Gabriela </a:t>
            </a:r>
            <a:r>
              <a:rPr lang="en-US" dirty="0" err="1" smtClean="0"/>
              <a:t>Navarez</a:t>
            </a:r>
            <a:r>
              <a:rPr lang="en-US" dirty="0" smtClean="0"/>
              <a:t> (Starts next week)</a:t>
            </a:r>
          </a:p>
          <a:p>
            <a:pPr lvl="1"/>
            <a:r>
              <a:rPr lang="en-US" dirty="0" smtClean="0"/>
              <a:t>William Clevenger (Starts May)</a:t>
            </a:r>
            <a:endParaRPr lang="en-US" dirty="0"/>
          </a:p>
          <a:p>
            <a:pPr lvl="1"/>
            <a:endParaRPr lang="en-US" dirty="0"/>
          </a:p>
        </p:txBody>
      </p:sp>
    </p:spTree>
    <p:custDataLst>
      <p:tags r:id="rId1"/>
    </p:custDataLst>
    <p:extLst>
      <p:ext uri="{BB962C8B-B14F-4D97-AF65-F5344CB8AC3E}">
        <p14:creationId xmlns:p14="http://schemas.microsoft.com/office/powerpoint/2010/main" val="34264586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Blood Product Transport Coolers</a:t>
            </a:r>
            <a:endParaRPr lang="en-US" dirty="0"/>
          </a:p>
        </p:txBody>
      </p:sp>
      <p:sp>
        <p:nvSpPr>
          <p:cNvPr id="3" name="Content Placeholder 2"/>
          <p:cNvSpPr>
            <a:spLocks noGrp="1"/>
          </p:cNvSpPr>
          <p:nvPr>
            <p:ph sz="quarter" idx="1"/>
          </p:nvPr>
        </p:nvSpPr>
        <p:spPr/>
        <p:txBody>
          <a:bodyPr/>
          <a:lstStyle/>
          <a:p>
            <a:r>
              <a:rPr lang="en-US" sz="2800" dirty="0" smtClean="0"/>
              <a:t>6CC, 7CCE, 7CCW BMT</a:t>
            </a:r>
          </a:p>
          <a:p>
            <a:endParaRPr lang="en-US" sz="2800" dirty="0"/>
          </a:p>
          <a:p>
            <a:r>
              <a:rPr lang="en-US" sz="2800" dirty="0" smtClean="0"/>
              <a:t>March 1, 2021</a:t>
            </a:r>
          </a:p>
          <a:p>
            <a:r>
              <a:rPr lang="en-US" sz="2800" dirty="0" smtClean="0"/>
              <a:t>Will switch out Golden Hours with blue MAX-Qs</a:t>
            </a:r>
          </a:p>
          <a:p>
            <a:pPr lvl="1"/>
            <a:r>
              <a:rPr lang="en-US" sz="2600" dirty="0" smtClean="0"/>
              <a:t>Nurse manager notified by SBAR</a:t>
            </a:r>
          </a:p>
          <a:p>
            <a:r>
              <a:rPr lang="en-US" sz="2800" dirty="0" smtClean="0"/>
              <a:t>15 were ordered and are validated. </a:t>
            </a:r>
          </a:p>
          <a:p>
            <a:endParaRPr lang="en-US" dirty="0"/>
          </a:p>
        </p:txBody>
      </p:sp>
      <p:pic>
        <p:nvPicPr>
          <p:cNvPr id="5" name="Picture 4"/>
          <p:cNvPicPr>
            <a:picLocks noChangeAspect="1"/>
          </p:cNvPicPr>
          <p:nvPr/>
        </p:nvPicPr>
        <p:blipFill>
          <a:blip r:embed="rId3"/>
          <a:stretch>
            <a:fillRect/>
          </a:stretch>
        </p:blipFill>
        <p:spPr>
          <a:xfrm>
            <a:off x="5867400" y="3581400"/>
            <a:ext cx="2591025" cy="1981372"/>
          </a:xfrm>
          <a:prstGeom prst="rect">
            <a:avLst/>
          </a:prstGeom>
        </p:spPr>
      </p:pic>
    </p:spTree>
    <p:custDataLst>
      <p:tags r:id="rId1"/>
    </p:custDataLst>
    <p:extLst>
      <p:ext uri="{BB962C8B-B14F-4D97-AF65-F5344CB8AC3E}">
        <p14:creationId xmlns:p14="http://schemas.microsoft.com/office/powerpoint/2010/main" val="13413475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Forsyth/Stokes EMS</a:t>
            </a:r>
            <a:endParaRPr lang="en-US" dirty="0"/>
          </a:p>
        </p:txBody>
      </p:sp>
      <p:pic>
        <p:nvPicPr>
          <p:cNvPr id="9" name="Picture 8" descr="Description: http://www.mnthermalscience.com/sites/default/files/styles/product-photo/public/4-496_0.jpg"/>
          <p:cNvPicPr/>
          <p:nvPr/>
        </p:nvPicPr>
        <p:blipFill>
          <a:blip r:embed="rId2" cstate="print"/>
          <a:srcRect/>
          <a:stretch>
            <a:fillRect/>
          </a:stretch>
        </p:blipFill>
        <p:spPr bwMode="auto">
          <a:xfrm>
            <a:off x="5791200" y="3810000"/>
            <a:ext cx="2245336" cy="1828800"/>
          </a:xfrm>
          <a:prstGeom prst="rect">
            <a:avLst/>
          </a:prstGeom>
          <a:noFill/>
          <a:ln w="9525">
            <a:noFill/>
            <a:miter lim="800000"/>
            <a:headEnd/>
            <a:tailEnd/>
          </a:ln>
        </p:spPr>
      </p:pic>
      <p:sp>
        <p:nvSpPr>
          <p:cNvPr id="2" name="Content Placeholder 1"/>
          <p:cNvSpPr>
            <a:spLocks noGrp="1"/>
          </p:cNvSpPr>
          <p:nvPr>
            <p:ph sz="quarter" idx="1"/>
          </p:nvPr>
        </p:nvSpPr>
        <p:spPr>
          <a:xfrm>
            <a:off x="990600" y="1417639"/>
            <a:ext cx="7543800" cy="4541356"/>
          </a:xfrm>
        </p:spPr>
        <p:txBody>
          <a:bodyPr>
            <a:normAutofit/>
          </a:bodyPr>
          <a:lstStyle/>
          <a:p>
            <a:r>
              <a:rPr lang="en-US" sz="3200" dirty="0" smtClean="0"/>
              <a:t>Potentially looking to supply with Canvas coolers</a:t>
            </a:r>
          </a:p>
          <a:p>
            <a:r>
              <a:rPr lang="en-US" sz="3200" dirty="0" smtClean="0"/>
              <a:t>Stokes – 2 Whole Blood</a:t>
            </a:r>
          </a:p>
          <a:p>
            <a:r>
              <a:rPr lang="en-US" sz="3200" dirty="0" smtClean="0"/>
              <a:t>Forsyth (2 bases) – 1 Whole Blood</a:t>
            </a:r>
          </a:p>
          <a:p>
            <a:r>
              <a:rPr lang="en-US" sz="3200" dirty="0" smtClean="0"/>
              <a:t>Will use 5-DAY panels</a:t>
            </a:r>
          </a:p>
          <a:p>
            <a:r>
              <a:rPr lang="en-US" sz="3200" dirty="0" smtClean="0"/>
              <a:t>More to come……..</a:t>
            </a:r>
            <a:endParaRPr lang="en-US" sz="3200" dirty="0"/>
          </a:p>
        </p:txBody>
      </p:sp>
    </p:spTree>
    <p:extLst>
      <p:ext uri="{BB962C8B-B14F-4D97-AF65-F5344CB8AC3E}">
        <p14:creationId xmlns:p14="http://schemas.microsoft.com/office/powerpoint/2010/main" val="1594007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 Care/EMS Cooler prep</a:t>
            </a:r>
            <a:endParaRPr lang="en-US" dirty="0"/>
          </a:p>
        </p:txBody>
      </p:sp>
      <p:sp>
        <p:nvSpPr>
          <p:cNvPr id="3" name="Content Placeholder 2"/>
          <p:cNvSpPr>
            <a:spLocks noGrp="1"/>
          </p:cNvSpPr>
          <p:nvPr>
            <p:ph sz="quarter" idx="1"/>
          </p:nvPr>
        </p:nvSpPr>
        <p:spPr/>
        <p:txBody>
          <a:bodyPr>
            <a:normAutofit/>
          </a:bodyPr>
          <a:lstStyle/>
          <a:p>
            <a:r>
              <a:rPr lang="en-US" sz="3200" dirty="0" smtClean="0"/>
              <a:t>FILL the cooler insert with refrigerated gel packs to get the cooler down to temp while the panels are conditioning. </a:t>
            </a:r>
          </a:p>
          <a:p>
            <a:pPr lvl="1"/>
            <a:r>
              <a:rPr lang="en-US" sz="3000" dirty="0" smtClean="0"/>
              <a:t> This will increase the time it is good.</a:t>
            </a:r>
            <a:endParaRPr lang="en-US" sz="3000" dirty="0"/>
          </a:p>
        </p:txBody>
      </p:sp>
    </p:spTree>
    <p:extLst>
      <p:ext uri="{BB962C8B-B14F-4D97-AF65-F5344CB8AC3E}">
        <p14:creationId xmlns:p14="http://schemas.microsoft.com/office/powerpoint/2010/main" val="1739403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QC – Changes to Daily Racks</a:t>
            </a:r>
            <a:endParaRPr lang="en-US" dirty="0"/>
          </a:p>
        </p:txBody>
      </p:sp>
      <p:sp>
        <p:nvSpPr>
          <p:cNvPr id="3" name="Content Placeholder 2"/>
          <p:cNvSpPr>
            <a:spLocks noGrp="1"/>
          </p:cNvSpPr>
          <p:nvPr>
            <p:ph sz="quarter" idx="1"/>
          </p:nvPr>
        </p:nvSpPr>
        <p:spPr/>
        <p:txBody>
          <a:bodyPr>
            <a:normAutofit/>
          </a:bodyPr>
          <a:lstStyle/>
          <a:p>
            <a:r>
              <a:rPr lang="en-US" sz="3200" dirty="0" smtClean="0"/>
              <a:t>Less need to keep 6 racks of reagents.</a:t>
            </a:r>
          </a:p>
          <a:p>
            <a:r>
              <a:rPr lang="en-US" sz="3200" dirty="0" smtClean="0"/>
              <a:t>V1 and V2 rarely need 0.8% cells</a:t>
            </a:r>
          </a:p>
          <a:p>
            <a:r>
              <a:rPr lang="en-US" sz="3200" dirty="0" smtClean="0"/>
              <a:t>Racks 1 and 2:  Fully stocked</a:t>
            </a:r>
          </a:p>
          <a:p>
            <a:r>
              <a:rPr lang="en-US" sz="3200" dirty="0" smtClean="0"/>
              <a:t>Racks 3 and 4</a:t>
            </a:r>
          </a:p>
        </p:txBody>
      </p:sp>
    </p:spTree>
    <p:custDataLst>
      <p:tags r:id="rId1"/>
    </p:custDataLst>
    <p:extLst>
      <p:ext uri="{BB962C8B-B14F-4D97-AF65-F5344CB8AC3E}">
        <p14:creationId xmlns:p14="http://schemas.microsoft.com/office/powerpoint/2010/main" val="4015518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algn="l" eaLnBrk="1" hangingPunct="1"/>
            <a:r>
              <a:rPr lang="en-US" dirty="0" smtClean="0"/>
              <a:t>ED – Potential change – FYI for now</a:t>
            </a:r>
          </a:p>
        </p:txBody>
      </p:sp>
      <p:sp>
        <p:nvSpPr>
          <p:cNvPr id="24579" name="Rectangle 3"/>
          <p:cNvSpPr>
            <a:spLocks noGrp="1" noChangeArrowheads="1"/>
          </p:cNvSpPr>
          <p:nvPr>
            <p:ph sz="quarter" idx="1"/>
          </p:nvPr>
        </p:nvSpPr>
        <p:spPr>
          <a:xfrm>
            <a:off x="1435608" y="1447800"/>
            <a:ext cx="6717792" cy="5181600"/>
          </a:xfrm>
        </p:spPr>
        <p:txBody>
          <a:bodyPr>
            <a:normAutofit/>
          </a:bodyPr>
          <a:lstStyle/>
          <a:p>
            <a:pPr eaLnBrk="1" hangingPunct="1"/>
            <a:r>
              <a:rPr lang="en-US" sz="3200" dirty="0" smtClean="0"/>
              <a:t>Single units packed in plastic bags with gel packs on either side.</a:t>
            </a:r>
          </a:p>
          <a:p>
            <a:pPr eaLnBrk="1" hangingPunct="1"/>
            <a:r>
              <a:rPr lang="en-US" sz="3200" dirty="0" smtClean="0"/>
              <a:t>MTP packs</a:t>
            </a:r>
          </a:p>
          <a:p>
            <a:pPr eaLnBrk="1" hangingPunct="1"/>
            <a:r>
              <a:rPr lang="en-US" sz="3200" dirty="0" smtClean="0"/>
              <a:t>Will update as evolves.</a:t>
            </a:r>
          </a:p>
        </p:txBody>
      </p:sp>
    </p:spTree>
    <p:custDataLst>
      <p:tags r:id="rId1"/>
    </p:custDataLst>
    <p:extLst>
      <p:ext uri="{BB962C8B-B14F-4D97-AF65-F5344CB8AC3E}">
        <p14:creationId xmlns:p14="http://schemas.microsoft.com/office/powerpoint/2010/main" val="3163847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l" eaLnBrk="1" hangingPunct="1"/>
            <a:r>
              <a:rPr lang="en-US" dirty="0" smtClean="0"/>
              <a:t>FDA Guidance for Platelets</a:t>
            </a:r>
          </a:p>
        </p:txBody>
      </p:sp>
      <p:sp>
        <p:nvSpPr>
          <p:cNvPr id="25603" name="Rectangle 3"/>
          <p:cNvSpPr>
            <a:spLocks noGrp="1" noChangeArrowheads="1"/>
          </p:cNvSpPr>
          <p:nvPr>
            <p:ph sz="quarter" idx="1"/>
          </p:nvPr>
        </p:nvSpPr>
        <p:spPr/>
        <p:txBody>
          <a:bodyPr>
            <a:normAutofit/>
          </a:bodyPr>
          <a:lstStyle/>
          <a:p>
            <a:pPr eaLnBrk="1" hangingPunct="1"/>
            <a:r>
              <a:rPr lang="en-US" sz="3600" dirty="0" smtClean="0"/>
              <a:t>Date has changed.</a:t>
            </a:r>
          </a:p>
          <a:p>
            <a:pPr eaLnBrk="1" hangingPunct="1"/>
            <a:r>
              <a:rPr lang="en-US" sz="3600" dirty="0" smtClean="0"/>
              <a:t>Was March 2021 – moved farther out.</a:t>
            </a:r>
          </a:p>
          <a:p>
            <a:pPr eaLnBrk="1" hangingPunct="1"/>
            <a:r>
              <a:rPr lang="en-US" sz="3600" dirty="0" smtClean="0"/>
              <a:t>Will try to get all Pathogen reduced and/or LVDS platelets from blood supplier. </a:t>
            </a:r>
          </a:p>
          <a:p>
            <a:pPr eaLnBrk="1" hangingPunct="1"/>
            <a:r>
              <a:rPr lang="en-US" sz="3600" dirty="0" smtClean="0"/>
              <a:t>NOTE: PR-STS – Paid donors.</a:t>
            </a:r>
          </a:p>
        </p:txBody>
      </p:sp>
    </p:spTree>
    <p:custDataLst>
      <p:tags r:id="rId1"/>
    </p:custDataLst>
    <p:extLst>
      <p:ext uri="{BB962C8B-B14F-4D97-AF65-F5344CB8AC3E}">
        <p14:creationId xmlns:p14="http://schemas.microsoft.com/office/powerpoint/2010/main" val="21141014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REMINDERS/FYIs</a:t>
            </a:r>
            <a:endParaRPr lang="en-US" dirty="0"/>
          </a:p>
        </p:txBody>
      </p:sp>
      <p:sp>
        <p:nvSpPr>
          <p:cNvPr id="7" name="Content Placeholder 6"/>
          <p:cNvSpPr>
            <a:spLocks noGrp="1"/>
          </p:cNvSpPr>
          <p:nvPr>
            <p:ph sz="quarter" idx="1"/>
          </p:nvPr>
        </p:nvSpPr>
        <p:spPr>
          <a:xfrm>
            <a:off x="914400" y="1524000"/>
            <a:ext cx="6934200" cy="4663440"/>
          </a:xfrm>
        </p:spPr>
        <p:txBody>
          <a:bodyPr>
            <a:normAutofit/>
          </a:bodyPr>
          <a:lstStyle/>
          <a:p>
            <a:pPr marL="0" indent="0">
              <a:buNone/>
            </a:pPr>
            <a:endParaRPr lang="en-US" dirty="0" smtClean="0"/>
          </a:p>
        </p:txBody>
      </p:sp>
    </p:spTree>
    <p:custDataLst>
      <p:tags r:id="rId1"/>
    </p:custDataLst>
    <p:extLst>
      <p:ext uri="{BB962C8B-B14F-4D97-AF65-F5344CB8AC3E}">
        <p14:creationId xmlns:p14="http://schemas.microsoft.com/office/powerpoint/2010/main" val="3704839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262" y="304800"/>
            <a:ext cx="7772400" cy="1143000"/>
          </a:xfrm>
        </p:spPr>
        <p:txBody>
          <a:bodyPr/>
          <a:lstStyle/>
          <a:p>
            <a:r>
              <a:rPr lang="en-US" dirty="0" smtClean="0"/>
              <a:t>AABB Inspection</a:t>
            </a:r>
            <a:endParaRPr lang="en-US" dirty="0"/>
          </a:p>
        </p:txBody>
      </p:sp>
      <p:sp>
        <p:nvSpPr>
          <p:cNvPr id="3" name="Content Placeholder 2"/>
          <p:cNvSpPr>
            <a:spLocks noGrp="1"/>
          </p:cNvSpPr>
          <p:nvPr>
            <p:ph sz="quarter" idx="1"/>
          </p:nvPr>
        </p:nvSpPr>
        <p:spPr/>
        <p:txBody>
          <a:bodyPr>
            <a:normAutofit fontScale="55000" lnSpcReduction="20000"/>
          </a:bodyPr>
          <a:lstStyle/>
          <a:p>
            <a:pPr marL="0" lvl="0" indent="0">
              <a:buNone/>
            </a:pPr>
            <a:r>
              <a:rPr lang="en-US" u="sng" dirty="0"/>
              <a:t>AABB Standards: </a:t>
            </a:r>
            <a:endParaRPr lang="en-US" dirty="0"/>
          </a:p>
          <a:p>
            <a:pPr marL="0" indent="0">
              <a:buNone/>
            </a:pPr>
            <a:r>
              <a:rPr lang="en-US" b="1" dirty="0"/>
              <a:t>5.11 Samples and Requests</a:t>
            </a:r>
            <a:endParaRPr lang="en-US" dirty="0"/>
          </a:p>
          <a:p>
            <a:pPr marL="0" indent="0">
              <a:buNone/>
            </a:pPr>
            <a:r>
              <a:rPr lang="en-US" dirty="0"/>
              <a:t>Identifying information of the patient and the sample shall correspond and be confirmed at the time of collection using two independent identifiers. </a:t>
            </a:r>
          </a:p>
          <a:p>
            <a:pPr marL="0" indent="0">
              <a:buNone/>
            </a:pPr>
            <a:r>
              <a:rPr lang="en-US" b="1" dirty="0"/>
              <a:t>5.14.1  ABO Group</a:t>
            </a:r>
            <a:endParaRPr lang="en-US" dirty="0"/>
          </a:p>
          <a:p>
            <a:pPr marL="0" indent="0">
              <a:buNone/>
            </a:pPr>
            <a:r>
              <a:rPr lang="en-US" dirty="0"/>
              <a:t>The ABO group shall be determined by testing the red cells with anti-A and anti-B reagents and by testing the serum or plasma </a:t>
            </a:r>
            <a:r>
              <a:rPr lang="en-US" dirty="0" smtClean="0"/>
              <a:t>for expected </a:t>
            </a:r>
            <a:r>
              <a:rPr lang="en-US" dirty="0"/>
              <a:t>antibodies with A1 and B reagent red cells.  If a discrepancy is detected and transfusion is necessary before resolution, only Group O Red Blood Cells shall be issued.</a:t>
            </a:r>
          </a:p>
          <a:p>
            <a:pPr marL="0" indent="0">
              <a:buNone/>
            </a:pPr>
            <a:r>
              <a:rPr lang="en-US" dirty="0"/>
              <a:t> </a:t>
            </a:r>
          </a:p>
          <a:p>
            <a:pPr marL="0" indent="0">
              <a:buNone/>
            </a:pPr>
            <a:r>
              <a:rPr lang="en-US" b="1" dirty="0"/>
              <a:t>5.14.5  </a:t>
            </a:r>
            <a:r>
              <a:rPr lang="en-US" b="1" dirty="0" err="1"/>
              <a:t>Pretransfusion</a:t>
            </a:r>
            <a:r>
              <a:rPr lang="en-US" b="1" dirty="0"/>
              <a:t> Testing for Allogeneic Transfusion of Whole Blood, Red Blood </a:t>
            </a:r>
            <a:endParaRPr lang="en-US" dirty="0"/>
          </a:p>
          <a:p>
            <a:pPr marL="0" indent="0">
              <a:buNone/>
            </a:pPr>
            <a:r>
              <a:rPr lang="en-US" b="1" dirty="0" smtClean="0"/>
              <a:t>Cell</a:t>
            </a:r>
            <a:r>
              <a:rPr lang="en-US" b="1" dirty="0"/>
              <a:t>, and Granulocyte Components</a:t>
            </a:r>
            <a:r>
              <a:rPr lang="en-US" dirty="0"/>
              <a:t>.</a:t>
            </a:r>
          </a:p>
          <a:p>
            <a:pPr marL="0" indent="0">
              <a:buNone/>
            </a:pPr>
            <a:r>
              <a:rPr lang="en-US" dirty="0"/>
              <a:t>There shall be two determinations of the recipient’s ABO group as specified in Standard 5.14.1.  The first determination shall be performed on a current sample and the second determination by one of the following methods:</a:t>
            </a:r>
          </a:p>
          <a:p>
            <a:pPr marL="0" lvl="0" indent="0">
              <a:buNone/>
            </a:pPr>
            <a:r>
              <a:rPr lang="en-US" dirty="0"/>
              <a:t>Comparison with previous records</a:t>
            </a:r>
          </a:p>
          <a:p>
            <a:pPr marL="0" lvl="0" indent="0">
              <a:buNone/>
            </a:pPr>
            <a:r>
              <a:rPr lang="en-US" dirty="0"/>
              <a:t>Testing a second sample collected at a time different from the first sample, including a new verification of patient identification.</a:t>
            </a:r>
          </a:p>
          <a:p>
            <a:pPr marL="0" lvl="0" indent="0">
              <a:buNone/>
            </a:pPr>
            <a:r>
              <a:rPr lang="en-US" dirty="0"/>
              <a:t>Retesting the same sample if patient identification was verified using a validated electronic identification system.</a:t>
            </a:r>
          </a:p>
          <a:p>
            <a:pPr marL="0" indent="0">
              <a:buNone/>
            </a:pPr>
            <a:r>
              <a:rPr lang="en-US" dirty="0"/>
              <a:t>Standards 5.11 and 5.27.1 apply.</a:t>
            </a:r>
          </a:p>
          <a:p>
            <a:pPr marL="0" indent="0">
              <a:buNone/>
            </a:pPr>
            <a:r>
              <a:rPr lang="en-US" b="1" dirty="0"/>
              <a:t>5.27.1 </a:t>
            </a:r>
            <a:r>
              <a:rPr lang="en-US" dirty="0"/>
              <a:t>Recipients whose ABO group is not known or has not been confirmed shall receive </a:t>
            </a:r>
            <a:r>
              <a:rPr lang="en-US" dirty="0" smtClean="0"/>
              <a:t>Group </a:t>
            </a:r>
            <a:r>
              <a:rPr lang="en-US" dirty="0"/>
              <a:t>O Red Blood Cells or low-titer group O Whole Blood. </a:t>
            </a:r>
          </a:p>
        </p:txBody>
      </p:sp>
    </p:spTree>
    <p:custDataLst>
      <p:tags r:id="rId1"/>
    </p:custDataLst>
    <p:extLst>
      <p:ext uri="{BB962C8B-B14F-4D97-AF65-F5344CB8AC3E}">
        <p14:creationId xmlns:p14="http://schemas.microsoft.com/office/powerpoint/2010/main" val="5727971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REMINDERS</a:t>
            </a:r>
            <a:endParaRPr lang="en-US" dirty="0"/>
          </a:p>
        </p:txBody>
      </p:sp>
      <p:sp>
        <p:nvSpPr>
          <p:cNvPr id="7" name="Content Placeholder 6"/>
          <p:cNvSpPr>
            <a:spLocks noGrp="1"/>
          </p:cNvSpPr>
          <p:nvPr>
            <p:ph sz="quarter" idx="1"/>
          </p:nvPr>
        </p:nvSpPr>
        <p:spPr>
          <a:xfrm>
            <a:off x="914400" y="1524000"/>
            <a:ext cx="6934200" cy="4663440"/>
          </a:xfrm>
        </p:spPr>
        <p:txBody>
          <a:bodyPr>
            <a:normAutofit/>
          </a:bodyPr>
          <a:lstStyle/>
          <a:p>
            <a:r>
              <a:rPr lang="en-US" sz="3200" dirty="0" smtClean="0"/>
              <a:t>Maintain awareness:</a:t>
            </a:r>
          </a:p>
          <a:p>
            <a:r>
              <a:rPr lang="en-US" sz="3200" dirty="0" smtClean="0"/>
              <a:t>V1/V2 if not busy – help XM</a:t>
            </a:r>
          </a:p>
          <a:p>
            <a:r>
              <a:rPr lang="en-US" sz="3200" dirty="0" smtClean="0"/>
              <a:t>Take care of TRX folder/Genotypes.</a:t>
            </a:r>
          </a:p>
          <a:p>
            <a:pPr marL="320040" lvl="1" indent="0">
              <a:buNone/>
            </a:pPr>
            <a:endParaRPr lang="en-US" sz="3200" dirty="0" smtClean="0"/>
          </a:p>
          <a:p>
            <a:pPr lvl="2">
              <a:buNone/>
            </a:pPr>
            <a:r>
              <a:rPr lang="en-US" dirty="0" smtClean="0"/>
              <a:t>		</a:t>
            </a:r>
          </a:p>
        </p:txBody>
      </p:sp>
    </p:spTree>
    <p:custDataLst>
      <p:tags r:id="rId1"/>
    </p:custDataLst>
    <p:extLst>
      <p:ext uri="{BB962C8B-B14F-4D97-AF65-F5344CB8AC3E}">
        <p14:creationId xmlns:p14="http://schemas.microsoft.com/office/powerpoint/2010/main" val="20238996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REMINDERS</a:t>
            </a:r>
            <a:endParaRPr lang="en-US" dirty="0"/>
          </a:p>
        </p:txBody>
      </p:sp>
      <p:sp>
        <p:nvSpPr>
          <p:cNvPr id="7" name="Content Placeholder 6"/>
          <p:cNvSpPr>
            <a:spLocks noGrp="1"/>
          </p:cNvSpPr>
          <p:nvPr>
            <p:ph sz="quarter" idx="1"/>
          </p:nvPr>
        </p:nvSpPr>
        <p:spPr>
          <a:xfrm>
            <a:off x="914400" y="1524000"/>
            <a:ext cx="6934200" cy="4663440"/>
          </a:xfrm>
        </p:spPr>
        <p:txBody>
          <a:bodyPr>
            <a:normAutofit/>
          </a:bodyPr>
          <a:lstStyle/>
          <a:p>
            <a:r>
              <a:rPr lang="en-US" sz="3200" dirty="0" smtClean="0"/>
              <a:t>Thermal amplitudes</a:t>
            </a:r>
          </a:p>
          <a:p>
            <a:pPr lvl="1"/>
            <a:r>
              <a:rPr lang="en-US" sz="3000" dirty="0" smtClean="0"/>
              <a:t>Do NOT need to do every time C3d is positive unless note in PCW.</a:t>
            </a:r>
          </a:p>
          <a:p>
            <a:pPr lvl="1"/>
            <a:r>
              <a:rPr lang="en-US" sz="3000" dirty="0" smtClean="0"/>
              <a:t>Should have evidence of a cold that looks significant.</a:t>
            </a:r>
          </a:p>
          <a:p>
            <a:pPr lvl="2"/>
            <a:r>
              <a:rPr lang="en-US" sz="2600" dirty="0" smtClean="0"/>
              <a:t>If not affecting the IS or F/R – then check.</a:t>
            </a:r>
          </a:p>
          <a:p>
            <a:pPr marL="320040" lvl="1" indent="0">
              <a:buNone/>
            </a:pPr>
            <a:endParaRPr lang="en-US" sz="3000" dirty="0" smtClean="0"/>
          </a:p>
          <a:p>
            <a:pPr marL="320040" lvl="1" indent="0">
              <a:buNone/>
            </a:pPr>
            <a:endParaRPr lang="en-US" sz="3200" dirty="0" smtClean="0"/>
          </a:p>
          <a:p>
            <a:pPr lvl="2">
              <a:buNone/>
            </a:pPr>
            <a:r>
              <a:rPr lang="en-US" dirty="0" smtClean="0"/>
              <a:t>		</a:t>
            </a:r>
          </a:p>
        </p:txBody>
      </p:sp>
    </p:spTree>
    <p:custDataLst>
      <p:tags r:id="rId1"/>
    </p:custDataLst>
    <p:extLst>
      <p:ext uri="{BB962C8B-B14F-4D97-AF65-F5344CB8AC3E}">
        <p14:creationId xmlns:p14="http://schemas.microsoft.com/office/powerpoint/2010/main" val="19284385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l" eaLnBrk="1" hangingPunct="1"/>
            <a:r>
              <a:rPr lang="en-US" dirty="0" smtClean="0"/>
              <a:t>Cold Autos</a:t>
            </a:r>
          </a:p>
        </p:txBody>
      </p:sp>
      <p:sp>
        <p:nvSpPr>
          <p:cNvPr id="33795" name="Rectangle 3"/>
          <p:cNvSpPr>
            <a:spLocks noGrp="1" noChangeArrowheads="1"/>
          </p:cNvSpPr>
          <p:nvPr>
            <p:ph sz="quarter" idx="1"/>
          </p:nvPr>
        </p:nvSpPr>
        <p:spPr>
          <a:xfrm>
            <a:off x="1143000" y="1524000"/>
            <a:ext cx="7772400" cy="4800600"/>
          </a:xfrm>
        </p:spPr>
        <p:txBody>
          <a:bodyPr>
            <a:normAutofit/>
          </a:bodyPr>
          <a:lstStyle/>
          <a:p>
            <a:pPr eaLnBrk="1" hangingPunct="1"/>
            <a:r>
              <a:rPr lang="en-US" sz="3600" dirty="0" smtClean="0"/>
              <a:t>Be careful about calling cold autos.</a:t>
            </a:r>
          </a:p>
          <a:p>
            <a:pPr marL="0" indent="0" eaLnBrk="1" hangingPunct="1">
              <a:buNone/>
            </a:pPr>
            <a:endParaRPr lang="en-US" sz="3600" dirty="0" smtClean="0"/>
          </a:p>
        </p:txBody>
      </p:sp>
    </p:spTree>
    <p:custDataLst>
      <p:tags r:id="rId1"/>
    </p:custDataLst>
    <p:extLst>
      <p:ext uri="{BB962C8B-B14F-4D97-AF65-F5344CB8AC3E}">
        <p14:creationId xmlns:p14="http://schemas.microsoft.com/office/powerpoint/2010/main" val="23020637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066800" y="381000"/>
            <a:ext cx="7772400" cy="1143000"/>
          </a:xfrm>
        </p:spPr>
        <p:txBody>
          <a:bodyPr/>
          <a:lstStyle/>
          <a:p>
            <a:pPr algn="l" eaLnBrk="1" hangingPunct="1"/>
            <a:r>
              <a:rPr lang="en-US" dirty="0" smtClean="0"/>
              <a:t>MTP log</a:t>
            </a:r>
          </a:p>
        </p:txBody>
      </p:sp>
      <p:sp>
        <p:nvSpPr>
          <p:cNvPr id="23555" name="Rectangle 3"/>
          <p:cNvSpPr>
            <a:spLocks noGrp="1" noChangeArrowheads="1"/>
          </p:cNvSpPr>
          <p:nvPr>
            <p:ph type="body" sz="half" idx="1"/>
          </p:nvPr>
        </p:nvSpPr>
        <p:spPr>
          <a:xfrm>
            <a:off x="1066800" y="1828800"/>
            <a:ext cx="6400800" cy="4297363"/>
          </a:xfrm>
        </p:spPr>
        <p:txBody>
          <a:bodyPr>
            <a:normAutofit/>
          </a:bodyPr>
          <a:lstStyle/>
          <a:p>
            <a:pPr eaLnBrk="1" hangingPunct="1"/>
            <a:r>
              <a:rPr lang="en-US" sz="2800" dirty="0" smtClean="0"/>
              <a:t>Be careful when typing in Name and MRN.  </a:t>
            </a:r>
            <a:endParaRPr lang="en-US" sz="2800" dirty="0"/>
          </a:p>
          <a:p>
            <a:pPr eaLnBrk="1" hangingPunct="1"/>
            <a:r>
              <a:rPr lang="en-US" sz="2800" dirty="0" smtClean="0"/>
              <a:t>Dr. Fadeyi has noticed an increase number that are typed incorrectly.</a:t>
            </a:r>
          </a:p>
        </p:txBody>
      </p:sp>
    </p:spTree>
    <p:custDataLst>
      <p:tags r:id="rId1"/>
    </p:custDataLst>
    <p:extLst>
      <p:ext uri="{BB962C8B-B14F-4D97-AF65-F5344CB8AC3E}">
        <p14:creationId xmlns:p14="http://schemas.microsoft.com/office/powerpoint/2010/main" val="21245346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l" eaLnBrk="1" hangingPunct="1"/>
            <a:r>
              <a:rPr lang="en-US" dirty="0" smtClean="0"/>
              <a:t>Antibody work-ups</a:t>
            </a:r>
          </a:p>
        </p:txBody>
      </p:sp>
      <p:sp>
        <p:nvSpPr>
          <p:cNvPr id="33795" name="Rectangle 3"/>
          <p:cNvSpPr>
            <a:spLocks noGrp="1" noChangeArrowheads="1"/>
          </p:cNvSpPr>
          <p:nvPr>
            <p:ph sz="quarter" idx="1"/>
          </p:nvPr>
        </p:nvSpPr>
        <p:spPr>
          <a:xfrm>
            <a:off x="1143000" y="1524000"/>
            <a:ext cx="7772400" cy="4800600"/>
          </a:xfrm>
        </p:spPr>
        <p:txBody>
          <a:bodyPr>
            <a:normAutofit/>
          </a:bodyPr>
          <a:lstStyle/>
          <a:p>
            <a:pPr eaLnBrk="1" hangingPunct="1"/>
            <a:r>
              <a:rPr lang="en-US" sz="3600" dirty="0" smtClean="0"/>
              <a:t>Need </a:t>
            </a:r>
            <a:r>
              <a:rPr lang="en-US" sz="3600" dirty="0" err="1" smtClean="0"/>
              <a:t>antigram</a:t>
            </a:r>
            <a:r>
              <a:rPr lang="en-US" sz="3600" dirty="0" smtClean="0"/>
              <a:t> – not just print off from V1/V2</a:t>
            </a:r>
          </a:p>
          <a:p>
            <a:pPr eaLnBrk="1" hangingPunct="1"/>
            <a:r>
              <a:rPr lang="en-US" sz="3600" dirty="0" smtClean="0"/>
              <a:t>Record reactions appropriately</a:t>
            </a:r>
          </a:p>
          <a:p>
            <a:pPr marL="320040" lvl="1" indent="0">
              <a:buNone/>
            </a:pPr>
            <a:endParaRPr lang="en-US" sz="3400" dirty="0" smtClean="0"/>
          </a:p>
        </p:txBody>
      </p:sp>
    </p:spTree>
    <p:custDataLst>
      <p:tags r:id="rId1"/>
    </p:custDataLst>
    <p:extLst>
      <p:ext uri="{BB962C8B-B14F-4D97-AF65-F5344CB8AC3E}">
        <p14:creationId xmlns:p14="http://schemas.microsoft.com/office/powerpoint/2010/main" val="7663298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Cooler QC this year</a:t>
            </a:r>
            <a:endParaRPr lang="en-US" dirty="0"/>
          </a:p>
        </p:txBody>
      </p:sp>
      <p:sp>
        <p:nvSpPr>
          <p:cNvPr id="3" name="Content Placeholder 2"/>
          <p:cNvSpPr>
            <a:spLocks noGrp="1"/>
          </p:cNvSpPr>
          <p:nvPr>
            <p:ph sz="quarter" idx="1"/>
          </p:nvPr>
        </p:nvSpPr>
        <p:spPr/>
        <p:txBody>
          <a:bodyPr/>
          <a:lstStyle/>
          <a:p>
            <a:r>
              <a:rPr lang="en-US" dirty="0" smtClean="0"/>
              <a:t>Golden Hour inserts</a:t>
            </a:r>
          </a:p>
          <a:p>
            <a:r>
              <a:rPr lang="en-US" dirty="0" smtClean="0"/>
              <a:t>Quarterly QC folders</a:t>
            </a:r>
          </a:p>
          <a:p>
            <a:pPr lvl="1"/>
            <a:r>
              <a:rPr lang="en-US" dirty="0" smtClean="0"/>
              <a:t>Everyone should set up at least 4 so that it can be accomplished.</a:t>
            </a:r>
            <a:endParaRPr lang="en-US" dirty="0"/>
          </a:p>
        </p:txBody>
      </p:sp>
    </p:spTree>
    <p:extLst>
      <p:ext uri="{BB962C8B-B14F-4D97-AF65-F5344CB8AC3E}">
        <p14:creationId xmlns:p14="http://schemas.microsoft.com/office/powerpoint/2010/main" val="16869266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2021 Competency</a:t>
            </a:r>
            <a:endParaRPr lang="en-US" dirty="0"/>
          </a:p>
        </p:txBody>
      </p:sp>
      <p:sp>
        <p:nvSpPr>
          <p:cNvPr id="3" name="Content Placeholder 2"/>
          <p:cNvSpPr>
            <a:spLocks noGrp="1"/>
          </p:cNvSpPr>
          <p:nvPr>
            <p:ph sz="quarter" idx="1"/>
          </p:nvPr>
        </p:nvSpPr>
        <p:spPr/>
        <p:txBody>
          <a:bodyPr>
            <a:normAutofit/>
          </a:bodyPr>
          <a:lstStyle/>
          <a:p>
            <a:r>
              <a:rPr lang="en-US" sz="3200" dirty="0" smtClean="0"/>
              <a:t>Email sent out with basic information.</a:t>
            </a:r>
          </a:p>
          <a:p>
            <a:r>
              <a:rPr lang="en-US" sz="3200" dirty="0" smtClean="0"/>
              <a:t>Procedure review/quiz in med training</a:t>
            </a:r>
          </a:p>
          <a:p>
            <a:r>
              <a:rPr lang="en-US" sz="3200" dirty="0" smtClean="0"/>
              <a:t>V1/V2 direct observation will take care of 6 month for everyone.</a:t>
            </a:r>
          </a:p>
          <a:p>
            <a:r>
              <a:rPr lang="en-US" sz="3200" dirty="0" smtClean="0"/>
              <a:t>New employees – still in training</a:t>
            </a:r>
          </a:p>
          <a:p>
            <a:pPr lvl="1"/>
            <a:r>
              <a:rPr lang="en-US" sz="3200" dirty="0" smtClean="0"/>
              <a:t>Will have a 6 month competency - check with Bettina.</a:t>
            </a:r>
          </a:p>
        </p:txBody>
      </p:sp>
    </p:spTree>
    <p:extLst>
      <p:ext uri="{BB962C8B-B14F-4D97-AF65-F5344CB8AC3E}">
        <p14:creationId xmlns:p14="http://schemas.microsoft.com/office/powerpoint/2010/main" val="22915689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 for OB with anti-D due to RHIG</a:t>
            </a:r>
            <a:endParaRPr lang="en-US" dirty="0"/>
          </a:p>
        </p:txBody>
      </p:sp>
      <p:sp>
        <p:nvSpPr>
          <p:cNvPr id="3" name="Content Placeholder 2"/>
          <p:cNvSpPr>
            <a:spLocks noGrp="1"/>
          </p:cNvSpPr>
          <p:nvPr>
            <p:ph sz="quarter" idx="1"/>
          </p:nvPr>
        </p:nvSpPr>
        <p:spPr/>
        <p:txBody>
          <a:bodyPr/>
          <a:lstStyle/>
          <a:p>
            <a:r>
              <a:rPr lang="en-US" dirty="0"/>
              <a:t>Try not to use short dated units for these patients. They most likely will not use them and this ties the units up so they cannot be issued easily. Continue to XM 2 units per protocol but do not use short dated units. </a:t>
            </a:r>
          </a:p>
          <a:p>
            <a:pPr marL="0" indent="0">
              <a:buNone/>
            </a:pPr>
            <a:endParaRPr lang="en-US" dirty="0"/>
          </a:p>
        </p:txBody>
      </p:sp>
    </p:spTree>
    <p:extLst>
      <p:ext uri="{BB962C8B-B14F-4D97-AF65-F5344CB8AC3E}">
        <p14:creationId xmlns:p14="http://schemas.microsoft.com/office/powerpoint/2010/main" val="4155699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Delayed XMs</a:t>
            </a:r>
            <a:endParaRPr lang="en-US" dirty="0"/>
          </a:p>
        </p:txBody>
      </p:sp>
      <p:sp>
        <p:nvSpPr>
          <p:cNvPr id="3" name="Content Placeholder 2"/>
          <p:cNvSpPr>
            <a:spLocks noGrp="1"/>
          </p:cNvSpPr>
          <p:nvPr>
            <p:ph sz="quarter" idx="1"/>
          </p:nvPr>
        </p:nvSpPr>
        <p:spPr/>
        <p:txBody>
          <a:bodyPr/>
          <a:lstStyle/>
          <a:p>
            <a:r>
              <a:rPr lang="en-US" dirty="0" smtClean="0"/>
              <a:t>Putting </a:t>
            </a:r>
            <a:r>
              <a:rPr lang="en-US" dirty="0"/>
              <a:t>comments on the calendar can be cumbersome for techs </a:t>
            </a:r>
            <a:r>
              <a:rPr lang="en-US" dirty="0" smtClean="0"/>
              <a:t>at </a:t>
            </a:r>
            <a:r>
              <a:rPr lang="en-US" dirty="0"/>
              <a:t>vision especially during busy times. </a:t>
            </a:r>
            <a:endParaRPr lang="en-US" dirty="0" smtClean="0"/>
          </a:p>
          <a:p>
            <a:r>
              <a:rPr lang="en-US" dirty="0" smtClean="0"/>
              <a:t>Since </a:t>
            </a:r>
            <a:r>
              <a:rPr lang="en-US" dirty="0"/>
              <a:t>this is not a critical task set Delayed acetates aside in a separate rack on the bridge. </a:t>
            </a:r>
            <a:endParaRPr lang="en-US" dirty="0" smtClean="0"/>
          </a:p>
          <a:p>
            <a:r>
              <a:rPr lang="en-US" dirty="0" smtClean="0"/>
              <a:t>ANY </a:t>
            </a:r>
            <a:r>
              <a:rPr lang="en-US" dirty="0"/>
              <a:t>tech with time can put the comments into SCC and place on the calendar. </a:t>
            </a:r>
            <a:endParaRPr lang="en-US" dirty="0" smtClean="0"/>
          </a:p>
          <a:p>
            <a:r>
              <a:rPr lang="en-US" dirty="0" smtClean="0"/>
              <a:t>You </a:t>
            </a:r>
            <a:r>
              <a:rPr lang="en-US" dirty="0"/>
              <a:t>should NOT avoid this task but work as a team to complete in a timely manner. </a:t>
            </a:r>
          </a:p>
          <a:p>
            <a:endParaRPr lang="en-US" dirty="0"/>
          </a:p>
        </p:txBody>
      </p:sp>
    </p:spTree>
    <p:extLst>
      <p:ext uri="{BB962C8B-B14F-4D97-AF65-F5344CB8AC3E}">
        <p14:creationId xmlns:p14="http://schemas.microsoft.com/office/powerpoint/2010/main" val="15374042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Workflow for previous ID antibodies</a:t>
            </a:r>
          </a:p>
        </p:txBody>
      </p:sp>
      <p:sp>
        <p:nvSpPr>
          <p:cNvPr id="3" name="Content Placeholder 2"/>
          <p:cNvSpPr>
            <a:spLocks noGrp="1"/>
          </p:cNvSpPr>
          <p:nvPr>
            <p:ph sz="quarter" idx="1"/>
          </p:nvPr>
        </p:nvSpPr>
        <p:spPr/>
        <p:txBody>
          <a:bodyPr/>
          <a:lstStyle/>
          <a:p>
            <a:r>
              <a:rPr lang="en-US" dirty="0"/>
              <a:t>Patients with previously </a:t>
            </a:r>
            <a:r>
              <a:rPr lang="en-US" dirty="0" err="1"/>
              <a:t>ID’d</a:t>
            </a:r>
            <a:r>
              <a:rPr lang="en-US" dirty="0"/>
              <a:t> antibodies need to be placed in a separate rack vs the normal Vision rack. </a:t>
            </a:r>
            <a:endParaRPr lang="en-US" dirty="0" smtClean="0"/>
          </a:p>
          <a:p>
            <a:r>
              <a:rPr lang="en-US" dirty="0" smtClean="0"/>
              <a:t>Often </a:t>
            </a:r>
            <a:r>
              <a:rPr lang="en-US" dirty="0"/>
              <a:t>they get placed on the machine without units selected and the TAT is longer. </a:t>
            </a:r>
            <a:endParaRPr lang="en-US" dirty="0" smtClean="0"/>
          </a:p>
          <a:p>
            <a:r>
              <a:rPr lang="en-US" dirty="0" smtClean="0"/>
              <a:t>New </a:t>
            </a:r>
            <a:r>
              <a:rPr lang="en-US" dirty="0"/>
              <a:t>rack needed for samples with previous </a:t>
            </a:r>
            <a:r>
              <a:rPr lang="en-US" dirty="0" err="1"/>
              <a:t>ID’d</a:t>
            </a:r>
            <a:r>
              <a:rPr lang="en-US" dirty="0"/>
              <a:t> antibodies vs. placing samples on the bridge? </a:t>
            </a:r>
          </a:p>
          <a:p>
            <a:endParaRPr lang="en-US" dirty="0"/>
          </a:p>
        </p:txBody>
      </p:sp>
    </p:spTree>
    <p:extLst>
      <p:ext uri="{BB962C8B-B14F-4D97-AF65-F5344CB8AC3E}">
        <p14:creationId xmlns:p14="http://schemas.microsoft.com/office/powerpoint/2010/main" val="1342445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CAP Corresponding Checklist</a:t>
            </a:r>
            <a:endParaRPr lang="en-US" dirty="0"/>
          </a:p>
        </p:txBody>
      </p:sp>
      <p:sp>
        <p:nvSpPr>
          <p:cNvPr id="3" name="Content Placeholder 2"/>
          <p:cNvSpPr>
            <a:spLocks noGrp="1"/>
          </p:cNvSpPr>
          <p:nvPr>
            <p:ph sz="quarter" idx="1"/>
          </p:nvPr>
        </p:nvSpPr>
        <p:spPr/>
        <p:txBody>
          <a:bodyPr>
            <a:noAutofit/>
          </a:bodyPr>
          <a:lstStyle/>
          <a:p>
            <a:pPr marL="0" indent="0">
              <a:buNone/>
            </a:pPr>
            <a:r>
              <a:rPr lang="en-US" sz="1400" b="1" dirty="0"/>
              <a:t>TRM.30575 Misidentification Risk</a:t>
            </a:r>
            <a:r>
              <a:rPr lang="en-US" sz="1400" dirty="0"/>
              <a:t> </a:t>
            </a:r>
          </a:p>
          <a:p>
            <a:pPr marL="0" indent="0">
              <a:buNone/>
            </a:pPr>
            <a:r>
              <a:rPr lang="en-US" sz="1400" dirty="0"/>
              <a:t>The facility has a system to reduce the risk of </a:t>
            </a:r>
            <a:r>
              <a:rPr lang="en-US" sz="1400" dirty="0" err="1"/>
              <a:t>mistransfusion</a:t>
            </a:r>
            <a:r>
              <a:rPr lang="en-US" sz="1400" dirty="0"/>
              <a:t> for non-emergent red </a:t>
            </a:r>
            <a:r>
              <a:rPr lang="en-US" sz="1400" dirty="0" smtClean="0"/>
              <a:t>cell transfusions</a:t>
            </a:r>
            <a:r>
              <a:rPr lang="en-US" sz="1400" dirty="0"/>
              <a:t>.</a:t>
            </a:r>
          </a:p>
          <a:p>
            <a:pPr marL="0" indent="0">
              <a:buNone/>
            </a:pPr>
            <a:r>
              <a:rPr lang="en-US" sz="1400" dirty="0"/>
              <a:t>NOTE: </a:t>
            </a:r>
            <a:r>
              <a:rPr lang="en-US" sz="1400" dirty="0" err="1"/>
              <a:t>Mistransfusion</a:t>
            </a:r>
            <a:r>
              <a:rPr lang="en-US" sz="1400" dirty="0"/>
              <a:t> occurs from misidentification of the intended recipient at the time </a:t>
            </a:r>
            <a:r>
              <a:rPr lang="en-US" sz="1400" dirty="0" smtClean="0"/>
              <a:t>of specimen </a:t>
            </a:r>
            <a:r>
              <a:rPr lang="en-US" sz="1400" dirty="0"/>
              <a:t>collection for </a:t>
            </a:r>
            <a:r>
              <a:rPr lang="en-US" sz="1400" dirty="0" err="1"/>
              <a:t>pretransfusion</a:t>
            </a:r>
            <a:r>
              <a:rPr lang="en-US" sz="1400" dirty="0"/>
              <a:t> testing, during laboratory testing and preparation </a:t>
            </a:r>
            <a:r>
              <a:rPr lang="en-US" sz="1400" dirty="0" smtClean="0"/>
              <a:t>of units </a:t>
            </a:r>
            <a:r>
              <a:rPr lang="en-US" sz="1400" dirty="0"/>
              <a:t>to be issued, and at the time of transfusion. Misidentification at sample collection </a:t>
            </a:r>
            <a:r>
              <a:rPr lang="en-US" sz="1400" dirty="0" smtClean="0"/>
              <a:t>occurs approximately </a:t>
            </a:r>
            <a:r>
              <a:rPr lang="en-US" sz="1400" dirty="0"/>
              <a:t>once in every 1,000 samples, and in one in every 12,000 transfusions the recipient receives a unit not intended for or not properly selected for him/her.</a:t>
            </a:r>
          </a:p>
          <a:p>
            <a:pPr marL="0" indent="0">
              <a:buNone/>
            </a:pPr>
            <a:r>
              <a:rPr lang="en-US" sz="1400" dirty="0"/>
              <a:t>Risk reduction options that might be considered include:</a:t>
            </a:r>
          </a:p>
          <a:p>
            <a:pPr marL="0" indent="0">
              <a:buNone/>
            </a:pPr>
            <a:r>
              <a:rPr lang="en-US" sz="1400" dirty="0"/>
              <a:t>● Verifying the ABO group of the intended recipient on a second sample </a:t>
            </a:r>
            <a:r>
              <a:rPr lang="en-US" sz="1400" dirty="0" smtClean="0"/>
              <a:t>collected at </a:t>
            </a:r>
            <a:r>
              <a:rPr lang="en-US" sz="1400" dirty="0"/>
              <a:t>a separate phlebotomy (including the recording of the result in the </a:t>
            </a:r>
            <a:r>
              <a:rPr lang="en-US" sz="1400" dirty="0" smtClean="0"/>
              <a:t>institution's historical </a:t>
            </a:r>
            <a:r>
              <a:rPr lang="en-US" sz="1400" dirty="0"/>
              <a:t>record)</a:t>
            </a:r>
          </a:p>
          <a:p>
            <a:pPr marL="0" indent="0">
              <a:buNone/>
            </a:pPr>
            <a:r>
              <a:rPr lang="en-US" sz="1400" dirty="0"/>
              <a:t>● Utilizing a mechanical barrier system</a:t>
            </a:r>
          </a:p>
          <a:p>
            <a:pPr marL="0" indent="0">
              <a:buNone/>
            </a:pPr>
            <a:r>
              <a:rPr lang="en-US" sz="1400" dirty="0"/>
              <a:t>● Utilizing an electronic identification verification system that ensures that </a:t>
            </a:r>
            <a:r>
              <a:rPr lang="en-US" sz="1400" dirty="0" smtClean="0"/>
              <a:t>the patient </a:t>
            </a:r>
            <a:r>
              <a:rPr lang="en-US" sz="1400" dirty="0"/>
              <a:t>from whom the </a:t>
            </a:r>
            <a:r>
              <a:rPr lang="en-US" sz="1400" dirty="0" err="1"/>
              <a:t>pretransfusion</a:t>
            </a:r>
            <a:r>
              <a:rPr lang="en-US" sz="1400" dirty="0"/>
              <a:t> specimen was collected is the </a:t>
            </a:r>
            <a:r>
              <a:rPr lang="en-US" sz="1400" dirty="0" smtClean="0"/>
              <a:t>same patient </a:t>
            </a:r>
            <a:r>
              <a:rPr lang="en-US" sz="1400" dirty="0"/>
              <a:t>who is about to be transfused</a:t>
            </a:r>
          </a:p>
          <a:p>
            <a:pPr marL="0" indent="0">
              <a:buNone/>
            </a:pPr>
            <a:r>
              <a:rPr lang="en-US" sz="1400" dirty="0"/>
              <a:t>● Other approaches capable of reducing the risk of </a:t>
            </a:r>
            <a:r>
              <a:rPr lang="en-US" sz="1400" dirty="0" err="1"/>
              <a:t>mistransfusion</a:t>
            </a:r>
            <a:r>
              <a:rPr lang="en-US" sz="1400" dirty="0"/>
              <a:t>.</a:t>
            </a:r>
          </a:p>
          <a:p>
            <a:pPr marL="0" indent="0">
              <a:buNone/>
            </a:pPr>
            <a:r>
              <a:rPr lang="en-US" sz="1400" dirty="0"/>
              <a:t>The laboratory is expected to participate in monitoring the effectiveness of the system that it</a:t>
            </a:r>
          </a:p>
          <a:p>
            <a:pPr marL="0" indent="0">
              <a:buNone/>
            </a:pPr>
            <a:r>
              <a:rPr lang="en-US" sz="1400" dirty="0"/>
              <a:t>implements.</a:t>
            </a:r>
          </a:p>
          <a:p>
            <a:pPr marL="0" indent="0">
              <a:buNone/>
            </a:pPr>
            <a:r>
              <a:rPr lang="en-US" sz="1400" dirty="0"/>
              <a:t>The laboratory should also consider improvements in procedures and/or educational efforts as</a:t>
            </a:r>
          </a:p>
          <a:p>
            <a:pPr marL="0" indent="0">
              <a:buNone/>
            </a:pPr>
            <a:r>
              <a:rPr lang="en-US" sz="1400" dirty="0"/>
              <a:t>part of its program to reduce the risk of </a:t>
            </a:r>
            <a:r>
              <a:rPr lang="en-US" sz="1400" dirty="0" err="1"/>
              <a:t>mistransfusion</a:t>
            </a:r>
            <a:r>
              <a:rPr lang="en-US" sz="1400" dirty="0"/>
              <a:t>.</a:t>
            </a:r>
          </a:p>
          <a:p>
            <a:pPr marL="0" indent="0">
              <a:buNone/>
            </a:pPr>
            <a:r>
              <a:rPr lang="en-US" sz="1400" dirty="0"/>
              <a:t> </a:t>
            </a:r>
          </a:p>
        </p:txBody>
      </p:sp>
    </p:spTree>
    <p:custDataLst>
      <p:tags r:id="rId1"/>
    </p:custDataLst>
    <p:extLst>
      <p:ext uri="{BB962C8B-B14F-4D97-AF65-F5344CB8AC3E}">
        <p14:creationId xmlns:p14="http://schemas.microsoft.com/office/powerpoint/2010/main" val="29295124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 Liquid Plasma</a:t>
            </a:r>
            <a:endParaRPr lang="en-US" dirty="0"/>
          </a:p>
        </p:txBody>
      </p:sp>
      <p:sp>
        <p:nvSpPr>
          <p:cNvPr id="3" name="Content Placeholder 2"/>
          <p:cNvSpPr>
            <a:spLocks noGrp="1"/>
          </p:cNvSpPr>
          <p:nvPr>
            <p:ph sz="quarter" idx="1"/>
          </p:nvPr>
        </p:nvSpPr>
        <p:spPr/>
        <p:txBody>
          <a:bodyPr/>
          <a:lstStyle/>
          <a:p>
            <a:r>
              <a:rPr lang="en-US" dirty="0"/>
              <a:t>Switch out liquid plasma in the ED on Wednesday mornings with the new stock that arrives on Tuesday. This will prevent us from scrambling to use short dated liquid plasma. </a:t>
            </a:r>
          </a:p>
          <a:p>
            <a:pPr marL="0" indent="0">
              <a:buNone/>
            </a:pPr>
            <a:endParaRPr lang="en-US" dirty="0"/>
          </a:p>
        </p:txBody>
      </p:sp>
    </p:spTree>
    <p:extLst>
      <p:ext uri="{BB962C8B-B14F-4D97-AF65-F5344CB8AC3E}">
        <p14:creationId xmlns:p14="http://schemas.microsoft.com/office/powerpoint/2010/main" val="4197419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Antigen negative blood</a:t>
            </a:r>
          </a:p>
        </p:txBody>
      </p:sp>
      <p:sp>
        <p:nvSpPr>
          <p:cNvPr id="3" name="Content Placeholder 2"/>
          <p:cNvSpPr>
            <a:spLocks noGrp="1"/>
          </p:cNvSpPr>
          <p:nvPr>
            <p:ph sz="quarter" idx="1"/>
          </p:nvPr>
        </p:nvSpPr>
        <p:spPr/>
        <p:txBody>
          <a:bodyPr/>
          <a:lstStyle/>
          <a:p>
            <a:r>
              <a:rPr lang="en-US" dirty="0"/>
              <a:t>when you use the last unit for a patient, please re-order or assess whether units need to be re-ordered and update the white board. </a:t>
            </a:r>
          </a:p>
          <a:p>
            <a:endParaRPr lang="en-US" dirty="0"/>
          </a:p>
        </p:txBody>
      </p:sp>
    </p:spTree>
    <p:extLst>
      <p:ext uri="{BB962C8B-B14F-4D97-AF65-F5344CB8AC3E}">
        <p14:creationId xmlns:p14="http://schemas.microsoft.com/office/powerpoint/2010/main" val="16477425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BCHEM</a:t>
            </a:r>
          </a:p>
        </p:txBody>
      </p:sp>
      <p:sp>
        <p:nvSpPr>
          <p:cNvPr id="3" name="Content Placeholder 2"/>
          <p:cNvSpPr>
            <a:spLocks noGrp="1"/>
          </p:cNvSpPr>
          <p:nvPr>
            <p:ph sz="quarter" idx="1"/>
          </p:nvPr>
        </p:nvSpPr>
        <p:spPr/>
        <p:txBody>
          <a:bodyPr/>
          <a:lstStyle/>
          <a:p>
            <a:r>
              <a:rPr lang="en-US" dirty="0" smtClean="0"/>
              <a:t>Charge </a:t>
            </a:r>
            <a:r>
              <a:rPr lang="en-US" dirty="0"/>
              <a:t>for DARA patients is per cell. </a:t>
            </a:r>
            <a:endParaRPr lang="en-US" dirty="0" smtClean="0"/>
          </a:p>
          <a:p>
            <a:r>
              <a:rPr lang="en-US" dirty="0" smtClean="0"/>
              <a:t>For </a:t>
            </a:r>
            <a:r>
              <a:rPr lang="en-US" dirty="0"/>
              <a:t>a 3 cell screen the charge should be 3 vs. default 1. </a:t>
            </a:r>
          </a:p>
          <a:p>
            <a:endParaRPr lang="en-US" dirty="0"/>
          </a:p>
        </p:txBody>
      </p:sp>
    </p:spTree>
    <p:extLst>
      <p:ext uri="{BB962C8B-B14F-4D97-AF65-F5344CB8AC3E}">
        <p14:creationId xmlns:p14="http://schemas.microsoft.com/office/powerpoint/2010/main" val="20952238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 WASTE on VISION</a:t>
            </a:r>
            <a:endParaRPr lang="en-US" dirty="0"/>
          </a:p>
        </p:txBody>
      </p:sp>
      <p:sp>
        <p:nvSpPr>
          <p:cNvPr id="3" name="Content Placeholder 2"/>
          <p:cNvSpPr>
            <a:spLocks noGrp="1"/>
          </p:cNvSpPr>
          <p:nvPr>
            <p:ph sz="quarter" idx="1"/>
          </p:nvPr>
        </p:nvSpPr>
        <p:spPr/>
        <p:txBody>
          <a:bodyPr/>
          <a:lstStyle/>
          <a:p>
            <a:r>
              <a:rPr lang="en-US" dirty="0"/>
              <a:t>Check Card waste on the Vision. </a:t>
            </a:r>
            <a:endParaRPr lang="en-US" dirty="0" smtClean="0"/>
          </a:p>
          <a:p>
            <a:r>
              <a:rPr lang="en-US" dirty="0" smtClean="0"/>
              <a:t>If </a:t>
            </a:r>
            <a:r>
              <a:rPr lang="en-US" dirty="0"/>
              <a:t>the card waste backs up into the machine it will cause APSW00 and 18 errors and inventory failure and will cease to function. </a:t>
            </a:r>
          </a:p>
          <a:p>
            <a:endParaRPr lang="en-US" dirty="0"/>
          </a:p>
        </p:txBody>
      </p:sp>
    </p:spTree>
    <p:extLst>
      <p:ext uri="{BB962C8B-B14F-4D97-AF65-F5344CB8AC3E}">
        <p14:creationId xmlns:p14="http://schemas.microsoft.com/office/powerpoint/2010/main" val="35432276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Pneumatic tubes</a:t>
            </a:r>
            <a:endParaRPr lang="en-US" dirty="0"/>
          </a:p>
        </p:txBody>
      </p:sp>
      <p:sp>
        <p:nvSpPr>
          <p:cNvPr id="3" name="Content Placeholder 2"/>
          <p:cNvSpPr>
            <a:spLocks noGrp="1"/>
          </p:cNvSpPr>
          <p:nvPr>
            <p:ph sz="quarter" idx="1"/>
          </p:nvPr>
        </p:nvSpPr>
        <p:spPr/>
        <p:txBody>
          <a:bodyPr/>
          <a:lstStyle/>
          <a:p>
            <a:pPr lvl="0"/>
            <a:r>
              <a:rPr lang="en-US" dirty="0"/>
              <a:t>Pneumatic tubes are arriving and popping open. </a:t>
            </a:r>
            <a:endParaRPr lang="en-US" dirty="0" smtClean="0"/>
          </a:p>
          <a:p>
            <a:pPr lvl="0"/>
            <a:r>
              <a:rPr lang="en-US" dirty="0" smtClean="0"/>
              <a:t>This </a:t>
            </a:r>
            <a:r>
              <a:rPr lang="en-US" dirty="0"/>
              <a:t>is causing the sample to tumble out of the tubes. </a:t>
            </a:r>
            <a:endParaRPr lang="en-US" dirty="0" smtClean="0"/>
          </a:p>
          <a:p>
            <a:pPr lvl="0"/>
            <a:r>
              <a:rPr lang="en-US" dirty="0" smtClean="0"/>
              <a:t>This was reported on the Daily Safety Call on 12/13/2021.</a:t>
            </a:r>
          </a:p>
          <a:p>
            <a:pPr lvl="0"/>
            <a:r>
              <a:rPr lang="en-US" dirty="0" smtClean="0"/>
              <a:t>Let management know if it continues and what floors if possible for further actions.  </a:t>
            </a:r>
            <a:endParaRPr lang="en-US" dirty="0"/>
          </a:p>
        </p:txBody>
      </p:sp>
    </p:spTree>
    <p:extLst>
      <p:ext uri="{BB962C8B-B14F-4D97-AF65-F5344CB8AC3E}">
        <p14:creationId xmlns:p14="http://schemas.microsoft.com/office/powerpoint/2010/main" val="31166030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Equipment Tags</a:t>
            </a:r>
            <a:endParaRPr lang="en-US" dirty="0"/>
          </a:p>
        </p:txBody>
      </p:sp>
      <p:pic>
        <p:nvPicPr>
          <p:cNvPr id="4" name="Content Placeholder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914400" y="2233166"/>
            <a:ext cx="3749675" cy="3001267"/>
          </a:xfrm>
        </p:spPr>
      </p:pic>
      <p:sp>
        <p:nvSpPr>
          <p:cNvPr id="5" name="Content Placeholder 4"/>
          <p:cNvSpPr>
            <a:spLocks noGrp="1"/>
          </p:cNvSpPr>
          <p:nvPr>
            <p:ph sz="quarter" idx="2"/>
          </p:nvPr>
        </p:nvSpPr>
        <p:spPr/>
        <p:txBody>
          <a:bodyPr/>
          <a:lstStyle/>
          <a:p>
            <a:r>
              <a:rPr lang="en-US" dirty="0" smtClean="0"/>
              <a:t>Transition to these throughout 2021</a:t>
            </a:r>
          </a:p>
          <a:p>
            <a:r>
              <a:rPr lang="en-US" dirty="0" smtClean="0"/>
              <a:t>Will replace the “C” number</a:t>
            </a:r>
            <a:endParaRPr lang="en-US" dirty="0"/>
          </a:p>
        </p:txBody>
      </p:sp>
    </p:spTree>
    <p:extLst>
      <p:ext uri="{BB962C8B-B14F-4D97-AF65-F5344CB8AC3E}">
        <p14:creationId xmlns:p14="http://schemas.microsoft.com/office/powerpoint/2010/main" val="31141955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People to Know</a:t>
            </a:r>
            <a:endParaRPr lang="en-US" dirty="0"/>
          </a:p>
        </p:txBody>
      </p:sp>
      <p:sp>
        <p:nvSpPr>
          <p:cNvPr id="3" name="Content Placeholder 2"/>
          <p:cNvSpPr>
            <a:spLocks noGrp="1"/>
          </p:cNvSpPr>
          <p:nvPr>
            <p:ph sz="quarter" idx="1"/>
          </p:nvPr>
        </p:nvSpPr>
        <p:spPr/>
        <p:txBody>
          <a:bodyPr>
            <a:normAutofit/>
          </a:bodyPr>
          <a:lstStyle/>
          <a:p>
            <a:r>
              <a:rPr lang="en-US" dirty="0" smtClean="0"/>
              <a:t>Dr. Eric </a:t>
            </a:r>
            <a:r>
              <a:rPr lang="en-US" dirty="0" err="1" smtClean="0"/>
              <a:t>Hsi</a:t>
            </a:r>
            <a:r>
              <a:rPr lang="en-US" dirty="0" smtClean="0"/>
              <a:t> starts next week.  He is new chair of </a:t>
            </a:r>
            <a:r>
              <a:rPr lang="en-US" smtClean="0"/>
              <a:t>Pathology.</a:t>
            </a:r>
          </a:p>
          <a:p>
            <a:pPr marL="0" indent="0">
              <a:buNone/>
            </a:pPr>
            <a:endParaRPr lang="en-US" dirty="0" smtClean="0"/>
          </a:p>
          <a:p>
            <a:r>
              <a:rPr lang="en-US" dirty="0"/>
              <a:t>Bobbi Jo </a:t>
            </a:r>
            <a:r>
              <a:rPr lang="en-US" dirty="0" err="1"/>
              <a:t>Tutterow</a:t>
            </a:r>
            <a:r>
              <a:rPr lang="en-US" dirty="0"/>
              <a:t>, Transfusion Safety Coordinator</a:t>
            </a:r>
          </a:p>
          <a:p>
            <a:endParaRPr lang="en-US" dirty="0"/>
          </a:p>
          <a:p>
            <a:r>
              <a:rPr lang="en-US" dirty="0" smtClean="0"/>
              <a:t>Debbie </a:t>
            </a:r>
            <a:r>
              <a:rPr lang="en-US" dirty="0" err="1" smtClean="0"/>
              <a:t>Boger</a:t>
            </a:r>
            <a:r>
              <a:rPr lang="en-US" dirty="0" smtClean="0"/>
              <a:t> – is a nurse coordinator in </a:t>
            </a:r>
            <a:r>
              <a:rPr lang="en-US" dirty="0" err="1" smtClean="0"/>
              <a:t>Peds</a:t>
            </a:r>
            <a:r>
              <a:rPr lang="en-US" dirty="0" smtClean="0"/>
              <a:t> Hematology Oncology.  She contacts Blood Bank periodically about genotypes for newly diagnosed sickle cell patients.  She will also let you know when these patients are coming in for transfusion so make sure blood is available for them if you take a call from her.</a:t>
            </a:r>
          </a:p>
          <a:p>
            <a:endParaRPr lang="en-US" dirty="0"/>
          </a:p>
        </p:txBody>
      </p:sp>
    </p:spTree>
    <p:extLst>
      <p:ext uri="{BB962C8B-B14F-4D97-AF65-F5344CB8AC3E}">
        <p14:creationId xmlns:p14="http://schemas.microsoft.com/office/powerpoint/2010/main" val="2111668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 </a:t>
            </a:r>
            <a:r>
              <a:rPr lang="en-US" dirty="0" err="1" smtClean="0"/>
              <a:t>Onc</a:t>
            </a:r>
            <a:r>
              <a:rPr lang="en-US" dirty="0" smtClean="0"/>
              <a:t> Clinic</a:t>
            </a:r>
            <a:endParaRPr lang="en-US" dirty="0"/>
          </a:p>
        </p:txBody>
      </p:sp>
      <p:sp>
        <p:nvSpPr>
          <p:cNvPr id="3" name="Content Placeholder 2"/>
          <p:cNvSpPr>
            <a:spLocks noGrp="1"/>
          </p:cNvSpPr>
          <p:nvPr>
            <p:ph sz="quarter" idx="1"/>
          </p:nvPr>
        </p:nvSpPr>
        <p:spPr/>
        <p:txBody>
          <a:bodyPr/>
          <a:lstStyle/>
          <a:p>
            <a:r>
              <a:rPr lang="en-US" dirty="0" smtClean="0"/>
              <a:t>Type/Hold pink tops</a:t>
            </a:r>
          </a:p>
          <a:p>
            <a:pPr marL="0" indent="0">
              <a:buNone/>
            </a:pPr>
            <a:endParaRPr lang="en-US" dirty="0" smtClean="0"/>
          </a:p>
        </p:txBody>
      </p:sp>
    </p:spTree>
    <p:extLst>
      <p:ext uri="{BB962C8B-B14F-4D97-AF65-F5344CB8AC3E}">
        <p14:creationId xmlns:p14="http://schemas.microsoft.com/office/powerpoint/2010/main" val="41101022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Questions/Answers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a:t>Can delayed samples have 2 draws at the same time like organ donors? Probably not. Is not necessary for all patients and would get push back from patients on this</a:t>
            </a:r>
            <a:r>
              <a:rPr lang="en-US" dirty="0" smtClean="0"/>
              <a:t>. Also – would not know who needed (who already had a history)</a:t>
            </a:r>
            <a:endParaRPr lang="en-US" dirty="0"/>
          </a:p>
          <a:p>
            <a:r>
              <a:rPr lang="en-US" dirty="0"/>
              <a:t>If we get a Sample from High Point can we use their ABO typing information if they have 2 and give type specific blood? Yes, High Point already uses this double sample system.</a:t>
            </a:r>
          </a:p>
          <a:p>
            <a:r>
              <a:rPr lang="en-US" dirty="0"/>
              <a:t>How do we know inpatient from outpatient </a:t>
            </a:r>
            <a:r>
              <a:rPr lang="en-US" dirty="0" err="1" smtClean="0"/>
              <a:t>phleb</a:t>
            </a:r>
            <a:r>
              <a:rPr lang="en-US" dirty="0" smtClean="0"/>
              <a:t> </a:t>
            </a:r>
            <a:r>
              <a:rPr lang="en-US" dirty="0"/>
              <a:t>draws? Inpatients will be in house. ORC </a:t>
            </a:r>
            <a:r>
              <a:rPr lang="en-US" dirty="0" smtClean="0"/>
              <a:t>etc. </a:t>
            </a:r>
            <a:r>
              <a:rPr lang="en-US" dirty="0"/>
              <a:t>is outpatient.</a:t>
            </a:r>
          </a:p>
          <a:p>
            <a:r>
              <a:rPr lang="en-US" dirty="0"/>
              <a:t>Does the second sample need </a:t>
            </a:r>
            <a:r>
              <a:rPr lang="en-US" dirty="0" smtClean="0"/>
              <a:t>initials </a:t>
            </a:r>
            <a:r>
              <a:rPr lang="en-US" dirty="0"/>
              <a:t>and time of draw? </a:t>
            </a:r>
            <a:r>
              <a:rPr lang="en-US" dirty="0" smtClean="0"/>
              <a:t>Not at this time.</a:t>
            </a:r>
            <a:endParaRPr lang="en-US" dirty="0"/>
          </a:p>
          <a:p>
            <a:r>
              <a:rPr lang="en-US" dirty="0"/>
              <a:t>What if we have 2 people doing XM and both racks one and two are out of the fridge? Recommend only one tech having out a rack with screening cells as usually what is needed requires </a:t>
            </a:r>
            <a:r>
              <a:rPr lang="en-US" dirty="0" err="1"/>
              <a:t>elutions</a:t>
            </a:r>
            <a:r>
              <a:rPr lang="en-US" dirty="0"/>
              <a:t>/panels/etc. If screening cells are needed, can share. </a:t>
            </a:r>
          </a:p>
          <a:p>
            <a:endParaRPr lang="en-US" dirty="0"/>
          </a:p>
        </p:txBody>
      </p:sp>
    </p:spTree>
    <p:extLst>
      <p:ext uri="{BB962C8B-B14F-4D97-AF65-F5344CB8AC3E}">
        <p14:creationId xmlns:p14="http://schemas.microsoft.com/office/powerpoint/2010/main" val="5910182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Questions/Answers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a:t>WB for EMS would be Rh </a:t>
            </a:r>
            <a:r>
              <a:rPr lang="en-US" dirty="0" err="1"/>
              <a:t>pos</a:t>
            </a:r>
            <a:r>
              <a:rPr lang="en-US" dirty="0"/>
              <a:t>, is that OK? yes Dr. Fadeyi is fine with O </a:t>
            </a:r>
            <a:r>
              <a:rPr lang="en-US" dirty="0" err="1"/>
              <a:t>pos</a:t>
            </a:r>
            <a:r>
              <a:rPr lang="en-US" dirty="0"/>
              <a:t> WB for ALL patients coming in from Forsyth and Stokes EMS. </a:t>
            </a:r>
          </a:p>
          <a:p>
            <a:r>
              <a:rPr lang="en-US" dirty="0"/>
              <a:t>It is ok to tell Davie to EXM their O </a:t>
            </a:r>
            <a:r>
              <a:rPr lang="en-US" dirty="0" err="1"/>
              <a:t>pos</a:t>
            </a:r>
            <a:r>
              <a:rPr lang="en-US" dirty="0"/>
              <a:t> units and we will just replace them if the patient is in the ED or </a:t>
            </a:r>
            <a:r>
              <a:rPr lang="en-US" dirty="0" err="1"/>
              <a:t>OR</a:t>
            </a:r>
            <a:r>
              <a:rPr lang="en-US" dirty="0"/>
              <a:t> </a:t>
            </a:r>
            <a:r>
              <a:rPr lang="en-US" dirty="0" err="1"/>
              <a:t>or</a:t>
            </a:r>
            <a:r>
              <a:rPr lang="en-US" dirty="0"/>
              <a:t> another stat </a:t>
            </a:r>
            <a:r>
              <a:rPr lang="en-US" dirty="0" smtClean="0"/>
              <a:t>location?  Yes</a:t>
            </a:r>
          </a:p>
          <a:p>
            <a:r>
              <a:rPr lang="en-US" dirty="0" smtClean="0"/>
              <a:t>The </a:t>
            </a:r>
            <a:r>
              <a:rPr lang="en-US" dirty="0"/>
              <a:t>sally ports are too small for the blue coolers, can they be made bigger? This would involve capital budget that has already been submitted so not at this time. </a:t>
            </a:r>
          </a:p>
          <a:p>
            <a:r>
              <a:rPr lang="en-US" dirty="0"/>
              <a:t>Will this 2</a:t>
            </a:r>
            <a:r>
              <a:rPr lang="en-US" baseline="30000" dirty="0"/>
              <a:t>nd</a:t>
            </a:r>
            <a:r>
              <a:rPr lang="en-US" dirty="0"/>
              <a:t> type cause overuse of type O blood? The floors will be educated on this topic in a manner to prevent the abuse of using O units instead of drawing confirmatory samples. </a:t>
            </a:r>
          </a:p>
          <a:p>
            <a:r>
              <a:rPr lang="en-US" dirty="0"/>
              <a:t>Do we have to replace Davie’s units as soon as they use them? </a:t>
            </a:r>
            <a:endParaRPr lang="en-US" dirty="0" smtClean="0"/>
          </a:p>
          <a:p>
            <a:pPr marL="0" indent="0">
              <a:buNone/>
            </a:pPr>
            <a:r>
              <a:rPr lang="en-US"/>
              <a:t> </a:t>
            </a:r>
            <a:r>
              <a:rPr lang="en-US" smtClean="0"/>
              <a:t>    No </a:t>
            </a:r>
            <a:r>
              <a:rPr lang="en-US" dirty="0"/>
              <a:t>they can wait till the next day if needed. </a:t>
            </a:r>
          </a:p>
          <a:p>
            <a:endParaRPr lang="en-US" dirty="0"/>
          </a:p>
        </p:txBody>
      </p:sp>
    </p:spTree>
    <p:extLst>
      <p:ext uri="{BB962C8B-B14F-4D97-AF65-F5344CB8AC3E}">
        <p14:creationId xmlns:p14="http://schemas.microsoft.com/office/powerpoint/2010/main" val="419317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Forward/Reverse</a:t>
            </a:r>
            <a:endParaRPr lang="en-US" dirty="0"/>
          </a:p>
        </p:txBody>
      </p:sp>
      <p:sp>
        <p:nvSpPr>
          <p:cNvPr id="3" name="Content Placeholder 2"/>
          <p:cNvSpPr>
            <a:spLocks noGrp="1"/>
          </p:cNvSpPr>
          <p:nvPr>
            <p:ph sz="quarter" idx="1"/>
          </p:nvPr>
        </p:nvSpPr>
        <p:spPr/>
        <p:txBody>
          <a:bodyPr>
            <a:normAutofit fontScale="92500"/>
          </a:bodyPr>
          <a:lstStyle/>
          <a:p>
            <a:pPr marL="0" indent="0">
              <a:buNone/>
            </a:pPr>
            <a:r>
              <a:rPr lang="en-US" dirty="0"/>
              <a:t>5.14.1  ABO </a:t>
            </a:r>
            <a:r>
              <a:rPr lang="en-US" dirty="0" smtClean="0"/>
              <a:t>Group:   The </a:t>
            </a:r>
            <a:r>
              <a:rPr lang="en-US" dirty="0"/>
              <a:t>ABO group shall be determined by testing the red cells with anti-A and anti-B reagents and by testing the serum or plasma for expected antibodies with A1 and B reagent red cells.  If a discrepancy is detected and transfusion is necessary before resolution, only Group O Red Blood Cells shall be issued</a:t>
            </a:r>
            <a:r>
              <a:rPr lang="en-US" dirty="0" smtClean="0"/>
              <a:t>.</a:t>
            </a:r>
          </a:p>
          <a:p>
            <a:pPr marL="0" indent="0">
              <a:buNone/>
            </a:pPr>
            <a:endParaRPr lang="en-US" dirty="0" smtClean="0"/>
          </a:p>
          <a:p>
            <a:r>
              <a:rPr lang="en-US" dirty="0" smtClean="0"/>
              <a:t>Required for all pediatric/adult patients &gt;6 months of age</a:t>
            </a:r>
          </a:p>
          <a:p>
            <a:r>
              <a:rPr lang="en-US" dirty="0" smtClean="0"/>
              <a:t>Neonates – may still perform forward (only getting O red cells).</a:t>
            </a:r>
          </a:p>
          <a:p>
            <a:r>
              <a:rPr lang="en-US" dirty="0" smtClean="0"/>
              <a:t>Two new ABO rechecks have been built:</a:t>
            </a:r>
          </a:p>
          <a:p>
            <a:pPr lvl="1"/>
            <a:r>
              <a:rPr lang="en-US" dirty="0" smtClean="0"/>
              <a:t>ABO2</a:t>
            </a:r>
          </a:p>
          <a:p>
            <a:pPr lvl="1"/>
            <a:r>
              <a:rPr lang="en-US" dirty="0" smtClean="0"/>
              <a:t>ABOEO</a:t>
            </a:r>
            <a:endParaRPr lang="en-US" dirty="0"/>
          </a:p>
        </p:txBody>
      </p:sp>
    </p:spTree>
    <p:extLst>
      <p:ext uri="{BB962C8B-B14F-4D97-AF65-F5344CB8AC3E}">
        <p14:creationId xmlns:p14="http://schemas.microsoft.com/office/powerpoint/2010/main" val="1595017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ABO Rechecks    ABO2</a:t>
            </a:r>
            <a:endParaRPr lang="en-US" dirty="0"/>
          </a:p>
        </p:txBody>
      </p:sp>
      <p:sp>
        <p:nvSpPr>
          <p:cNvPr id="3" name="Content Placeholder 2"/>
          <p:cNvSpPr>
            <a:spLocks noGrp="1"/>
          </p:cNvSpPr>
          <p:nvPr>
            <p:ph sz="quarter" idx="1"/>
          </p:nvPr>
        </p:nvSpPr>
        <p:spPr/>
        <p:txBody>
          <a:bodyPr>
            <a:normAutofit lnSpcReduction="10000"/>
          </a:bodyPr>
          <a:lstStyle/>
          <a:p>
            <a:pPr marL="0" indent="0">
              <a:buNone/>
            </a:pPr>
            <a:r>
              <a:rPr lang="en-US" dirty="0" smtClean="0"/>
              <a:t>TSX specimens:  Recipients </a:t>
            </a:r>
            <a:r>
              <a:rPr lang="en-US" dirty="0"/>
              <a:t>who type Group O, A, B, or AB on the first sample AND are collected by </a:t>
            </a:r>
            <a:r>
              <a:rPr lang="en-US" dirty="0" smtClean="0"/>
              <a:t>INPATIENT </a:t>
            </a:r>
            <a:r>
              <a:rPr lang="en-US" dirty="0"/>
              <a:t>phlebotomist may have the current sample repeated by a second technologist or other instrument with a different suspension since they are collected using an electronic identification system.  </a:t>
            </a:r>
            <a:endParaRPr lang="en-US" dirty="0" smtClean="0"/>
          </a:p>
          <a:p>
            <a:pPr marL="0" indent="0">
              <a:buNone/>
            </a:pPr>
            <a:endParaRPr lang="en-US" dirty="0"/>
          </a:p>
          <a:p>
            <a:pPr marL="0" indent="0">
              <a:buNone/>
            </a:pPr>
            <a:r>
              <a:rPr lang="en-US" dirty="0" smtClean="0"/>
              <a:t>GTX/DATX specimens (other specimens not for transfusion of products requiring </a:t>
            </a:r>
            <a:r>
              <a:rPr lang="en-US" dirty="0" err="1" smtClean="0"/>
              <a:t>crossmatch</a:t>
            </a:r>
            <a:r>
              <a:rPr lang="en-US" dirty="0"/>
              <a:t>) </a:t>
            </a:r>
            <a:r>
              <a:rPr lang="en-US" dirty="0" smtClean="0"/>
              <a:t>may </a:t>
            </a:r>
            <a:r>
              <a:rPr lang="en-US" dirty="0"/>
              <a:t>have the current sample repeated by a second technologist or other instrument with a different suspension since they are </a:t>
            </a:r>
            <a:r>
              <a:rPr lang="en-US" dirty="0" smtClean="0"/>
              <a:t>not receiving red cells, whole blood or </a:t>
            </a:r>
            <a:r>
              <a:rPr lang="en-US" dirty="0" err="1" smtClean="0"/>
              <a:t>granuloctyes</a:t>
            </a:r>
            <a:r>
              <a:rPr lang="en-US" dirty="0" smtClean="0"/>
              <a:t>. </a:t>
            </a:r>
            <a:endParaRPr lang="en-US" dirty="0"/>
          </a:p>
        </p:txBody>
      </p:sp>
    </p:spTree>
    <p:custDataLst>
      <p:tags r:id="rId1"/>
    </p:custDataLst>
    <p:extLst>
      <p:ext uri="{BB962C8B-B14F-4D97-AF65-F5344CB8AC3E}">
        <p14:creationId xmlns:p14="http://schemas.microsoft.com/office/powerpoint/2010/main" val="3583036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ABO2</a:t>
            </a:r>
            <a:endParaRPr lang="en-US" dirty="0"/>
          </a:p>
        </p:txBody>
      </p:sp>
      <p:sp>
        <p:nvSpPr>
          <p:cNvPr id="3" name="Content Placeholder 2"/>
          <p:cNvSpPr>
            <a:spLocks noGrp="1"/>
          </p:cNvSpPr>
          <p:nvPr>
            <p:ph sz="quarter" idx="1"/>
          </p:nvPr>
        </p:nvSpPr>
        <p:spPr/>
        <p:txBody>
          <a:bodyPr/>
          <a:lstStyle/>
          <a:p>
            <a:r>
              <a:rPr lang="en-US" dirty="0" smtClean="0"/>
              <a:t>Select appropriate sample </a:t>
            </a:r>
          </a:p>
          <a:p>
            <a:pPr lvl="1"/>
            <a:r>
              <a:rPr lang="en-US" dirty="0" smtClean="0"/>
              <a:t>SS:  Same Sample – use when collected by inpatient phlebotomy or when not a TSX sample</a:t>
            </a:r>
          </a:p>
          <a:p>
            <a:pPr lvl="1"/>
            <a:r>
              <a:rPr lang="en-US" dirty="0" smtClean="0"/>
              <a:t>NS:  New Sample – notified nursing that another sample was needed.</a:t>
            </a:r>
          </a:p>
          <a:p>
            <a:pPr lvl="1"/>
            <a:r>
              <a:rPr lang="en-US" dirty="0" smtClean="0"/>
              <a:t>CS:  Core Sample – obtained an acceptable sample from Core Lab. </a:t>
            </a:r>
            <a:endParaRPr lang="en-US" dirty="0"/>
          </a:p>
        </p:txBody>
      </p:sp>
    </p:spTree>
    <p:extLst>
      <p:ext uri="{BB962C8B-B14F-4D97-AF65-F5344CB8AC3E}">
        <p14:creationId xmlns:p14="http://schemas.microsoft.com/office/powerpoint/2010/main" val="2410023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Specimens (</a:t>
            </a:r>
            <a:r>
              <a:rPr lang="en-US" dirty="0" err="1" smtClean="0"/>
              <a:t>Crossmatched</a:t>
            </a:r>
            <a:r>
              <a:rPr lang="en-US" dirty="0" smtClean="0"/>
              <a:t> products)</a:t>
            </a:r>
            <a:endParaRPr lang="en-US" dirty="0"/>
          </a:p>
        </p:txBody>
      </p:sp>
      <p:sp>
        <p:nvSpPr>
          <p:cNvPr id="3" name="Content Placeholder 2"/>
          <p:cNvSpPr>
            <a:spLocks noGrp="1"/>
          </p:cNvSpPr>
          <p:nvPr>
            <p:ph sz="quarter" idx="1"/>
          </p:nvPr>
        </p:nvSpPr>
        <p:spPr/>
        <p:txBody>
          <a:bodyPr>
            <a:noAutofit/>
          </a:bodyPr>
          <a:lstStyle/>
          <a:p>
            <a:r>
              <a:rPr lang="en-US" sz="2400" dirty="0" smtClean="0"/>
              <a:t>NOT collected by Inpatient phlebotomy (ROVER)</a:t>
            </a:r>
          </a:p>
          <a:p>
            <a:r>
              <a:rPr lang="en-US" sz="2400" dirty="0" smtClean="0"/>
              <a:t>These groups do NOT use ROVER:</a:t>
            </a:r>
          </a:p>
          <a:p>
            <a:pPr lvl="1"/>
            <a:r>
              <a:rPr lang="en-US" dirty="0" smtClean="0"/>
              <a:t>Outpatient phlebotomy</a:t>
            </a:r>
          </a:p>
          <a:p>
            <a:pPr lvl="1"/>
            <a:r>
              <a:rPr lang="en-US" dirty="0" smtClean="0"/>
              <a:t>Nursing</a:t>
            </a:r>
          </a:p>
          <a:p>
            <a:pPr lvl="1"/>
            <a:r>
              <a:rPr lang="en-US" dirty="0" smtClean="0"/>
              <a:t>Require a 2</a:t>
            </a:r>
            <a:r>
              <a:rPr lang="en-US" baseline="30000" dirty="0" smtClean="0"/>
              <a:t>nd</a:t>
            </a:r>
            <a:r>
              <a:rPr lang="en-US" dirty="0" smtClean="0"/>
              <a:t> separate identification specimen collection </a:t>
            </a:r>
          </a:p>
          <a:p>
            <a:pPr lvl="2"/>
            <a:r>
              <a:rPr lang="en-US" sz="2400" dirty="0" smtClean="0"/>
              <a:t>Minimum of 30 minutes before/after current sample</a:t>
            </a:r>
          </a:p>
          <a:p>
            <a:pPr lvl="2"/>
            <a:r>
              <a:rPr lang="en-US" sz="2400" dirty="0" smtClean="0"/>
              <a:t>2</a:t>
            </a:r>
            <a:r>
              <a:rPr lang="en-US" sz="2400" baseline="30000" dirty="0" smtClean="0"/>
              <a:t>nd</a:t>
            </a:r>
            <a:r>
              <a:rPr lang="en-US" sz="2400" dirty="0" smtClean="0"/>
              <a:t> sample for ABO recheck does not require BBID</a:t>
            </a:r>
          </a:p>
          <a:p>
            <a:pPr lvl="3"/>
            <a:r>
              <a:rPr lang="en-US" sz="2400" dirty="0" smtClean="0"/>
              <a:t>Chart label with name and MRN is sufficient.</a:t>
            </a:r>
          </a:p>
          <a:p>
            <a:pPr lvl="3"/>
            <a:r>
              <a:rPr lang="en-US" sz="2400" dirty="0" smtClean="0"/>
              <a:t>ABO2 cannot be ordered by nursing</a:t>
            </a:r>
          </a:p>
        </p:txBody>
      </p:sp>
    </p:spTree>
    <p:custDataLst>
      <p:tags r:id="rId1"/>
    </p:custDataLst>
    <p:extLst>
      <p:ext uri="{BB962C8B-B14F-4D97-AF65-F5344CB8AC3E}">
        <p14:creationId xmlns:p14="http://schemas.microsoft.com/office/powerpoint/2010/main" val="300451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Specimens (</a:t>
            </a:r>
            <a:r>
              <a:rPr lang="en-US" dirty="0" err="1" smtClean="0"/>
              <a:t>Crossmatched</a:t>
            </a:r>
            <a:r>
              <a:rPr lang="en-US" dirty="0" smtClean="0"/>
              <a:t> products)</a:t>
            </a:r>
            <a:endParaRPr lang="en-US" dirty="0"/>
          </a:p>
        </p:txBody>
      </p:sp>
      <p:sp>
        <p:nvSpPr>
          <p:cNvPr id="3" name="Content Placeholder 2"/>
          <p:cNvSpPr>
            <a:spLocks noGrp="1"/>
          </p:cNvSpPr>
          <p:nvPr>
            <p:ph sz="quarter" idx="1"/>
          </p:nvPr>
        </p:nvSpPr>
        <p:spPr/>
        <p:txBody>
          <a:bodyPr>
            <a:noAutofit/>
          </a:bodyPr>
          <a:lstStyle/>
          <a:p>
            <a:pPr lvl="1"/>
            <a:r>
              <a:rPr lang="en-US" sz="1800" dirty="0" smtClean="0"/>
              <a:t>Enter in SCC antibody &lt;ABO2.</a:t>
            </a:r>
          </a:p>
          <a:p>
            <a:pPr lvl="1"/>
            <a:endParaRPr lang="en-US" sz="1800" dirty="0" smtClean="0"/>
          </a:p>
          <a:p>
            <a:pPr lvl="1"/>
            <a:endParaRPr lang="en-US" sz="1800" dirty="0" smtClean="0"/>
          </a:p>
          <a:p>
            <a:pPr lvl="1"/>
            <a:endParaRPr lang="en-US" sz="1800" dirty="0" smtClean="0"/>
          </a:p>
          <a:p>
            <a:pPr lvl="1"/>
            <a:endParaRPr lang="en-US" sz="1800" dirty="0" smtClean="0"/>
          </a:p>
          <a:p>
            <a:pPr lvl="2"/>
            <a:r>
              <a:rPr lang="en-US" sz="1800" dirty="0" smtClean="0"/>
              <a:t>When selecting and issuing units, will get flagged that Group O red cells, whole blood MUST be issued until 2</a:t>
            </a:r>
            <a:r>
              <a:rPr lang="en-US" sz="1800" baseline="30000" dirty="0" smtClean="0"/>
              <a:t>nd</a:t>
            </a:r>
            <a:r>
              <a:rPr lang="en-US" sz="1800" dirty="0" smtClean="0"/>
              <a:t> specimen is received and tested.</a:t>
            </a:r>
          </a:p>
          <a:p>
            <a:pPr lvl="2"/>
            <a:endParaRPr lang="en-US" sz="1800" dirty="0"/>
          </a:p>
          <a:p>
            <a:pPr lvl="2"/>
            <a:endParaRPr lang="en-US" sz="1800" dirty="0" smtClean="0"/>
          </a:p>
          <a:p>
            <a:pPr lvl="2"/>
            <a:endParaRPr lang="en-US" sz="1800" dirty="0" smtClean="0"/>
          </a:p>
          <a:p>
            <a:pPr lvl="2"/>
            <a:endParaRPr lang="en-US" sz="1800" dirty="0" smtClean="0"/>
          </a:p>
          <a:p>
            <a:pPr lvl="2"/>
            <a:endParaRPr lang="en-US" sz="1800" dirty="0" smtClean="0"/>
          </a:p>
          <a:p>
            <a:pPr marL="320040" lvl="1" indent="0">
              <a:buNone/>
            </a:pPr>
            <a:endParaRPr lang="en-US" sz="1800" dirty="0"/>
          </a:p>
        </p:txBody>
      </p:sp>
      <p:pic>
        <p:nvPicPr>
          <p:cNvPr id="4" name="Picture 3"/>
          <p:cNvPicPr>
            <a:picLocks noChangeAspect="1"/>
          </p:cNvPicPr>
          <p:nvPr/>
        </p:nvPicPr>
        <p:blipFill>
          <a:blip r:embed="rId3"/>
          <a:stretch>
            <a:fillRect/>
          </a:stretch>
        </p:blipFill>
        <p:spPr>
          <a:xfrm>
            <a:off x="1600200" y="1828800"/>
            <a:ext cx="4895238" cy="1257143"/>
          </a:xfrm>
          <a:prstGeom prst="rect">
            <a:avLst/>
          </a:prstGeom>
        </p:spPr>
      </p:pic>
      <p:pic>
        <p:nvPicPr>
          <p:cNvPr id="5" name="Picture 4"/>
          <p:cNvPicPr>
            <a:picLocks noChangeAspect="1"/>
          </p:cNvPicPr>
          <p:nvPr/>
        </p:nvPicPr>
        <p:blipFill>
          <a:blip r:embed="rId4"/>
          <a:stretch>
            <a:fillRect/>
          </a:stretch>
        </p:blipFill>
        <p:spPr>
          <a:xfrm>
            <a:off x="1752600" y="3657600"/>
            <a:ext cx="3714286" cy="1209524"/>
          </a:xfrm>
          <a:prstGeom prst="rect">
            <a:avLst/>
          </a:prstGeom>
        </p:spPr>
      </p:pic>
      <p:pic>
        <p:nvPicPr>
          <p:cNvPr id="6" name="Picture 5"/>
          <p:cNvPicPr>
            <a:picLocks noChangeAspect="1"/>
          </p:cNvPicPr>
          <p:nvPr/>
        </p:nvPicPr>
        <p:blipFill>
          <a:blip r:embed="rId5"/>
          <a:stretch>
            <a:fillRect/>
          </a:stretch>
        </p:blipFill>
        <p:spPr>
          <a:xfrm>
            <a:off x="1735015" y="5057747"/>
            <a:ext cx="3979985" cy="257143"/>
          </a:xfrm>
          <a:prstGeom prst="rect">
            <a:avLst/>
          </a:prstGeom>
        </p:spPr>
      </p:pic>
    </p:spTree>
    <p:custDataLst>
      <p:tags r:id="rId1"/>
    </p:custDataLst>
    <p:extLst>
      <p:ext uri="{BB962C8B-B14F-4D97-AF65-F5344CB8AC3E}">
        <p14:creationId xmlns:p14="http://schemas.microsoft.com/office/powerpoint/2010/main" val="12722228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Specimens (</a:t>
            </a:r>
            <a:r>
              <a:rPr lang="en-US" dirty="0" err="1" smtClean="0"/>
              <a:t>Crossmatched</a:t>
            </a:r>
            <a:r>
              <a:rPr lang="en-US" dirty="0" smtClean="0"/>
              <a:t> products)</a:t>
            </a:r>
            <a:endParaRPr lang="en-US" dirty="0"/>
          </a:p>
        </p:txBody>
      </p:sp>
      <p:sp>
        <p:nvSpPr>
          <p:cNvPr id="3" name="Content Placeholder 2"/>
          <p:cNvSpPr>
            <a:spLocks noGrp="1"/>
          </p:cNvSpPr>
          <p:nvPr>
            <p:ph sz="quarter" idx="1"/>
          </p:nvPr>
        </p:nvSpPr>
        <p:spPr/>
        <p:txBody>
          <a:bodyPr>
            <a:noAutofit/>
          </a:bodyPr>
          <a:lstStyle/>
          <a:p>
            <a:pPr marL="320040" lvl="1" indent="0">
              <a:buNone/>
            </a:pPr>
            <a:endParaRPr lang="en-US" sz="1800" dirty="0"/>
          </a:p>
          <a:p>
            <a:pPr lvl="1"/>
            <a:r>
              <a:rPr lang="en-US" dirty="0" smtClean="0"/>
              <a:t>Check </a:t>
            </a:r>
            <a:r>
              <a:rPr lang="en-US" dirty="0" err="1" smtClean="0"/>
              <a:t>WakeOne</a:t>
            </a:r>
            <a:r>
              <a:rPr lang="en-US" dirty="0" smtClean="0"/>
              <a:t> to see if CORE lab has a sample that can be used. </a:t>
            </a:r>
          </a:p>
          <a:p>
            <a:pPr lvl="2"/>
            <a:r>
              <a:rPr lang="en-US" sz="2400" dirty="0" smtClean="0"/>
              <a:t>Obtain and test.</a:t>
            </a:r>
          </a:p>
          <a:p>
            <a:pPr lvl="1"/>
            <a:r>
              <a:rPr lang="en-US" dirty="0" smtClean="0"/>
              <a:t>If NO CORE sample, Call Nursing to obtain a 2</a:t>
            </a:r>
            <a:r>
              <a:rPr lang="en-US" baseline="30000" dirty="0" smtClean="0"/>
              <a:t>nd</a:t>
            </a:r>
            <a:r>
              <a:rPr lang="en-US" dirty="0" smtClean="0"/>
              <a:t> collection.</a:t>
            </a:r>
          </a:p>
          <a:p>
            <a:pPr lvl="2"/>
            <a:r>
              <a:rPr lang="en-US" sz="2400" dirty="0" smtClean="0"/>
              <a:t>Obtain and test.</a:t>
            </a:r>
            <a:endParaRPr lang="en-US" sz="2400" dirty="0"/>
          </a:p>
          <a:p>
            <a:pPr lvl="1"/>
            <a:r>
              <a:rPr lang="en-US" sz="2200" dirty="0" smtClean="0"/>
              <a:t>Remove SCC antibody &lt;ABO2 once an acceptable 2</a:t>
            </a:r>
            <a:r>
              <a:rPr lang="en-US" sz="2200" baseline="30000" dirty="0" smtClean="0"/>
              <a:t>nd</a:t>
            </a:r>
            <a:r>
              <a:rPr lang="en-US" sz="2200" dirty="0" smtClean="0"/>
              <a:t> ABO is received and resulted. </a:t>
            </a:r>
          </a:p>
        </p:txBody>
      </p:sp>
      <p:pic>
        <p:nvPicPr>
          <p:cNvPr id="4" name="Picture 3"/>
          <p:cNvPicPr>
            <a:picLocks noChangeAspect="1"/>
          </p:cNvPicPr>
          <p:nvPr/>
        </p:nvPicPr>
        <p:blipFill>
          <a:blip r:embed="rId3"/>
          <a:stretch>
            <a:fillRect/>
          </a:stretch>
        </p:blipFill>
        <p:spPr>
          <a:xfrm>
            <a:off x="2133600" y="4572000"/>
            <a:ext cx="4895238" cy="1257143"/>
          </a:xfrm>
          <a:prstGeom prst="rect">
            <a:avLst/>
          </a:prstGeom>
        </p:spPr>
      </p:pic>
    </p:spTree>
    <p:custDataLst>
      <p:tags r:id="rId1"/>
    </p:custDataLst>
    <p:extLst>
      <p:ext uri="{BB962C8B-B14F-4D97-AF65-F5344CB8AC3E}">
        <p14:creationId xmlns:p14="http://schemas.microsoft.com/office/powerpoint/2010/main" val="370514684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47"/>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a572ee70-211f-4881-813b-3dcae7e2594b"/>
  <p:tag name="AUDIO_ID" val="274"/>
  <p:tag name="ELAPSEDTIME" val="59.0"/>
  <p:tag name="ARTICULATE_SLIDE_PAUSE" val="1"/>
  <p:tag name="ARTICULATE_NAV_LEVEL" val="1"/>
  <p:tag name="ARTICULATE_PLAYLIST_ID" val="-1"/>
  <p:tag name="ARTICULATE_LOCK_SLIDE" val="0"/>
  <p:tag name="ARTICULATE_SLIDE_NAV" val="11"/>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6"/>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7ff56605-2d1e-4dc9-a2ef-6a353103eac5"/>
  <p:tag name="AUDIO_ID" val="275"/>
  <p:tag name="ELAPSEDTIME" val="25.8"/>
  <p:tag name="ARTICULATE_SLIDE_PAUSE" val="1"/>
  <p:tag name="ARTICULATE_NAV_LEVEL" val="1"/>
  <p:tag name="ARTICULATE_PLAYLIST_ID" val="-1"/>
  <p:tag name="ARTICULATE_LOCK_SLIDE" val="0"/>
  <p:tag name="ARTICULATE_SLIDE_NAV" val="12"/>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17.xml><?xml version="1.0" encoding="utf-8"?>
<p:tagLst xmlns:a="http://schemas.openxmlformats.org/drawingml/2006/main" xmlns:r="http://schemas.openxmlformats.org/officeDocument/2006/relationships" xmlns:p="http://schemas.openxmlformats.org/presentationml/2006/main">
  <p:tag name="ARTICULATE_SLIDE_GUID" val="8b6377e6-305d-4cbb-a37d-bc99fc20048e"/>
  <p:tag name="AUDIO_ID" val="321"/>
  <p:tag name="ELAPSEDTIME" val="33.9"/>
  <p:tag name="ARTICULATE_SLIDE_PAUSE" val="1"/>
  <p:tag name="ARTICULATE_NAV_LEVEL" val="1"/>
  <p:tag name="ARTICULATE_PLAYLIST_ID" val="-1"/>
  <p:tag name="ARTICULATE_LOCK_SLIDE" val="0"/>
  <p:tag name="ARTICULATE_SLIDE_NAV" val="25"/>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4"/>
</p:tagLst>
</file>

<file path=ppt/tags/tag19.xml><?xml version="1.0" encoding="utf-8"?>
<p:tagLst xmlns:a="http://schemas.openxmlformats.org/drawingml/2006/main" xmlns:r="http://schemas.openxmlformats.org/officeDocument/2006/relationships" xmlns:p="http://schemas.openxmlformats.org/presentationml/2006/main">
  <p:tag name="ARTICULATE_SLIDE_GUID" val="8b6377e6-305d-4cbb-a37d-bc99fc20048e"/>
  <p:tag name="AUDIO_ID" val="321"/>
  <p:tag name="ELAPSEDTIME" val="33.9"/>
  <p:tag name="ARTICULATE_SLIDE_PAUSE" val="1"/>
  <p:tag name="ARTICULATE_NAV_LEVEL" val="1"/>
  <p:tag name="ARTICULATE_PLAYLIST_ID" val="-1"/>
  <p:tag name="ARTICULATE_LOCK_SLIDE" val="0"/>
  <p:tag name="ARTICULATE_SLIDE_NAV" val="25"/>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4"/>
</p:tagLst>
</file>

<file path=ppt/tags/tag21.xml><?xml version="1.0" encoding="utf-8"?>
<p:tagLst xmlns:a="http://schemas.openxmlformats.org/drawingml/2006/main" xmlns:r="http://schemas.openxmlformats.org/officeDocument/2006/relationships" xmlns:p="http://schemas.openxmlformats.org/presentationml/2006/main">
  <p:tag name="ARTICULATE_SLIDE_GUID" val="8b6377e6-305d-4cbb-a37d-bc99fc20048e"/>
  <p:tag name="AUDIO_ID" val="321"/>
  <p:tag name="ELAPSEDTIME" val="33.9"/>
  <p:tag name="ARTICULATE_SLIDE_PAUSE" val="1"/>
  <p:tag name="ARTICULATE_NAV_LEVEL" val="1"/>
  <p:tag name="ARTICULATE_PLAYLIST_ID" val="-1"/>
  <p:tag name="ARTICULATE_LOCK_SLIDE" val="0"/>
  <p:tag name="ARTICULATE_SLIDE_NAV" val="25"/>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4"/>
</p:tagLst>
</file>

<file path=ppt/tags/tag23.xml><?xml version="1.0" encoding="utf-8"?>
<p:tagLst xmlns:a="http://schemas.openxmlformats.org/drawingml/2006/main" xmlns:r="http://schemas.openxmlformats.org/officeDocument/2006/relationships" xmlns:p="http://schemas.openxmlformats.org/presentationml/2006/main">
  <p:tag name="ARTICULATE_SLIDE_GUID" val="f5fc4456-0d91-442a-b467-b0b174a4a4fe"/>
  <p:tag name="AUDIO_ID" val="285"/>
  <p:tag name="ELAPSEDTIME" val="52.0"/>
  <p:tag name="ARTICULATE_SLIDE_PAUSE" val="1"/>
  <p:tag name="ARTICULATE_NAV_LEVEL" val="1"/>
  <p:tag name="ARTICULATE_PLAYLIST_ID" val="-1"/>
  <p:tag name="ARTICULATE_LOCK_SLIDE" val="0"/>
  <p:tag name="ARTICULATE_SLIDE_NAV" val="28"/>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MARGIN_1" val="0"/>
  <p:tag name="MARGIN_2" val="36"/>
  <p:tag name="MARGIN_3" val="72"/>
  <p:tag name="MARGIN_4" val="108"/>
  <p:tag name="MARGIN_5" val="144"/>
  <p:tag name="FONT_SIZE" val="18"/>
</p:tagLst>
</file>

<file path=ppt/tags/tag25.xml><?xml version="1.0" encoding="utf-8"?>
<p:tagLst xmlns:a="http://schemas.openxmlformats.org/drawingml/2006/main" xmlns:r="http://schemas.openxmlformats.org/officeDocument/2006/relationships" xmlns:p="http://schemas.openxmlformats.org/presentationml/2006/main">
  <p:tag name="ARTICULATE_SLIDE_GUID" val="769dc0ed-6e9f-477c-a46a-0f755c850afe"/>
  <p:tag name="AUDIO_ID" val="273"/>
  <p:tag name="ELAPSEDTIME" val="19.9"/>
  <p:tag name="ARTICULATE_SLIDE_PAUSE" val="1"/>
  <p:tag name="ARTICULATE_NAV_LEVEL" val="1"/>
  <p:tag name="ARTICULATE_PLAYLIST_ID" val="-1"/>
  <p:tag name="ARTICULATE_LOCK_SLIDE" val="0"/>
  <p:tag name="ARTICULATE_SLIDE_NAV" val="10"/>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27.xml><?xml version="1.0" encoding="utf-8"?>
<p:tagLst xmlns:a="http://schemas.openxmlformats.org/drawingml/2006/main" xmlns:r="http://schemas.openxmlformats.org/officeDocument/2006/relationships" xmlns:p="http://schemas.openxmlformats.org/presentationml/2006/main">
  <p:tag name="ARTICULATE_SLIDE_GUID" val="f5fc4456-0d91-442a-b467-b0b174a4a4fe"/>
  <p:tag name="AUDIO_ID" val="285"/>
  <p:tag name="ELAPSEDTIME" val="52.0"/>
  <p:tag name="ARTICULATE_SLIDE_PAUSE" val="1"/>
  <p:tag name="ARTICULATE_NAV_LEVEL" val="1"/>
  <p:tag name="ARTICULATE_PLAYLIST_ID" val="-1"/>
  <p:tag name="ARTICULATE_LOCK_SLIDE" val="0"/>
  <p:tag name="ARTICULATE_SLIDE_NAV" val="28"/>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MARGIN_1" val="0"/>
  <p:tag name="MARGIN_2" val="36"/>
  <p:tag name="MARGIN_3" val="72"/>
  <p:tag name="MARGIN_4" val="108"/>
  <p:tag name="MARGIN_5" val="144"/>
  <p:tag name="FONT_SIZE" val="18"/>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1299</TotalTime>
  <Words>2214</Words>
  <Application>Microsoft Office PowerPoint</Application>
  <PresentationFormat>On-screen Show (4:3)</PresentationFormat>
  <Paragraphs>218</Paragraphs>
  <Slides>39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Franklin Gothic Book</vt:lpstr>
      <vt:lpstr>Perpetua</vt:lpstr>
      <vt:lpstr>Wingdings 2</vt:lpstr>
      <vt:lpstr>Equity</vt:lpstr>
      <vt:lpstr>Staff Meeting</vt:lpstr>
      <vt:lpstr>AABB Inspection</vt:lpstr>
      <vt:lpstr>CAP Corresponding Checklist</vt:lpstr>
      <vt:lpstr>Forward/Reverse</vt:lpstr>
      <vt:lpstr>New ABO Rechecks    ABO2</vt:lpstr>
      <vt:lpstr>ABO2</vt:lpstr>
      <vt:lpstr>Specimens (Crossmatched products)</vt:lpstr>
      <vt:lpstr>Specimens (Crossmatched products)</vt:lpstr>
      <vt:lpstr>Specimens (Crossmatched products)</vt:lpstr>
      <vt:lpstr>ABOEO (ABO for Electronic XM of Group O) </vt:lpstr>
      <vt:lpstr>Davie Medical Center</vt:lpstr>
      <vt:lpstr>Staffing</vt:lpstr>
      <vt:lpstr>Blood Product Transport Coolers</vt:lpstr>
      <vt:lpstr>Forsyth/Stokes EMS</vt:lpstr>
      <vt:lpstr>Air Care/EMS Cooler prep</vt:lpstr>
      <vt:lpstr>QC – Changes to Daily Racks</vt:lpstr>
      <vt:lpstr>ED – Potential change – FYI for now</vt:lpstr>
      <vt:lpstr>FDA Guidance for Platelets</vt:lpstr>
      <vt:lpstr>REMINDERS/FYIs</vt:lpstr>
      <vt:lpstr>REMINDERS</vt:lpstr>
      <vt:lpstr>REMINDERS</vt:lpstr>
      <vt:lpstr>Cold Autos</vt:lpstr>
      <vt:lpstr>MTP log</vt:lpstr>
      <vt:lpstr>Antibody work-ups</vt:lpstr>
      <vt:lpstr>Cooler QC this year</vt:lpstr>
      <vt:lpstr>2021 Competency</vt:lpstr>
      <vt:lpstr>XM for OB with anti-D due to RHIG</vt:lpstr>
      <vt:lpstr>Delayed XMs</vt:lpstr>
      <vt:lpstr>Workflow for previous ID antibodies</vt:lpstr>
      <vt:lpstr>ED Liquid Plasma</vt:lpstr>
      <vt:lpstr>Antigen negative blood</vt:lpstr>
      <vt:lpstr>BCHEM</vt:lpstr>
      <vt:lpstr>Card WASTE on VISION</vt:lpstr>
      <vt:lpstr>Pneumatic tubes</vt:lpstr>
      <vt:lpstr>New Equipment Tags</vt:lpstr>
      <vt:lpstr>People to Know</vt:lpstr>
      <vt:lpstr>Hem Onc Clinic</vt:lpstr>
      <vt:lpstr>Questions/Answers</vt:lpstr>
      <vt:lpstr>Questions/Answers</vt:lpstr>
    </vt:vector>
  </TitlesOfParts>
  <Company>WFUHS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Circular of Information Overview</dc:title>
  <dc:creator>WFBMC</dc:creator>
  <cp:lastModifiedBy>Julie H Simmons</cp:lastModifiedBy>
  <cp:revision>51</cp:revision>
  <cp:lastPrinted>2021-01-11T16:24:49Z</cp:lastPrinted>
  <dcterms:created xsi:type="dcterms:W3CDTF">2017-08-29T13:25:19Z</dcterms:created>
  <dcterms:modified xsi:type="dcterms:W3CDTF">2021-01-14T20:31:52Z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13B4A922-46DC-49D1-807E-809E083434A5</vt:lpwstr>
  </property>
  <property fmtid="{D5CDD505-2E9C-101B-9397-08002B2CF9AE}" pid="3" name="ArticulatePath">
    <vt:lpwstr>Circular of Information Overview</vt:lpwstr>
  </property>
</Properties>
</file>