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1"/>
  </p:sldMasterIdLst>
  <p:notesMasterIdLst>
    <p:notesMasterId r:id="rId41"/>
  </p:notesMasterIdLst>
  <p:handoutMasterIdLst>
    <p:handoutMasterId r:id="rId42"/>
  </p:handoutMasterIdLst>
  <p:sldIdLst>
    <p:sldId id="259" r:id="rId2"/>
    <p:sldId id="258" r:id="rId3"/>
    <p:sldId id="271" r:id="rId4"/>
    <p:sldId id="261" r:id="rId5"/>
    <p:sldId id="272" r:id="rId6"/>
    <p:sldId id="273" r:id="rId7"/>
    <p:sldId id="274" r:id="rId8"/>
    <p:sldId id="277" r:id="rId9"/>
    <p:sldId id="279" r:id="rId10"/>
    <p:sldId id="275" r:id="rId11"/>
    <p:sldId id="280" r:id="rId12"/>
    <p:sldId id="289" r:id="rId13"/>
    <p:sldId id="282" r:id="rId14"/>
    <p:sldId id="283" r:id="rId15"/>
    <p:sldId id="284" r:id="rId16"/>
    <p:sldId id="285" r:id="rId17"/>
    <p:sldId id="286" r:id="rId18"/>
    <p:sldId id="287" r:id="rId19"/>
    <p:sldId id="288" r:id="rId20"/>
    <p:sldId id="290" r:id="rId21"/>
    <p:sldId id="291" r:id="rId22"/>
    <p:sldId id="292" r:id="rId23"/>
    <p:sldId id="293" r:id="rId24"/>
    <p:sldId id="294" r:id="rId25"/>
    <p:sldId id="295" r:id="rId26"/>
    <p:sldId id="296" r:id="rId27"/>
    <p:sldId id="297" r:id="rId28"/>
    <p:sldId id="299" r:id="rId29"/>
    <p:sldId id="298" r:id="rId30"/>
    <p:sldId id="300" r:id="rId31"/>
    <p:sldId id="301" r:id="rId32"/>
    <p:sldId id="302" r:id="rId33"/>
    <p:sldId id="303" r:id="rId34"/>
    <p:sldId id="304" r:id="rId35"/>
    <p:sldId id="305" r:id="rId36"/>
    <p:sldId id="306" r:id="rId37"/>
    <p:sldId id="308" r:id="rId38"/>
    <p:sldId id="309" r:id="rId39"/>
    <p:sldId id="310"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F2D"/>
    <a:srgbClr val="AD122A"/>
    <a:srgbClr val="989EA3"/>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07" autoAdjust="0"/>
  </p:normalViewPr>
  <p:slideViewPr>
    <p:cSldViewPr snapToGrid="0" snapToObjects="1">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4F0D0E-F824-F145-B797-50BF7CF99B0D}" type="datetimeFigureOut">
              <a:rPr lang="en-US" smtClean="0"/>
              <a:t>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5F3FCD-09B4-1546-A6D3-DC6AB08371A5}" type="slidenum">
              <a:rPr lang="en-US" smtClean="0"/>
              <a:t>‹#›</a:t>
            </a:fld>
            <a:endParaRPr lang="en-US"/>
          </a:p>
        </p:txBody>
      </p:sp>
    </p:spTree>
    <p:extLst>
      <p:ext uri="{BB962C8B-B14F-4D97-AF65-F5344CB8AC3E}">
        <p14:creationId xmlns:p14="http://schemas.microsoft.com/office/powerpoint/2010/main" val="292901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7DF3FB-3A81-574A-ACE1-7E8AEF5E20AC}" type="datetimeFigureOut">
              <a:rPr lang="en-US" smtClean="0"/>
              <a:t>1/19/2021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8222C4-F27E-A04C-AFC9-2EFDC34C9E9E}" type="slidenum">
              <a:rPr lang="en-US" smtClean="0"/>
              <a:t>‹#›</a:t>
            </a:fld>
            <a:endParaRPr lang="en-US"/>
          </a:p>
        </p:txBody>
      </p:sp>
    </p:spTree>
    <p:extLst>
      <p:ext uri="{BB962C8B-B14F-4D97-AF65-F5344CB8AC3E}">
        <p14:creationId xmlns:p14="http://schemas.microsoft.com/office/powerpoint/2010/main" val="21970683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Standardized</a:t>
            </a:r>
            <a:r>
              <a:rPr lang="en-US" baseline="0" dirty="0" smtClean="0"/>
              <a:t> structure makes things simple</a:t>
            </a:r>
          </a:p>
          <a:p>
            <a:r>
              <a:rPr lang="en-US" baseline="0" dirty="0" smtClean="0"/>
              <a:t>Clearly written procedures with input from staff performing the tasks provides clarification</a:t>
            </a:r>
          </a:p>
          <a:p>
            <a:r>
              <a:rPr lang="en-US" baseline="0" dirty="0" smtClean="0"/>
              <a:t>Monitoring of processes allows control </a:t>
            </a:r>
            <a:endParaRPr lang="en-US" dirty="0"/>
          </a:p>
        </p:txBody>
      </p:sp>
      <p:sp>
        <p:nvSpPr>
          <p:cNvPr id="4" name="Slide Number Placeholder 3"/>
          <p:cNvSpPr>
            <a:spLocks noGrp="1"/>
          </p:cNvSpPr>
          <p:nvPr>
            <p:ph type="sldNum" sz="quarter" idx="10"/>
          </p:nvPr>
        </p:nvSpPr>
        <p:spPr/>
        <p:txBody>
          <a:bodyPr/>
          <a:lstStyle/>
          <a:p>
            <a:fld id="{FC8222C4-F27E-A04C-AFC9-2EFDC34C9E9E}" type="slidenum">
              <a:rPr lang="en-US" smtClean="0"/>
              <a:t>9</a:t>
            </a:fld>
            <a:endParaRPr lang="en-US"/>
          </a:p>
        </p:txBody>
      </p:sp>
    </p:spTree>
    <p:extLst>
      <p:ext uri="{BB962C8B-B14F-4D97-AF65-F5344CB8AC3E}">
        <p14:creationId xmlns:p14="http://schemas.microsoft.com/office/powerpoint/2010/main" val="178152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25686" y="1238844"/>
            <a:ext cx="6636598" cy="1892507"/>
          </a:xfrm>
        </p:spPr>
        <p:txBody>
          <a:bodyPr anchor="t" anchorCtr="0">
            <a:noAutofit/>
          </a:bodyPr>
          <a:lstStyle>
            <a:lvl1pPr algn="l">
              <a:lnSpc>
                <a:spcPct val="80000"/>
              </a:lnSpc>
              <a:defRPr sz="4000" b="1" i="0" baseline="0">
                <a:solidFill>
                  <a:srgbClr val="AD122A"/>
                </a:solidFill>
                <a:latin typeface="Arial"/>
                <a:cs typeface="Arial"/>
              </a:defRPr>
            </a:lvl1pPr>
          </a:lstStyle>
          <a:p>
            <a:r>
              <a:rPr lang="en-US" dirty="0"/>
              <a:t>Headline</a:t>
            </a:r>
          </a:p>
        </p:txBody>
      </p:sp>
      <p:sp>
        <p:nvSpPr>
          <p:cNvPr id="3" name="Subtitle 2"/>
          <p:cNvSpPr>
            <a:spLocks noGrp="1"/>
          </p:cNvSpPr>
          <p:nvPr>
            <p:ph type="subTitle" idx="1" hasCustomPrompt="1"/>
          </p:nvPr>
        </p:nvSpPr>
        <p:spPr>
          <a:xfrm>
            <a:off x="1425686" y="3429000"/>
            <a:ext cx="6636598" cy="922519"/>
          </a:xfrm>
        </p:spPr>
        <p:txBody>
          <a:bodyPr>
            <a:normAutofit/>
          </a:bodyPr>
          <a:lstStyle>
            <a:lvl1pPr marL="0" indent="0" algn="l">
              <a:buNone/>
              <a:defRPr sz="2400" b="1" i="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 Paragraph">
    <p:spTree>
      <p:nvGrpSpPr>
        <p:cNvPr id="1" name=""/>
        <p:cNvGrpSpPr/>
        <p:nvPr/>
      </p:nvGrpSpPr>
      <p:grpSpPr>
        <a:xfrm>
          <a:off x="0" y="0"/>
          <a:ext cx="0" cy="0"/>
          <a:chOff x="0" y="0"/>
          <a:chExt cx="0" cy="0"/>
        </a:xfrm>
      </p:grpSpPr>
      <p:sp>
        <p:nvSpPr>
          <p:cNvPr id="9" name="Title 1"/>
          <p:cNvSpPr>
            <a:spLocks noGrp="1"/>
          </p:cNvSpPr>
          <p:nvPr>
            <p:ph type="title"/>
          </p:nvPr>
        </p:nvSpPr>
        <p:spPr>
          <a:xfrm>
            <a:off x="550072" y="688424"/>
            <a:ext cx="8128557" cy="547174"/>
          </a:xfrm>
        </p:spPr>
        <p:txBody>
          <a:bodyPr tIns="0" bIns="0"/>
          <a:lstStyle>
            <a:lvl1pPr>
              <a:defRPr sz="3600"/>
            </a:lvl1pPr>
          </a:lstStyle>
          <a:p>
            <a:r>
              <a:rPr lang="en-US" dirty="0"/>
              <a:t>Click to edit Master title style</a:t>
            </a:r>
          </a:p>
        </p:txBody>
      </p:sp>
      <p:sp>
        <p:nvSpPr>
          <p:cNvPr id="10" name="Content Placeholder 2"/>
          <p:cNvSpPr>
            <a:spLocks noGrp="1"/>
          </p:cNvSpPr>
          <p:nvPr>
            <p:ph idx="1"/>
          </p:nvPr>
        </p:nvSpPr>
        <p:spPr>
          <a:xfrm>
            <a:off x="547861" y="1382027"/>
            <a:ext cx="8130768" cy="4569406"/>
          </a:xfrm>
        </p:spPr>
        <p:txBody>
          <a:bodyPr>
            <a:noAutofit/>
          </a:bodyPr>
          <a:lstStyle>
            <a:lvl1pPr>
              <a:lnSpc>
                <a:spcPct val="90000"/>
              </a:lnSpc>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dirty="0"/>
              <a:t>Click to edit Master text styles</a:t>
            </a:r>
          </a:p>
        </p:txBody>
      </p:sp>
      <p:sp>
        <p:nvSpPr>
          <p:cNvPr id="7"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sp>
        <p:nvSpPr>
          <p:cNvPr id="4" name="Content Placeholder 2"/>
          <p:cNvSpPr>
            <a:spLocks noGrp="1"/>
          </p:cNvSpPr>
          <p:nvPr>
            <p:ph idx="1"/>
          </p:nvPr>
        </p:nvSpPr>
        <p:spPr>
          <a:xfrm>
            <a:off x="547861" y="1382027"/>
            <a:ext cx="8130768" cy="4569406"/>
          </a:xfrm>
        </p:spPr>
        <p:txBody>
          <a:bodyPr>
            <a:noAutofit/>
          </a:bodyPr>
          <a:lstStyle>
            <a:lvl1pPr marL="342900" indent="-342900">
              <a:lnSpc>
                <a:spcPct val="90000"/>
              </a:lnSpc>
              <a:buFont typeface="Arial"/>
              <a:buChar char="•"/>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dirty="0"/>
              <a:t>Click to edit Master text styles</a:t>
            </a:r>
          </a:p>
        </p:txBody>
      </p:sp>
    </p:spTree>
    <p:extLst>
      <p:ext uri="{BB962C8B-B14F-4D97-AF65-F5344CB8AC3E}">
        <p14:creationId xmlns:p14="http://schemas.microsoft.com/office/powerpoint/2010/main" val="21048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2 Columns - Paragraphs">
    <p:spTree>
      <p:nvGrpSpPr>
        <p:cNvPr id="1" name=""/>
        <p:cNvGrpSpPr/>
        <p:nvPr/>
      </p:nvGrpSpPr>
      <p:grpSpPr>
        <a:xfrm>
          <a:off x="0" y="0"/>
          <a:ext cx="0" cy="0"/>
          <a:chOff x="0" y="0"/>
          <a:chExt cx="0" cy="0"/>
        </a:xfrm>
      </p:grpSpPr>
      <p:sp>
        <p:nvSpPr>
          <p:cNvPr id="2" name="Title 1"/>
          <p:cNvSpPr>
            <a:spLocks noGrp="1"/>
          </p:cNvSpPr>
          <p:nvPr>
            <p:ph type="title"/>
          </p:nvPr>
        </p:nvSpPr>
        <p:spPr>
          <a:xfrm>
            <a:off x="547862" y="688422"/>
            <a:ext cx="8130765" cy="547175"/>
          </a:xfrm>
        </p:spPr>
        <p:txBody>
          <a:bodyPr/>
          <a:lstStyle/>
          <a:p>
            <a:r>
              <a:rPr lang="en-US" dirty="0"/>
              <a:t>Click to edit Master title style</a:t>
            </a:r>
          </a:p>
        </p:txBody>
      </p:sp>
      <p:sp>
        <p:nvSpPr>
          <p:cNvPr id="5" name="Text Placeholder 2"/>
          <p:cNvSpPr>
            <a:spLocks noGrp="1"/>
          </p:cNvSpPr>
          <p:nvPr>
            <p:ph type="body" idx="14"/>
          </p:nvPr>
        </p:nvSpPr>
        <p:spPr>
          <a:xfrm>
            <a:off x="4712854" y="1382027"/>
            <a:ext cx="3965773" cy="4569407"/>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
          <p:cNvSpPr>
            <a:spLocks noGrp="1"/>
          </p:cNvSpPr>
          <p:nvPr>
            <p:ph type="body" idx="1"/>
          </p:nvPr>
        </p:nvSpPr>
        <p:spPr>
          <a:xfrm>
            <a:off x="547862" y="1382028"/>
            <a:ext cx="3965771" cy="4569406"/>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s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sp>
        <p:nvSpPr>
          <p:cNvPr id="4" name="Text Placeholder 2"/>
          <p:cNvSpPr>
            <a:spLocks noGrp="1"/>
          </p:cNvSpPr>
          <p:nvPr>
            <p:ph type="body" idx="14"/>
          </p:nvPr>
        </p:nvSpPr>
        <p:spPr>
          <a:xfrm>
            <a:off x="4712854" y="1382027"/>
            <a:ext cx="3965773" cy="4569407"/>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
          </p:nvPr>
        </p:nvSpPr>
        <p:spPr>
          <a:xfrm>
            <a:off x="547862" y="1382028"/>
            <a:ext cx="3965771" cy="4569406"/>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4955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 Logo and Campu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 Awa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632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losing Slide -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682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47862" y="688423"/>
            <a:ext cx="8136992" cy="521434"/>
          </a:xfrm>
          <a:prstGeom prst="rect">
            <a:avLst/>
          </a:prstGeom>
        </p:spPr>
        <p:txBody>
          <a:bodyPr vert="horz" lIns="91440" tIns="0" rIns="91440" bIns="0" rtlCol="0" anchor="t" anchorCtr="0">
            <a:noAutofit/>
          </a:bodyPr>
          <a:lstStyle/>
          <a:p>
            <a:r>
              <a:rPr lang="en-US" dirty="0"/>
              <a:t>Headline</a:t>
            </a:r>
          </a:p>
        </p:txBody>
      </p:sp>
      <p:sp>
        <p:nvSpPr>
          <p:cNvPr id="3" name="Text Placeholder 2"/>
          <p:cNvSpPr>
            <a:spLocks noGrp="1"/>
          </p:cNvSpPr>
          <p:nvPr>
            <p:ph type="body" idx="1"/>
          </p:nvPr>
        </p:nvSpPr>
        <p:spPr>
          <a:xfrm>
            <a:off x="547862" y="1382027"/>
            <a:ext cx="8136992" cy="4569407"/>
          </a:xfrm>
          <a:prstGeom prst="rect">
            <a:avLst/>
          </a:prstGeom>
        </p:spPr>
        <p:txBody>
          <a:bodyPr vert="horz" lIns="91440" tIns="45720" rIns="91440" bIns="45720" rtlCol="0">
            <a:noAutofit/>
          </a:bodyPr>
          <a:lstStyle/>
          <a:p>
            <a:pPr lvl="0"/>
            <a:r>
              <a:rPr lang="en-US" dirty="0"/>
              <a:t>Click to edit Master text styles</a:t>
            </a:r>
          </a:p>
        </p:txBody>
      </p:sp>
      <p:sp>
        <p:nvSpPr>
          <p:cNvPr id="9"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54" r:id="rId3"/>
    <p:sldLayoutId id="2147483742" r:id="rId4"/>
    <p:sldLayoutId id="2147483755" r:id="rId5"/>
    <p:sldLayoutId id="2147483743" r:id="rId6"/>
    <p:sldLayoutId id="2147483753" r:id="rId7"/>
    <p:sldLayoutId id="2147483752" r:id="rId8"/>
  </p:sldLayoutIdLst>
  <p:hf hdr="0" ftr="0" dt="0"/>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x6y0yO4WX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5686" y="2338178"/>
            <a:ext cx="6636598" cy="682423"/>
          </a:xfrm>
        </p:spPr>
        <p:txBody>
          <a:bodyPr/>
          <a:lstStyle/>
          <a:p>
            <a:r>
              <a:rPr lang="en-US" dirty="0" err="1" smtClean="0"/>
              <a:t>cGTP</a:t>
            </a:r>
            <a:r>
              <a:rPr lang="en-US" dirty="0" smtClean="0"/>
              <a:t> Compliance Training</a:t>
            </a:r>
            <a:endParaRPr lang="en-US" dirty="0"/>
          </a:p>
        </p:txBody>
      </p:sp>
      <p:sp>
        <p:nvSpPr>
          <p:cNvPr id="5" name="Subtitle 4"/>
          <p:cNvSpPr>
            <a:spLocks noGrp="1"/>
          </p:cNvSpPr>
          <p:nvPr>
            <p:ph type="subTitle" idx="1"/>
          </p:nvPr>
        </p:nvSpPr>
        <p:spPr>
          <a:xfrm>
            <a:off x="1425686" y="3195264"/>
            <a:ext cx="6636598" cy="1407558"/>
          </a:xfrm>
        </p:spPr>
        <p:txBody>
          <a:bodyPr/>
          <a:lstStyle/>
          <a:p>
            <a:endParaRPr lang="en-US" dirty="0"/>
          </a:p>
        </p:txBody>
      </p:sp>
    </p:spTree>
    <p:extLst>
      <p:ext uri="{BB962C8B-B14F-4D97-AF65-F5344CB8AC3E}">
        <p14:creationId xmlns:p14="http://schemas.microsoft.com/office/powerpoint/2010/main" val="109518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1382028"/>
            <a:ext cx="8429084" cy="4569406"/>
          </a:xfrm>
        </p:spPr>
        <p:txBody>
          <a:bodyPr/>
          <a:lstStyle/>
          <a:p>
            <a:endParaRPr lang="en-US" dirty="0" smtClean="0"/>
          </a:p>
          <a:p>
            <a:endParaRPr lang="en-US" dirty="0"/>
          </a:p>
          <a:p>
            <a:r>
              <a:rPr lang="en-US" dirty="0">
                <a:hlinkClick r:id="rId2"/>
              </a:rPr>
              <a:t>Pharmaceutical company made drugs without FDA oversight - YouTube</a:t>
            </a:r>
            <a:endParaRPr lang="en-US" dirty="0" smtClean="0"/>
          </a:p>
          <a:p>
            <a:pPr algn="ctr"/>
            <a:r>
              <a:rPr lang="en-US" sz="5400" dirty="0" smtClean="0"/>
              <a:t>Video</a:t>
            </a:r>
            <a:endParaRPr lang="en-US" sz="5400" dirty="0"/>
          </a:p>
        </p:txBody>
      </p:sp>
      <p:sp>
        <p:nvSpPr>
          <p:cNvPr id="5" name="Slide Number Placeholder 4"/>
          <p:cNvSpPr>
            <a:spLocks noGrp="1"/>
          </p:cNvSpPr>
          <p:nvPr>
            <p:ph type="sldNum" sz="quarter" idx="4"/>
          </p:nvPr>
        </p:nvSpPr>
        <p:spPr/>
        <p:txBody>
          <a:bodyPr/>
          <a:lstStyle/>
          <a:p>
            <a:fld id="{D0394A55-0D5E-E449-981A-A375C652BACE}" type="slidenum">
              <a:rPr lang="en-US" smtClean="0"/>
              <a:t>10</a:t>
            </a:fld>
            <a:endParaRPr lang="en-US" dirty="0"/>
          </a:p>
        </p:txBody>
      </p:sp>
    </p:spTree>
    <p:extLst>
      <p:ext uri="{BB962C8B-B14F-4D97-AF65-F5344CB8AC3E}">
        <p14:creationId xmlns:p14="http://schemas.microsoft.com/office/powerpoint/2010/main" val="110236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comply with </a:t>
            </a:r>
            <a:r>
              <a:rPr lang="en-US" dirty="0" err="1" smtClean="0"/>
              <a:t>cGTP</a:t>
            </a:r>
            <a:r>
              <a:rPr lang="en-US" dirty="0" smtClean="0"/>
              <a:t>?</a:t>
            </a:r>
            <a:endParaRPr lang="en-US" dirty="0"/>
          </a:p>
        </p:txBody>
      </p:sp>
      <p:sp>
        <p:nvSpPr>
          <p:cNvPr id="4" name="Text Placeholder 3"/>
          <p:cNvSpPr>
            <a:spLocks noGrp="1"/>
          </p:cNvSpPr>
          <p:nvPr>
            <p:ph type="body" idx="1"/>
          </p:nvPr>
        </p:nvSpPr>
        <p:spPr>
          <a:xfrm>
            <a:off x="547862" y="1382027"/>
            <a:ext cx="7971884" cy="4846897"/>
          </a:xfrm>
        </p:spPr>
        <p:txBody>
          <a:bodyPr>
            <a:normAutofit lnSpcReduction="10000"/>
          </a:bodyPr>
          <a:lstStyle/>
          <a:p>
            <a:pPr marL="342900" indent="-342900">
              <a:buFont typeface="Arial" panose="020B0604020202020204" pitchFamily="34" charset="0"/>
              <a:buChar char="•"/>
            </a:pPr>
            <a:r>
              <a:rPr lang="en-US" dirty="0" smtClean="0"/>
              <a:t>Formation of a Quality Program</a:t>
            </a:r>
          </a:p>
          <a:p>
            <a:pPr marL="800100" lvl="1" indent="-342900">
              <a:buFont typeface="Arial" panose="020B0604020202020204" pitchFamily="34" charset="0"/>
              <a:buChar char="•"/>
            </a:pPr>
            <a:r>
              <a:rPr lang="en-US" dirty="0" smtClean="0"/>
              <a:t>Establish </a:t>
            </a:r>
            <a:r>
              <a:rPr lang="en-US" dirty="0"/>
              <a:t>and maintain a quality program intended to prevent the </a:t>
            </a:r>
            <a:r>
              <a:rPr lang="en-US" b="1" dirty="0">
                <a:solidFill>
                  <a:srgbClr val="AC1F2D"/>
                </a:solidFill>
              </a:rPr>
              <a:t>introduction, transmission, or spread of communicable disease </a:t>
            </a:r>
            <a:r>
              <a:rPr lang="en-US" b="1" dirty="0" smtClean="0">
                <a:solidFill>
                  <a:srgbClr val="AC1F2D"/>
                </a:solidFill>
              </a:rPr>
              <a:t>agents</a:t>
            </a:r>
          </a:p>
          <a:p>
            <a:pPr marL="1257300" lvl="2" indent="-342900">
              <a:buFont typeface="Arial" panose="020B0604020202020204" pitchFamily="34" charset="0"/>
              <a:buChar char="•"/>
            </a:pPr>
            <a:r>
              <a:rPr lang="en-US" dirty="0" smtClean="0"/>
              <a:t>“</a:t>
            </a:r>
            <a:r>
              <a:rPr lang="en-US" dirty="0"/>
              <a:t>quality program” </a:t>
            </a:r>
            <a:r>
              <a:rPr lang="en-US" dirty="0" smtClean="0"/>
              <a:t>refers </a:t>
            </a:r>
            <a:r>
              <a:rPr lang="en-US" dirty="0"/>
              <a:t>to the set of activities, including management review, training, audits, and corrective and preventive actions, that represent a commitment on the part of an establishment's management to the quality of its products. </a:t>
            </a:r>
            <a:endParaRPr lang="en-US" dirty="0" smtClean="0"/>
          </a:p>
          <a:p>
            <a:pPr marL="1714500" lvl="3" indent="-342900">
              <a:buFont typeface="Arial" panose="020B0604020202020204" pitchFamily="34" charset="0"/>
              <a:buChar char="•"/>
            </a:pPr>
            <a:r>
              <a:rPr lang="en-US" dirty="0" smtClean="0"/>
              <a:t>Required </a:t>
            </a:r>
            <a:r>
              <a:rPr lang="en-US" dirty="0"/>
              <a:t>procedures are established and </a:t>
            </a:r>
            <a:r>
              <a:rPr lang="en-US" dirty="0" smtClean="0"/>
              <a:t>maintained</a:t>
            </a:r>
          </a:p>
          <a:p>
            <a:pPr marL="1714500" lvl="3" indent="-342900">
              <a:buFont typeface="Arial" panose="020B0604020202020204" pitchFamily="34" charset="0"/>
              <a:buChar char="•"/>
            </a:pPr>
            <a:r>
              <a:rPr lang="en-US" dirty="0" smtClean="0"/>
              <a:t>Appropriate </a:t>
            </a:r>
            <a:r>
              <a:rPr lang="en-US" dirty="0"/>
              <a:t>analysis and sharing of information that could affect the integrity and function of a human cellular or tissue-based product, possible contamination of the product, or the potential transmission of communicable disease by the </a:t>
            </a:r>
            <a:r>
              <a:rPr lang="en-US" dirty="0" smtClean="0"/>
              <a:t>product</a:t>
            </a:r>
          </a:p>
          <a:p>
            <a:pPr marL="1714500" lvl="3" indent="-342900">
              <a:buFont typeface="Arial" panose="020B0604020202020204" pitchFamily="34" charset="0"/>
              <a:buChar char="•"/>
            </a:pPr>
            <a:r>
              <a:rPr lang="en-US" dirty="0" smtClean="0"/>
              <a:t>Appropriate </a:t>
            </a:r>
            <a:r>
              <a:rPr lang="en-US" dirty="0"/>
              <a:t>corrective actions are taken and </a:t>
            </a:r>
            <a:r>
              <a:rPr lang="en-US" dirty="0" smtClean="0"/>
              <a:t>documented</a:t>
            </a:r>
          </a:p>
          <a:p>
            <a:pPr marL="1714500" lvl="3" indent="-342900">
              <a:buFont typeface="Arial" panose="020B0604020202020204" pitchFamily="34" charset="0"/>
              <a:buChar char="•"/>
            </a:pPr>
            <a:r>
              <a:rPr lang="en-US" dirty="0" smtClean="0"/>
              <a:t>Proper </a:t>
            </a:r>
            <a:r>
              <a:rPr lang="en-US" dirty="0"/>
              <a:t>training and education of </a:t>
            </a:r>
            <a:r>
              <a:rPr lang="en-US" dirty="0" smtClean="0"/>
              <a:t>personnel</a:t>
            </a:r>
          </a:p>
          <a:p>
            <a:pPr marL="1714500" lvl="3" indent="-342900">
              <a:buFont typeface="Arial" panose="020B0604020202020204" pitchFamily="34" charset="0"/>
              <a:buChar char="•"/>
            </a:pPr>
            <a:r>
              <a:rPr lang="en-US" dirty="0" smtClean="0"/>
              <a:t>Establish and maintain </a:t>
            </a:r>
            <a:r>
              <a:rPr lang="en-US" dirty="0"/>
              <a:t>appropriate monitoring </a:t>
            </a:r>
            <a:r>
              <a:rPr lang="en-US" dirty="0" smtClean="0"/>
              <a:t>systems</a:t>
            </a:r>
          </a:p>
          <a:p>
            <a:pPr marL="1714500" lvl="3" indent="-342900">
              <a:buFont typeface="Arial" panose="020B0604020202020204" pitchFamily="34" charset="0"/>
              <a:buChar char="•"/>
            </a:pPr>
            <a:r>
              <a:rPr lang="en-US" dirty="0" smtClean="0"/>
              <a:t>Establish </a:t>
            </a:r>
            <a:r>
              <a:rPr lang="en-US" dirty="0"/>
              <a:t>and </a:t>
            </a:r>
            <a:r>
              <a:rPr lang="en-US" dirty="0" smtClean="0"/>
              <a:t>maintain </a:t>
            </a:r>
            <a:r>
              <a:rPr lang="en-US" dirty="0"/>
              <a:t>a system for maintaining </a:t>
            </a:r>
            <a:r>
              <a:rPr lang="en-US" dirty="0" smtClean="0"/>
              <a:t>records</a:t>
            </a:r>
          </a:p>
          <a:p>
            <a:pPr marL="1714500" lvl="3" indent="-342900">
              <a:buFont typeface="Arial" panose="020B0604020202020204" pitchFamily="34" charset="0"/>
              <a:buChar char="•"/>
            </a:pPr>
            <a:r>
              <a:rPr lang="en-US" dirty="0" smtClean="0"/>
              <a:t>Investigate </a:t>
            </a:r>
            <a:r>
              <a:rPr lang="en-US" dirty="0"/>
              <a:t>and </a:t>
            </a:r>
            <a:r>
              <a:rPr lang="en-US" dirty="0" smtClean="0"/>
              <a:t>document </a:t>
            </a:r>
            <a:r>
              <a:rPr lang="en-US" dirty="0"/>
              <a:t>product </a:t>
            </a:r>
            <a:r>
              <a:rPr lang="en-US" dirty="0" smtClean="0"/>
              <a:t>deviations/report if needed (BPDs)</a:t>
            </a:r>
          </a:p>
          <a:p>
            <a:pPr marL="1714500" lvl="3" indent="-342900">
              <a:buFont typeface="Arial" panose="020B0604020202020204" pitchFamily="34" charset="0"/>
              <a:buChar char="•"/>
            </a:pPr>
            <a:r>
              <a:rPr lang="en-US" dirty="0" smtClean="0"/>
              <a:t>Conduct evaluations</a:t>
            </a:r>
            <a:r>
              <a:rPr lang="en-US" dirty="0"/>
              <a:t>, investigations, audits, and other actions necessary to ensure compliance with the regulations.</a:t>
            </a:r>
            <a:endParaRPr lang="en-US" b="1"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11</a:t>
            </a:fld>
            <a:endParaRPr lang="en-US" dirty="0"/>
          </a:p>
        </p:txBody>
      </p:sp>
    </p:spTree>
    <p:extLst>
      <p:ext uri="{BB962C8B-B14F-4D97-AF65-F5344CB8AC3E}">
        <p14:creationId xmlns:p14="http://schemas.microsoft.com/office/powerpoint/2010/main" val="331125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3" y="1235597"/>
            <a:ext cx="8130765" cy="5138826"/>
          </a:xfrm>
        </p:spPr>
        <p:txBody>
          <a:bodyPr>
            <a:noAutofit/>
          </a:bodyPr>
          <a:lstStyle/>
          <a:p>
            <a:pPr marL="342900" indent="-342900">
              <a:buFont typeface="Arial" panose="020B0604020202020204" pitchFamily="34" charset="0"/>
              <a:buChar char="•"/>
            </a:pPr>
            <a:r>
              <a:rPr lang="en-US" sz="1600" dirty="0"/>
              <a:t>Establishment and maintenance of SOPs that </a:t>
            </a:r>
            <a:r>
              <a:rPr lang="en-US" sz="1600" dirty="0" smtClean="0"/>
              <a:t>are designed </a:t>
            </a:r>
            <a:r>
              <a:rPr lang="en-US" sz="1600" dirty="0"/>
              <a:t>to prevent circumstances that would increase the risk of introduction, transmission, or spread of communicable diseases through the use of the HCT/P. </a:t>
            </a:r>
            <a:endParaRPr lang="en-US" sz="1600" dirty="0" smtClean="0"/>
          </a:p>
          <a:p>
            <a:pPr marL="342900" indent="-342900">
              <a:buFont typeface="Arial" panose="020B0604020202020204" pitchFamily="34" charset="0"/>
              <a:buChar char="•"/>
            </a:pPr>
            <a:r>
              <a:rPr lang="en-US" sz="1600" dirty="0" smtClean="0"/>
              <a:t>Are </a:t>
            </a:r>
            <a:r>
              <a:rPr lang="en-US" sz="1600" dirty="0"/>
              <a:t>SOPs </a:t>
            </a:r>
            <a:r>
              <a:rPr lang="en-US" sz="1600" dirty="0" smtClean="0"/>
              <a:t>reviewed </a:t>
            </a:r>
            <a:r>
              <a:rPr lang="en-US" sz="1600" dirty="0"/>
              <a:t>and approved, and readily available to the personnel that need </a:t>
            </a:r>
            <a:r>
              <a:rPr lang="en-US" sz="1600" dirty="0" smtClean="0"/>
              <a:t>them?</a:t>
            </a:r>
          </a:p>
          <a:p>
            <a:pPr marL="342900" indent="-342900">
              <a:buFont typeface="Arial" panose="020B0604020202020204" pitchFamily="34" charset="0"/>
              <a:buChar char="•"/>
            </a:pPr>
            <a:r>
              <a:rPr lang="en-US" sz="1600" dirty="0" smtClean="0"/>
              <a:t>Are procedures </a:t>
            </a:r>
            <a:r>
              <a:rPr lang="en-US" sz="1600" dirty="0"/>
              <a:t>adopted from another organization </a:t>
            </a:r>
            <a:r>
              <a:rPr lang="en-US" sz="1600" dirty="0" smtClean="0"/>
              <a:t>verified </a:t>
            </a:r>
            <a:r>
              <a:rPr lang="en-US" sz="1600" dirty="0"/>
              <a:t>to meet the requirements of the </a:t>
            </a:r>
            <a:r>
              <a:rPr lang="en-US" sz="1600" dirty="0" err="1" smtClean="0"/>
              <a:t>cGTPs</a:t>
            </a:r>
            <a:r>
              <a:rPr lang="en-US" sz="1600" dirty="0" smtClean="0"/>
              <a:t> </a:t>
            </a:r>
            <a:r>
              <a:rPr lang="en-US" sz="1600" dirty="0"/>
              <a:t>and appropriate for the step(s) they are intended to </a:t>
            </a:r>
            <a:r>
              <a:rPr lang="en-US" sz="1600" dirty="0" smtClean="0"/>
              <a:t>cover?</a:t>
            </a:r>
          </a:p>
          <a:p>
            <a:pPr marL="342900" indent="-342900">
              <a:buFont typeface="Arial" panose="020B0604020202020204" pitchFamily="34" charset="0"/>
              <a:buChar char="•"/>
            </a:pPr>
            <a:r>
              <a:rPr lang="en-US" sz="1600" dirty="0" smtClean="0"/>
              <a:t>Do procedures </a:t>
            </a:r>
            <a:r>
              <a:rPr lang="en-US" sz="1600" dirty="0"/>
              <a:t>exist for receiving, investigating, evaluating, and documenting information relating to the core </a:t>
            </a:r>
            <a:r>
              <a:rPr lang="en-US" sz="1600" dirty="0" err="1" smtClean="0"/>
              <a:t>cGTP</a:t>
            </a:r>
            <a:r>
              <a:rPr lang="en-US" sz="1600" dirty="0" smtClean="0"/>
              <a:t> requirements? (This </a:t>
            </a:r>
            <a:r>
              <a:rPr lang="en-US" sz="1600" dirty="0"/>
              <a:t>would include complaints and sharing any information pertaining to the contamination of the </a:t>
            </a:r>
            <a:r>
              <a:rPr lang="en-US" sz="1600" dirty="0" smtClean="0"/>
              <a:t>HCT/P)</a:t>
            </a:r>
          </a:p>
          <a:p>
            <a:pPr marL="342900" indent="-342900">
              <a:buFont typeface="Arial" panose="020B0604020202020204" pitchFamily="34" charset="0"/>
              <a:buChar char="•"/>
            </a:pPr>
            <a:r>
              <a:rPr lang="en-US" sz="1600" dirty="0" smtClean="0"/>
              <a:t>Are </a:t>
            </a:r>
            <a:r>
              <a:rPr lang="en-US" sz="1600" dirty="0"/>
              <a:t>corrective actions related to core </a:t>
            </a:r>
            <a:r>
              <a:rPr lang="en-US" sz="1600" dirty="0" err="1" smtClean="0"/>
              <a:t>cGTP</a:t>
            </a:r>
            <a:r>
              <a:rPr lang="en-US" sz="1600" dirty="0" smtClean="0"/>
              <a:t> </a:t>
            </a:r>
            <a:r>
              <a:rPr lang="en-US" sz="1600" dirty="0"/>
              <a:t>requirements </a:t>
            </a:r>
            <a:r>
              <a:rPr lang="en-US" sz="1600" dirty="0" smtClean="0"/>
              <a:t>taken </a:t>
            </a:r>
            <a:r>
              <a:rPr lang="en-US" sz="1600" dirty="0"/>
              <a:t>and </a:t>
            </a:r>
            <a:r>
              <a:rPr lang="en-US" sz="1600" dirty="0" smtClean="0"/>
              <a:t>documented?</a:t>
            </a:r>
          </a:p>
          <a:p>
            <a:pPr marL="342900" indent="-342900">
              <a:buFont typeface="Arial" panose="020B0604020202020204" pitchFamily="34" charset="0"/>
              <a:buChar char="•"/>
            </a:pPr>
            <a:r>
              <a:rPr lang="en-US" sz="1600" dirty="0" smtClean="0"/>
              <a:t>Is the effectiveness </a:t>
            </a:r>
            <a:r>
              <a:rPr lang="en-US" sz="1600" dirty="0"/>
              <a:t>of a corrective action </a:t>
            </a:r>
            <a:r>
              <a:rPr lang="en-US" sz="1600" dirty="0" smtClean="0"/>
              <a:t>verified?  Do corrective actions include </a:t>
            </a:r>
            <a:r>
              <a:rPr lang="en-US" sz="1600" dirty="0"/>
              <a:t>both short-term actions taken to address an immediate problem and long-term actions to prevent </a:t>
            </a:r>
            <a:r>
              <a:rPr lang="en-US" sz="1600" dirty="0" smtClean="0"/>
              <a:t>recurrence?</a:t>
            </a:r>
          </a:p>
          <a:p>
            <a:pPr marL="342900" indent="-342900">
              <a:buFont typeface="Arial" panose="020B0604020202020204" pitchFamily="34" charset="0"/>
              <a:buChar char="•"/>
            </a:pPr>
            <a:r>
              <a:rPr lang="en-US" sz="1600" dirty="0" smtClean="0"/>
              <a:t>Does a </a:t>
            </a:r>
            <a:r>
              <a:rPr lang="en-US" sz="1600" dirty="0"/>
              <a:t>program </a:t>
            </a:r>
            <a:r>
              <a:rPr lang="en-US" sz="1600" dirty="0" smtClean="0"/>
              <a:t>exist </a:t>
            </a:r>
            <a:r>
              <a:rPr lang="en-US" sz="1600" dirty="0"/>
              <a:t>that ensures all personnel involved in activities that relate to the core </a:t>
            </a:r>
            <a:r>
              <a:rPr lang="en-US" sz="1600" dirty="0" err="1" smtClean="0"/>
              <a:t>cGTPs</a:t>
            </a:r>
            <a:r>
              <a:rPr lang="en-US" sz="1600" dirty="0" smtClean="0"/>
              <a:t> </a:t>
            </a:r>
            <a:r>
              <a:rPr lang="en-US" sz="1600" dirty="0"/>
              <a:t>requirements are properly trained and educated to perform their </a:t>
            </a:r>
            <a:r>
              <a:rPr lang="en-US" sz="1600" dirty="0" smtClean="0"/>
              <a:t>job?</a:t>
            </a:r>
          </a:p>
          <a:p>
            <a:pPr marL="342900" indent="-342900">
              <a:buFont typeface="Arial" panose="020B0604020202020204" pitchFamily="34" charset="0"/>
              <a:buChar char="•"/>
            </a:pPr>
            <a:r>
              <a:rPr lang="en-US" sz="1600" dirty="0" smtClean="0"/>
              <a:t>Are </a:t>
            </a:r>
            <a:r>
              <a:rPr lang="en-US" sz="1600" dirty="0"/>
              <a:t>trends of HCT/P deviations </a:t>
            </a:r>
            <a:r>
              <a:rPr lang="en-US" sz="1600" dirty="0" smtClean="0"/>
              <a:t>investigated </a:t>
            </a:r>
            <a:r>
              <a:rPr lang="en-US" sz="1600" dirty="0"/>
              <a:t>and </a:t>
            </a:r>
            <a:r>
              <a:rPr lang="en-US" sz="1600" dirty="0" smtClean="0"/>
              <a:t>documented? </a:t>
            </a:r>
          </a:p>
          <a:p>
            <a:pPr marL="342900" indent="-342900">
              <a:buFont typeface="Arial" panose="020B0604020202020204" pitchFamily="34" charset="0"/>
              <a:buChar char="•"/>
            </a:pPr>
            <a:r>
              <a:rPr lang="en-US" sz="1600" dirty="0" smtClean="0"/>
              <a:t>How are deviations reported for </a:t>
            </a:r>
            <a:r>
              <a:rPr lang="en-US" sz="1600" dirty="0"/>
              <a:t>distributed </a:t>
            </a:r>
            <a:r>
              <a:rPr lang="en-US" sz="1600" dirty="0" smtClean="0"/>
              <a:t>HCT/Ps?  </a:t>
            </a:r>
            <a:r>
              <a:rPr lang="en-US" sz="1600" dirty="0"/>
              <a:t>Investigations should include a review and evaluation of the deviation, any efforts to determine the cause, and any corrective action(s) </a:t>
            </a:r>
            <a:r>
              <a:rPr lang="en-US" sz="1600" dirty="0" smtClean="0"/>
              <a:t>taken. </a:t>
            </a:r>
            <a:endParaRPr lang="en-US" sz="1600" dirty="0"/>
          </a:p>
        </p:txBody>
      </p:sp>
      <p:sp>
        <p:nvSpPr>
          <p:cNvPr id="5" name="Slide Number Placeholder 4"/>
          <p:cNvSpPr>
            <a:spLocks noGrp="1"/>
          </p:cNvSpPr>
          <p:nvPr>
            <p:ph type="sldNum" sz="quarter" idx="4"/>
          </p:nvPr>
        </p:nvSpPr>
        <p:spPr/>
        <p:txBody>
          <a:bodyPr/>
          <a:lstStyle/>
          <a:p>
            <a:fld id="{D0394A55-0D5E-E449-981A-A375C652BACE}" type="slidenum">
              <a:rPr lang="en-US" smtClean="0"/>
              <a:t>12</a:t>
            </a:fld>
            <a:endParaRPr lang="en-US" dirty="0"/>
          </a:p>
        </p:txBody>
      </p:sp>
    </p:spTree>
    <p:extLst>
      <p:ext uri="{BB962C8B-B14F-4D97-AF65-F5344CB8AC3E}">
        <p14:creationId xmlns:p14="http://schemas.microsoft.com/office/powerpoint/2010/main" val="161722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72562"/>
            <a:ext cx="8358746" cy="5678872"/>
          </a:xfrm>
        </p:spPr>
        <p:txBody>
          <a:bodyPr/>
          <a:lstStyle/>
          <a:p>
            <a:pPr marL="342900" indent="-342900">
              <a:buFont typeface="Arial" panose="020B0604020202020204" pitchFamily="34" charset="0"/>
              <a:buChar char="•"/>
            </a:pPr>
            <a:r>
              <a:rPr lang="en-US" dirty="0"/>
              <a:t>Donor eligibility </a:t>
            </a:r>
            <a:r>
              <a:rPr lang="en-US" dirty="0" smtClean="0"/>
              <a:t>determinations and </a:t>
            </a:r>
            <a:r>
              <a:rPr lang="en-US" dirty="0"/>
              <a:t>donor </a:t>
            </a:r>
            <a:r>
              <a:rPr lang="en-US" dirty="0" smtClean="0"/>
              <a:t>screening</a:t>
            </a:r>
          </a:p>
          <a:p>
            <a:pPr marL="800100" lvl="1" indent="-342900">
              <a:buFont typeface="Arial" panose="020B0604020202020204" pitchFamily="34" charset="0"/>
              <a:buChar char="•"/>
            </a:pPr>
            <a:r>
              <a:rPr lang="en-US" sz="2000" dirty="0" smtClean="0"/>
              <a:t>Donor eligibility determinations are performed by a responsible person who has the professional training to recognize </a:t>
            </a:r>
            <a:r>
              <a:rPr lang="en-US" sz="2000" b="1" dirty="0" smtClean="0">
                <a:solidFill>
                  <a:srgbClr val="AD122A"/>
                </a:solidFill>
              </a:rPr>
              <a:t>risk factors for and clinical evidence of communicable disease agents </a:t>
            </a:r>
            <a:r>
              <a:rPr lang="en-US" sz="2000" dirty="0" smtClean="0"/>
              <a:t>by review of symptoms, signs and clinical laboratory results</a:t>
            </a:r>
          </a:p>
          <a:p>
            <a:pPr marL="800100" lvl="1" indent="-342900">
              <a:buFont typeface="Arial" panose="020B0604020202020204" pitchFamily="34" charset="0"/>
              <a:buChar char="•"/>
            </a:pPr>
            <a:r>
              <a:rPr lang="en-US" sz="2000" dirty="0" smtClean="0"/>
              <a:t>Donor </a:t>
            </a:r>
            <a:r>
              <a:rPr lang="en-US" sz="2000" dirty="0"/>
              <a:t>screening procedures are part of the donor eligibility determination and are intended to establish that the donor: </a:t>
            </a:r>
            <a:endParaRPr lang="en-US" sz="2000" dirty="0" smtClean="0"/>
          </a:p>
          <a:p>
            <a:pPr marL="1257300" lvl="2" indent="-342900">
              <a:buFont typeface="Arial" panose="020B0604020202020204" pitchFamily="34" charset="0"/>
              <a:buChar char="•"/>
            </a:pPr>
            <a:r>
              <a:rPr lang="en-US" sz="2000" dirty="0" smtClean="0"/>
              <a:t>Is </a:t>
            </a:r>
            <a:r>
              <a:rPr lang="en-US" sz="2000" dirty="0"/>
              <a:t>free from risk factors for, and clinical evidence of, infection due to relevant communicable disease agents and </a:t>
            </a:r>
            <a:r>
              <a:rPr lang="en-US" sz="2000" dirty="0" smtClean="0"/>
              <a:t>diseases (IDMs)  </a:t>
            </a:r>
          </a:p>
          <a:p>
            <a:pPr marL="1257300" lvl="2" indent="-342900">
              <a:buFont typeface="Arial" panose="020B0604020202020204" pitchFamily="34" charset="0"/>
              <a:buChar char="•"/>
            </a:pPr>
            <a:r>
              <a:rPr lang="en-US" sz="2000" dirty="0" smtClean="0"/>
              <a:t>Is </a:t>
            </a:r>
            <a:r>
              <a:rPr lang="en-US" sz="2000" dirty="0"/>
              <a:t>free from communicable disease risks associated with </a:t>
            </a:r>
            <a:r>
              <a:rPr lang="en-US" sz="2000" dirty="0" smtClean="0"/>
              <a:t>xenotransplantation (How?)</a:t>
            </a:r>
            <a:endParaRPr lang="en-US" sz="2000" dirty="0"/>
          </a:p>
          <a:p>
            <a:endParaRPr lang="en-US" sz="2000" dirty="0"/>
          </a:p>
        </p:txBody>
      </p:sp>
      <p:sp>
        <p:nvSpPr>
          <p:cNvPr id="5" name="Slide Number Placeholder 4"/>
          <p:cNvSpPr>
            <a:spLocks noGrp="1"/>
          </p:cNvSpPr>
          <p:nvPr>
            <p:ph type="sldNum" sz="quarter" idx="4"/>
          </p:nvPr>
        </p:nvSpPr>
        <p:spPr/>
        <p:txBody>
          <a:bodyPr/>
          <a:lstStyle/>
          <a:p>
            <a:fld id="{D0394A55-0D5E-E449-981A-A375C652BACE}" type="slidenum">
              <a:rPr lang="en-US" smtClean="0"/>
              <a:t>13</a:t>
            </a:fld>
            <a:endParaRPr lang="en-US" dirty="0"/>
          </a:p>
        </p:txBody>
      </p:sp>
    </p:spTree>
    <p:extLst>
      <p:ext uri="{BB962C8B-B14F-4D97-AF65-F5344CB8AC3E}">
        <p14:creationId xmlns:p14="http://schemas.microsoft.com/office/powerpoint/2010/main" val="1181239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41161" cy="4569406"/>
          </a:xfrm>
        </p:spPr>
        <p:txBody>
          <a:bodyPr>
            <a:normAutofit lnSpcReduction="10000"/>
          </a:bodyPr>
          <a:lstStyle/>
          <a:p>
            <a:pPr marL="342900" indent="-342900">
              <a:buFont typeface="Arial" panose="020B0604020202020204" pitchFamily="34" charset="0"/>
              <a:buChar char="•"/>
            </a:pPr>
            <a:r>
              <a:rPr lang="en-US" dirty="0" smtClean="0"/>
              <a:t>Determine </a:t>
            </a:r>
            <a:r>
              <a:rPr lang="en-US" dirty="0"/>
              <a:t>the procedures in place to perform donor </a:t>
            </a:r>
            <a:r>
              <a:rPr lang="en-US" dirty="0" smtClean="0"/>
              <a:t>screening</a:t>
            </a:r>
          </a:p>
          <a:p>
            <a:pPr marL="342900" indent="-342900">
              <a:buFont typeface="Arial" panose="020B0604020202020204" pitchFamily="34" charset="0"/>
              <a:buChar char="•"/>
            </a:pPr>
            <a:r>
              <a:rPr lang="en-US" dirty="0" smtClean="0"/>
              <a:t>Determine </a:t>
            </a:r>
            <a:r>
              <a:rPr lang="en-US" dirty="0"/>
              <a:t>if each donor has a separate and complete record of all relevant medical </a:t>
            </a:r>
            <a:r>
              <a:rPr lang="en-US" dirty="0" smtClean="0"/>
              <a:t>records</a:t>
            </a:r>
          </a:p>
          <a:p>
            <a:pPr marL="342900" indent="-342900">
              <a:buFont typeface="Arial" panose="020B0604020202020204" pitchFamily="34" charset="0"/>
              <a:buChar char="•"/>
            </a:pPr>
            <a:r>
              <a:rPr lang="en-US" dirty="0" smtClean="0"/>
              <a:t>Are </a:t>
            </a:r>
            <a:r>
              <a:rPr lang="en-US" dirty="0"/>
              <a:t>the records available for review? </a:t>
            </a:r>
            <a:endParaRPr lang="en-US" dirty="0" smtClean="0"/>
          </a:p>
          <a:p>
            <a:pPr marL="342900" indent="-342900">
              <a:buFont typeface="Arial" panose="020B0604020202020204" pitchFamily="34" charset="0"/>
              <a:buChar char="•"/>
            </a:pPr>
            <a:r>
              <a:rPr lang="en-US" dirty="0" smtClean="0"/>
              <a:t>Verify </a:t>
            </a:r>
            <a:r>
              <a:rPr lang="en-US" dirty="0"/>
              <a:t>that the medical records reviewed for donor screening are adequate to determine that the </a:t>
            </a:r>
            <a:r>
              <a:rPr lang="en-US" dirty="0" smtClean="0"/>
              <a:t>HCT/P </a:t>
            </a:r>
            <a:r>
              <a:rPr lang="en-US" dirty="0"/>
              <a:t>is free of risk factors for communicable </a:t>
            </a:r>
            <a:r>
              <a:rPr lang="en-US" dirty="0" smtClean="0"/>
              <a:t>disease</a:t>
            </a:r>
          </a:p>
          <a:p>
            <a:pPr marL="342900" indent="-342900">
              <a:buFont typeface="Arial" panose="020B0604020202020204" pitchFamily="34" charset="0"/>
              <a:buChar char="•"/>
            </a:pPr>
            <a:r>
              <a:rPr lang="en-US" dirty="0" smtClean="0"/>
              <a:t>Are </a:t>
            </a:r>
            <a:r>
              <a:rPr lang="en-US" dirty="0"/>
              <a:t>the results and interpretation of the donor screening for communicable disease in compliance with 21 CFR 1271.75</a:t>
            </a:r>
            <a:r>
              <a:rPr lang="en-US" dirty="0" smtClean="0"/>
              <a:t>?</a:t>
            </a:r>
          </a:p>
          <a:p>
            <a:pPr marL="342900" indent="-342900">
              <a:buFont typeface="Arial" panose="020B0604020202020204" pitchFamily="34" charset="0"/>
              <a:buChar char="•"/>
            </a:pPr>
            <a:r>
              <a:rPr lang="en-US" dirty="0" smtClean="0"/>
              <a:t>Is </a:t>
            </a:r>
            <a:r>
              <a:rPr lang="en-US" dirty="0"/>
              <a:t>there documentation of the responsible individual performing the screening? </a:t>
            </a:r>
          </a:p>
        </p:txBody>
      </p:sp>
      <p:sp>
        <p:nvSpPr>
          <p:cNvPr id="5" name="Slide Number Placeholder 4"/>
          <p:cNvSpPr>
            <a:spLocks noGrp="1"/>
          </p:cNvSpPr>
          <p:nvPr>
            <p:ph type="sldNum" sz="quarter" idx="4"/>
          </p:nvPr>
        </p:nvSpPr>
        <p:spPr/>
        <p:txBody>
          <a:bodyPr/>
          <a:lstStyle/>
          <a:p>
            <a:fld id="{D0394A55-0D5E-E449-981A-A375C652BACE}" type="slidenum">
              <a:rPr lang="en-US" smtClean="0"/>
              <a:t>14</a:t>
            </a:fld>
            <a:endParaRPr lang="en-US" dirty="0"/>
          </a:p>
        </p:txBody>
      </p:sp>
    </p:spTree>
    <p:extLst>
      <p:ext uri="{BB962C8B-B14F-4D97-AF65-F5344CB8AC3E}">
        <p14:creationId xmlns:p14="http://schemas.microsoft.com/office/powerpoint/2010/main" val="2082697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193431"/>
            <a:ext cx="8218069" cy="5758003"/>
          </a:xfrm>
        </p:spPr>
        <p:txBody>
          <a:bodyPr/>
          <a:lstStyle/>
          <a:p>
            <a:pPr marL="342900" indent="-342900">
              <a:buFont typeface="Arial" panose="020B0604020202020204" pitchFamily="34" charset="0"/>
              <a:buChar char="•"/>
            </a:pPr>
            <a:r>
              <a:rPr lang="en-US" dirty="0" smtClean="0"/>
              <a:t>Donor Testing</a:t>
            </a:r>
          </a:p>
          <a:p>
            <a:pPr marL="800100" lvl="1" indent="-342900">
              <a:buFont typeface="Arial" panose="020B0604020202020204" pitchFamily="34" charset="0"/>
              <a:buChar char="•"/>
            </a:pPr>
            <a:r>
              <a:rPr lang="en-US" sz="2400" dirty="0"/>
              <a:t>To adequately reduce the risk of transmission of relevant communicable disease all donors of HCT/Ps must be tested and found negative or nonreactive for the following: </a:t>
            </a:r>
            <a:endParaRPr lang="en-US" sz="2400" dirty="0" smtClean="0"/>
          </a:p>
          <a:p>
            <a:pPr marL="1257300" lvl="2" indent="-342900">
              <a:buFont typeface="Arial" panose="020B0604020202020204" pitchFamily="34" charset="0"/>
              <a:buChar char="•"/>
            </a:pPr>
            <a:r>
              <a:rPr lang="en-US" sz="2400" dirty="0" smtClean="0"/>
              <a:t>HIV 1; HIV 2</a:t>
            </a:r>
          </a:p>
          <a:p>
            <a:pPr marL="1257300" lvl="2" indent="-342900">
              <a:buFont typeface="Arial" panose="020B0604020202020204" pitchFamily="34" charset="0"/>
              <a:buChar char="•"/>
            </a:pPr>
            <a:r>
              <a:rPr lang="en-US" sz="2400" dirty="0" smtClean="0"/>
              <a:t>HBV</a:t>
            </a:r>
          </a:p>
          <a:p>
            <a:pPr marL="1257300" lvl="2" indent="-342900">
              <a:buFont typeface="Arial" panose="020B0604020202020204" pitchFamily="34" charset="0"/>
              <a:buChar char="•"/>
            </a:pPr>
            <a:r>
              <a:rPr lang="en-US" sz="2400" dirty="0" smtClean="0"/>
              <a:t>HCV</a:t>
            </a:r>
          </a:p>
          <a:p>
            <a:pPr marL="1257300" lvl="2" indent="-342900">
              <a:buFont typeface="Arial" panose="020B0604020202020204" pitchFamily="34" charset="0"/>
              <a:buChar char="•"/>
            </a:pPr>
            <a:r>
              <a:rPr lang="en-US" sz="2400" dirty="0" smtClean="0"/>
              <a:t>Treponema pallidum (syphilis)</a:t>
            </a:r>
          </a:p>
          <a:p>
            <a:pPr marL="1257300" lvl="2" indent="-342900">
              <a:buFont typeface="Arial" panose="020B0604020202020204" pitchFamily="34" charset="0"/>
              <a:buChar char="•"/>
            </a:pPr>
            <a:r>
              <a:rPr lang="en-US" sz="2400" dirty="0" smtClean="0"/>
              <a:t>Donors </a:t>
            </a:r>
            <a:r>
              <a:rPr lang="en-US" sz="2400" dirty="0"/>
              <a:t>of viable, leukocyte-rich cells or tissues (such as </a:t>
            </a:r>
            <a:r>
              <a:rPr lang="en-US" sz="2400" dirty="0" smtClean="0"/>
              <a:t>hematopoietic </a:t>
            </a:r>
            <a:r>
              <a:rPr lang="en-US" sz="2400" dirty="0"/>
              <a:t>stem/progenitor </a:t>
            </a:r>
            <a:r>
              <a:rPr lang="en-US" sz="2400" dirty="0" smtClean="0"/>
              <a:t>cells) </a:t>
            </a:r>
            <a:r>
              <a:rPr lang="en-US" sz="2400" dirty="0"/>
              <a:t>must also be tested for the following: </a:t>
            </a:r>
            <a:endParaRPr lang="en-US" sz="2400" dirty="0" smtClean="0"/>
          </a:p>
          <a:p>
            <a:pPr marL="1257300" lvl="2" indent="-342900">
              <a:buFont typeface="Arial" panose="020B0604020202020204" pitchFamily="34" charset="0"/>
              <a:buChar char="•"/>
            </a:pPr>
            <a:r>
              <a:rPr lang="en-US" sz="2400" dirty="0" smtClean="0"/>
              <a:t>HTLV-I/II </a:t>
            </a:r>
          </a:p>
          <a:p>
            <a:pPr marL="1257300" lvl="2" indent="-342900">
              <a:buFont typeface="Arial" panose="020B0604020202020204" pitchFamily="34" charset="0"/>
              <a:buChar char="•"/>
            </a:pPr>
            <a:r>
              <a:rPr lang="en-US" sz="2400" dirty="0" smtClean="0"/>
              <a:t>CMV </a:t>
            </a:r>
            <a:r>
              <a:rPr lang="en-US" sz="2400" dirty="0"/>
              <a:t>(cytomegalovirus) </a:t>
            </a:r>
          </a:p>
        </p:txBody>
      </p:sp>
      <p:sp>
        <p:nvSpPr>
          <p:cNvPr id="5" name="Slide Number Placeholder 4"/>
          <p:cNvSpPr>
            <a:spLocks noGrp="1"/>
          </p:cNvSpPr>
          <p:nvPr>
            <p:ph type="sldNum" sz="quarter" idx="4"/>
          </p:nvPr>
        </p:nvSpPr>
        <p:spPr/>
        <p:txBody>
          <a:bodyPr/>
          <a:lstStyle/>
          <a:p>
            <a:fld id="{D0394A55-0D5E-E449-981A-A375C652BACE}" type="slidenum">
              <a:rPr lang="en-US" smtClean="0"/>
              <a:t>15</a:t>
            </a:fld>
            <a:endParaRPr lang="en-US" dirty="0"/>
          </a:p>
        </p:txBody>
      </p:sp>
    </p:spTree>
    <p:extLst>
      <p:ext uri="{BB962C8B-B14F-4D97-AF65-F5344CB8AC3E}">
        <p14:creationId xmlns:p14="http://schemas.microsoft.com/office/powerpoint/2010/main" val="292097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7"/>
            <a:ext cx="8305992" cy="4846897"/>
          </a:xfrm>
        </p:spPr>
        <p:txBody>
          <a:bodyPr>
            <a:normAutofit fontScale="70000" lnSpcReduction="20000"/>
          </a:bodyPr>
          <a:lstStyle/>
          <a:p>
            <a:pPr marL="342900" indent="-342900">
              <a:buFont typeface="Arial" panose="020B0604020202020204" pitchFamily="34" charset="0"/>
              <a:buChar char="•"/>
            </a:pPr>
            <a:r>
              <a:rPr lang="en-US" dirty="0"/>
              <a:t>Determine that testing is performed using FDA-licensed, approved, or cleared donor screening </a:t>
            </a:r>
            <a:r>
              <a:rPr lang="en-US" dirty="0" smtClean="0"/>
              <a:t>tests </a:t>
            </a:r>
          </a:p>
          <a:p>
            <a:pPr marL="342900" indent="-342900">
              <a:buFont typeface="Arial" panose="020B0604020202020204" pitchFamily="34" charset="0"/>
              <a:buChar char="•"/>
            </a:pPr>
            <a:r>
              <a:rPr lang="en-US" dirty="0" smtClean="0"/>
              <a:t>Verify </a:t>
            </a:r>
            <a:r>
              <a:rPr lang="en-US" dirty="0"/>
              <a:t>the laboratory performing the testing is certified under CLIA or has met equivalent </a:t>
            </a:r>
            <a:r>
              <a:rPr lang="en-US" dirty="0" smtClean="0"/>
              <a:t>requirements</a:t>
            </a:r>
          </a:p>
          <a:p>
            <a:pPr marL="342900" indent="-342900">
              <a:buFont typeface="Arial" panose="020B0604020202020204" pitchFamily="34" charset="0"/>
              <a:buChar char="•"/>
            </a:pPr>
            <a:r>
              <a:rPr lang="en-US" dirty="0" smtClean="0"/>
              <a:t>Determine </a:t>
            </a:r>
            <a:r>
              <a:rPr lang="en-US" dirty="0"/>
              <a:t>that adequate samples are used for </a:t>
            </a:r>
            <a:r>
              <a:rPr lang="en-US" dirty="0" smtClean="0"/>
              <a:t>testing</a:t>
            </a:r>
          </a:p>
          <a:p>
            <a:pPr marL="342900" indent="-342900">
              <a:buFont typeface="Arial" panose="020B0604020202020204" pitchFamily="34" charset="0"/>
              <a:buChar char="•"/>
            </a:pPr>
            <a:r>
              <a:rPr lang="en-US" dirty="0" smtClean="0"/>
              <a:t>Verify </a:t>
            </a:r>
            <a:r>
              <a:rPr lang="en-US" dirty="0"/>
              <a:t>that test results are interpreted according to the manufacturer’s </a:t>
            </a:r>
            <a:r>
              <a:rPr lang="en-US" dirty="0" smtClean="0"/>
              <a:t>instructions</a:t>
            </a:r>
          </a:p>
          <a:p>
            <a:pPr marL="342900" indent="-342900">
              <a:buFont typeface="Arial" panose="020B0604020202020204" pitchFamily="34" charset="0"/>
              <a:buChar char="•"/>
            </a:pPr>
            <a:r>
              <a:rPr lang="en-US" dirty="0" smtClean="0"/>
              <a:t>Observe </a:t>
            </a:r>
            <a:r>
              <a:rPr lang="en-US" dirty="0"/>
              <a:t>actual testing or verify through record review that appropriate controls are used in testing, samples and controls are diluted properly, that the time and temperature of incubation are accurate and that instrument and equipment settings are correct during </a:t>
            </a:r>
            <a:r>
              <a:rPr lang="en-US" dirty="0" smtClean="0"/>
              <a:t>testing</a:t>
            </a:r>
          </a:p>
          <a:p>
            <a:pPr marL="342900" indent="-342900">
              <a:buFont typeface="Arial" panose="020B0604020202020204" pitchFamily="34" charset="0"/>
              <a:buChar char="•"/>
            </a:pPr>
            <a:r>
              <a:rPr lang="en-US" dirty="0" smtClean="0"/>
              <a:t>Verify </a:t>
            </a:r>
            <a:r>
              <a:rPr lang="en-US" dirty="0"/>
              <a:t>that equipment maintenance is performed according to the manufacturer’s directions and the </a:t>
            </a:r>
            <a:r>
              <a:rPr lang="en-US" dirty="0" smtClean="0"/>
              <a:t>internal SOP(s)</a:t>
            </a:r>
          </a:p>
          <a:p>
            <a:pPr marL="342900" indent="-342900">
              <a:buFont typeface="Arial" panose="020B0604020202020204" pitchFamily="34" charset="0"/>
              <a:buChar char="•"/>
            </a:pPr>
            <a:r>
              <a:rPr lang="en-US" dirty="0" smtClean="0"/>
              <a:t>Confirm </a:t>
            </a:r>
            <a:r>
              <a:rPr lang="en-US" dirty="0"/>
              <a:t>that all testing problems are adequately investigated, resolved and </a:t>
            </a:r>
            <a:r>
              <a:rPr lang="en-US" dirty="0" smtClean="0"/>
              <a:t>documented</a:t>
            </a:r>
          </a:p>
          <a:p>
            <a:pPr marL="342900" indent="-342900">
              <a:buFont typeface="Arial" panose="020B0604020202020204" pitchFamily="34" charset="0"/>
              <a:buChar char="•"/>
            </a:pPr>
            <a:r>
              <a:rPr lang="en-US" dirty="0" smtClean="0"/>
              <a:t>Determine </a:t>
            </a:r>
            <a:r>
              <a:rPr lang="en-US" dirty="0"/>
              <a:t>if all laboratory equipment is qualified, calibrated and maintained as required by user manuals, maintenance manuals and </a:t>
            </a:r>
            <a:r>
              <a:rPr lang="en-US" dirty="0" smtClean="0"/>
              <a:t>SOP(s)</a:t>
            </a:r>
          </a:p>
          <a:p>
            <a:pPr marL="342900" indent="-342900">
              <a:buFont typeface="Arial" panose="020B0604020202020204" pitchFamily="34" charset="0"/>
              <a:buChar char="•"/>
            </a:pPr>
            <a:r>
              <a:rPr lang="en-US" dirty="0" smtClean="0"/>
              <a:t>Ensure </a:t>
            </a:r>
            <a:r>
              <a:rPr lang="en-US" dirty="0"/>
              <a:t>sample requirements specified in the product insert are met including: anticoagulant, age of sample, quantity, type of sample tube and storage </a:t>
            </a:r>
            <a:r>
              <a:rPr lang="en-US" dirty="0" smtClean="0"/>
              <a:t>temperature</a:t>
            </a:r>
          </a:p>
          <a:p>
            <a:pPr marL="342900" indent="-342900">
              <a:buFont typeface="Arial" panose="020B0604020202020204" pitchFamily="34" charset="0"/>
              <a:buChar char="•"/>
            </a:pPr>
            <a:r>
              <a:rPr lang="en-US" dirty="0" smtClean="0"/>
              <a:t>Verify </a:t>
            </a:r>
            <a:r>
              <a:rPr lang="en-US" dirty="0"/>
              <a:t>that positive or reactive test results for relevant communicable disease agents are handled appropriately, and that HCT/Ps from ineligible donors are handled in accordance with </a:t>
            </a:r>
            <a:r>
              <a:rPr lang="en-US" dirty="0" smtClean="0"/>
              <a:t>regulations. </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16</a:t>
            </a:fld>
            <a:endParaRPr lang="en-US" dirty="0"/>
          </a:p>
        </p:txBody>
      </p:sp>
    </p:spTree>
    <p:extLst>
      <p:ext uri="{BB962C8B-B14F-4D97-AF65-F5344CB8AC3E}">
        <p14:creationId xmlns:p14="http://schemas.microsoft.com/office/powerpoint/2010/main" val="24567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439615"/>
            <a:ext cx="8191692" cy="5511819"/>
          </a:xfrm>
        </p:spPr>
        <p:txBody>
          <a:bodyPr/>
          <a:lstStyle/>
          <a:p>
            <a:pPr marL="342900" indent="-342900">
              <a:buFont typeface="Arial" panose="020B0604020202020204" pitchFamily="34" charset="0"/>
              <a:buChar char="•"/>
            </a:pPr>
            <a:r>
              <a:rPr lang="en-US" dirty="0" smtClean="0"/>
              <a:t>Facilities</a:t>
            </a:r>
          </a:p>
          <a:p>
            <a:pPr marL="800100" lvl="1" indent="-342900">
              <a:buFont typeface="Arial" panose="020B0604020202020204" pitchFamily="34" charset="0"/>
              <a:buChar char="•"/>
            </a:pPr>
            <a:r>
              <a:rPr lang="en-US" sz="2400" dirty="0" smtClean="0"/>
              <a:t>Any </a:t>
            </a:r>
            <a:r>
              <a:rPr lang="en-US" sz="2400" dirty="0"/>
              <a:t>facility used in the manufacture of HCT/Ps must be of suitable size, construction, and location to prevent contamination of HCT/Ps with communicable disease agents and to ensure orderly handling of HCT/Ps without mix-ups. </a:t>
            </a:r>
            <a:endParaRPr lang="en-US" sz="2400" dirty="0" smtClean="0"/>
          </a:p>
          <a:p>
            <a:pPr marL="800100" lvl="1" indent="-342900">
              <a:buFont typeface="Arial" panose="020B0604020202020204" pitchFamily="34" charset="0"/>
              <a:buChar char="•"/>
            </a:pPr>
            <a:r>
              <a:rPr lang="en-US" sz="2400" dirty="0" smtClean="0"/>
              <a:t>You </a:t>
            </a:r>
            <a:r>
              <a:rPr lang="en-US" sz="2400" dirty="0"/>
              <a:t>must maintain the facility in a good state of </a:t>
            </a:r>
            <a:r>
              <a:rPr lang="en-US" sz="2400" dirty="0" smtClean="0"/>
              <a:t>repair. </a:t>
            </a:r>
          </a:p>
          <a:p>
            <a:pPr marL="800100" lvl="1" indent="-342900">
              <a:buFont typeface="Arial" panose="020B0604020202020204" pitchFamily="34" charset="0"/>
              <a:buChar char="•"/>
            </a:pPr>
            <a:r>
              <a:rPr lang="en-US" sz="2400" dirty="0" smtClean="0"/>
              <a:t>You </a:t>
            </a:r>
            <a:r>
              <a:rPr lang="en-US" sz="2400" dirty="0"/>
              <a:t>must provide lighting, ventilation, plumbing, drainage, and access to sinks and toilets that are adequate to prevent the introduction, transmission, or spread of communicable disease. </a:t>
            </a:r>
          </a:p>
        </p:txBody>
      </p:sp>
      <p:sp>
        <p:nvSpPr>
          <p:cNvPr id="5" name="Slide Number Placeholder 4"/>
          <p:cNvSpPr>
            <a:spLocks noGrp="1"/>
          </p:cNvSpPr>
          <p:nvPr>
            <p:ph type="sldNum" sz="quarter" idx="4"/>
          </p:nvPr>
        </p:nvSpPr>
        <p:spPr/>
        <p:txBody>
          <a:bodyPr/>
          <a:lstStyle/>
          <a:p>
            <a:fld id="{D0394A55-0D5E-E449-981A-A375C652BACE}" type="slidenum">
              <a:rPr lang="en-US" smtClean="0"/>
              <a:t>17</a:t>
            </a:fld>
            <a:endParaRPr lang="en-US" dirty="0"/>
          </a:p>
        </p:txBody>
      </p:sp>
    </p:spTree>
    <p:extLst>
      <p:ext uri="{BB962C8B-B14F-4D97-AF65-F5344CB8AC3E}">
        <p14:creationId xmlns:p14="http://schemas.microsoft.com/office/powerpoint/2010/main" val="3644976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437876" cy="4569406"/>
          </a:xfrm>
        </p:spPr>
        <p:txBody>
          <a:bodyPr>
            <a:normAutofit lnSpcReduction="10000"/>
          </a:bodyPr>
          <a:lstStyle/>
          <a:p>
            <a:pPr marL="342900" indent="-342900">
              <a:buFont typeface="Arial" panose="020B0604020202020204" pitchFamily="34" charset="0"/>
              <a:buChar char="•"/>
            </a:pPr>
            <a:r>
              <a:rPr lang="en-US" dirty="0" smtClean="0"/>
              <a:t>Does </a:t>
            </a:r>
            <a:r>
              <a:rPr lang="en-US" dirty="0"/>
              <a:t>the facility offers a suitable size, location, and is constructed so that an aseptic </a:t>
            </a:r>
            <a:r>
              <a:rPr lang="en-US" dirty="0" smtClean="0"/>
              <a:t>activity can </a:t>
            </a:r>
            <a:r>
              <a:rPr lang="en-US" dirty="0"/>
              <a:t>be successfully </a:t>
            </a:r>
            <a:r>
              <a:rPr lang="en-US" dirty="0" smtClean="0"/>
              <a:t>performed?</a:t>
            </a:r>
          </a:p>
          <a:p>
            <a:pPr marL="342900" indent="-342900">
              <a:buFont typeface="Arial" panose="020B0604020202020204" pitchFamily="34" charset="0"/>
              <a:buChar char="•"/>
            </a:pPr>
            <a:r>
              <a:rPr lang="en-US" dirty="0" smtClean="0"/>
              <a:t>Is </a:t>
            </a:r>
            <a:r>
              <a:rPr lang="en-US" dirty="0"/>
              <a:t>the site in a good state of </a:t>
            </a:r>
            <a:r>
              <a:rPr lang="en-US" dirty="0" smtClean="0"/>
              <a:t>repair?</a:t>
            </a:r>
          </a:p>
          <a:p>
            <a:pPr marL="342900" indent="-342900">
              <a:buFont typeface="Arial" panose="020B0604020202020204" pitchFamily="34" charset="0"/>
              <a:buChar char="•"/>
            </a:pPr>
            <a:r>
              <a:rPr lang="en-US" dirty="0" smtClean="0"/>
              <a:t>Is </a:t>
            </a:r>
            <a:r>
              <a:rPr lang="en-US" dirty="0"/>
              <a:t>there adequate lighting and </a:t>
            </a:r>
            <a:r>
              <a:rPr lang="en-US" dirty="0" smtClean="0"/>
              <a:t>space?</a:t>
            </a:r>
          </a:p>
          <a:p>
            <a:pPr marL="342900" indent="-342900">
              <a:buFont typeface="Arial" panose="020B0604020202020204" pitchFamily="34" charset="0"/>
              <a:buChar char="•"/>
            </a:pPr>
            <a:r>
              <a:rPr lang="en-US" dirty="0" smtClean="0"/>
              <a:t>Are </a:t>
            </a:r>
            <a:r>
              <a:rPr lang="en-US" dirty="0"/>
              <a:t>ventilation and airflow adequate (e.g., no open windows, vent is not located directly above the </a:t>
            </a:r>
            <a:r>
              <a:rPr lang="en-US" dirty="0" smtClean="0"/>
              <a:t>processing </a:t>
            </a:r>
            <a:r>
              <a:rPr lang="en-US" dirty="0"/>
              <a:t>operations</a:t>
            </a:r>
            <a:r>
              <a:rPr lang="en-US" dirty="0" smtClean="0"/>
              <a:t>)?</a:t>
            </a:r>
          </a:p>
          <a:p>
            <a:pPr marL="342900" indent="-342900">
              <a:buFont typeface="Arial" panose="020B0604020202020204" pitchFamily="34" charset="0"/>
              <a:buChar char="•"/>
            </a:pPr>
            <a:r>
              <a:rPr lang="en-US" dirty="0" smtClean="0"/>
              <a:t>Is </a:t>
            </a:r>
            <a:r>
              <a:rPr lang="en-US" dirty="0"/>
              <a:t>there access to a </a:t>
            </a:r>
            <a:r>
              <a:rPr lang="en-US" dirty="0" smtClean="0"/>
              <a:t>sink?</a:t>
            </a:r>
          </a:p>
          <a:p>
            <a:pPr marL="342900" indent="-342900">
              <a:buFont typeface="Arial" panose="020B0604020202020204" pitchFamily="34" charset="0"/>
              <a:buChar char="•"/>
            </a:pPr>
            <a:r>
              <a:rPr lang="en-US" dirty="0" smtClean="0"/>
              <a:t>Are </a:t>
            </a:r>
            <a:r>
              <a:rPr lang="en-US" dirty="0"/>
              <a:t>all working surfaces used for the </a:t>
            </a:r>
            <a:r>
              <a:rPr lang="en-US" dirty="0" smtClean="0"/>
              <a:t>processing operations </a:t>
            </a:r>
            <a:r>
              <a:rPr lang="en-US" dirty="0"/>
              <a:t>cleaned with verified cleaning agent and the cleaning documented before </a:t>
            </a:r>
            <a:r>
              <a:rPr lang="en-US" dirty="0" smtClean="0"/>
              <a:t>processing event?</a:t>
            </a:r>
          </a:p>
          <a:p>
            <a:pPr marL="342900" indent="-342900">
              <a:buFont typeface="Arial" panose="020B0604020202020204" pitchFamily="34" charset="0"/>
              <a:buChar char="•"/>
            </a:pPr>
            <a:r>
              <a:rPr lang="en-US" dirty="0" smtClean="0"/>
              <a:t>Can </a:t>
            </a:r>
            <a:r>
              <a:rPr lang="en-US" dirty="0"/>
              <a:t>aseptic technique be adequately </a:t>
            </a:r>
            <a:r>
              <a:rPr lang="en-US" dirty="0" smtClean="0"/>
              <a:t>performed</a:t>
            </a:r>
            <a:r>
              <a:rPr lang="en-US" dirty="0"/>
              <a:t>?</a:t>
            </a:r>
          </a:p>
        </p:txBody>
      </p:sp>
      <p:sp>
        <p:nvSpPr>
          <p:cNvPr id="5" name="Slide Number Placeholder 4"/>
          <p:cNvSpPr>
            <a:spLocks noGrp="1"/>
          </p:cNvSpPr>
          <p:nvPr>
            <p:ph type="sldNum" sz="quarter" idx="4"/>
          </p:nvPr>
        </p:nvSpPr>
        <p:spPr/>
        <p:txBody>
          <a:bodyPr/>
          <a:lstStyle/>
          <a:p>
            <a:fld id="{D0394A55-0D5E-E449-981A-A375C652BACE}" type="slidenum">
              <a:rPr lang="en-US" smtClean="0"/>
              <a:t>18</a:t>
            </a:fld>
            <a:endParaRPr lang="en-US" dirty="0"/>
          </a:p>
        </p:txBody>
      </p:sp>
    </p:spTree>
    <p:extLst>
      <p:ext uri="{BB962C8B-B14F-4D97-AF65-F5344CB8AC3E}">
        <p14:creationId xmlns:p14="http://schemas.microsoft.com/office/powerpoint/2010/main" val="68271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226861" cy="5564572"/>
          </a:xfrm>
        </p:spPr>
        <p:txBody>
          <a:bodyPr/>
          <a:lstStyle/>
          <a:p>
            <a:pPr marL="342900" indent="-342900">
              <a:buFont typeface="Arial" panose="020B0604020202020204" pitchFamily="34" charset="0"/>
              <a:buChar char="•"/>
            </a:pPr>
            <a:r>
              <a:rPr lang="en-US" dirty="0" smtClean="0"/>
              <a:t>Environmental Controls</a:t>
            </a:r>
          </a:p>
          <a:p>
            <a:pPr marL="800100" lvl="1" indent="-342900">
              <a:buFont typeface="Arial" panose="020B0604020202020204" pitchFamily="34" charset="0"/>
              <a:buChar char="•"/>
            </a:pPr>
            <a:r>
              <a:rPr lang="en-US" dirty="0"/>
              <a:t>Determine if the proper environmental controls and monitoring are in place to prevent contamination or cross contamination of HCT/Ps or </a:t>
            </a:r>
            <a:r>
              <a:rPr lang="en-US" dirty="0" smtClean="0"/>
              <a:t>equipment</a:t>
            </a:r>
          </a:p>
          <a:p>
            <a:pPr marL="1257300" lvl="2" indent="-342900">
              <a:buFont typeface="Arial" panose="020B0604020202020204" pitchFamily="34" charset="0"/>
              <a:buChar char="•"/>
            </a:pPr>
            <a:r>
              <a:rPr lang="en-US" dirty="0"/>
              <a:t>Temperature and humidity </a:t>
            </a:r>
            <a:r>
              <a:rPr lang="en-US" dirty="0" smtClean="0"/>
              <a:t>controls</a:t>
            </a:r>
          </a:p>
          <a:p>
            <a:pPr marL="1257300" lvl="2" indent="-342900">
              <a:buFont typeface="Arial" panose="020B0604020202020204" pitchFamily="34" charset="0"/>
              <a:buChar char="•"/>
            </a:pPr>
            <a:r>
              <a:rPr lang="en-US" dirty="0" smtClean="0"/>
              <a:t>Ventilation </a:t>
            </a:r>
            <a:r>
              <a:rPr lang="en-US" dirty="0"/>
              <a:t>and air </a:t>
            </a:r>
            <a:r>
              <a:rPr lang="en-US" dirty="0" smtClean="0"/>
              <a:t>filtration</a:t>
            </a:r>
          </a:p>
          <a:p>
            <a:pPr marL="1257300" lvl="2" indent="-342900">
              <a:buFont typeface="Arial" panose="020B0604020202020204" pitchFamily="34" charset="0"/>
              <a:buChar char="•"/>
            </a:pPr>
            <a:r>
              <a:rPr lang="en-US" dirty="0" smtClean="0"/>
              <a:t>Cleaning </a:t>
            </a:r>
            <a:r>
              <a:rPr lang="en-US" dirty="0"/>
              <a:t>and disinfecting of rooms and equipment to ensure aseptic processing </a:t>
            </a:r>
            <a:r>
              <a:rPr lang="en-US" dirty="0" smtClean="0"/>
              <a:t>operations</a:t>
            </a:r>
          </a:p>
          <a:p>
            <a:pPr marL="1257300" lvl="2" indent="-342900">
              <a:buFont typeface="Arial" panose="020B0604020202020204" pitchFamily="34" charset="0"/>
              <a:buChar char="•"/>
            </a:pPr>
            <a:r>
              <a:rPr lang="en-US" dirty="0" smtClean="0"/>
              <a:t>Maintenance </a:t>
            </a:r>
            <a:r>
              <a:rPr lang="en-US" dirty="0"/>
              <a:t>of equipment used to control conditions necessary for aseptic processing </a:t>
            </a:r>
            <a:r>
              <a:rPr lang="en-US" dirty="0" smtClean="0"/>
              <a:t>operations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19</a:t>
            </a:fld>
            <a:endParaRPr lang="en-US" dirty="0"/>
          </a:p>
        </p:txBody>
      </p:sp>
    </p:spTree>
    <p:extLst>
      <p:ext uri="{BB962C8B-B14F-4D97-AF65-F5344CB8AC3E}">
        <p14:creationId xmlns:p14="http://schemas.microsoft.com/office/powerpoint/2010/main" val="3046496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072" y="688424"/>
            <a:ext cx="8128557" cy="512618"/>
          </a:xfrm>
        </p:spPr>
        <p:txBody>
          <a:bodyPr/>
          <a:lstStyle/>
          <a:p>
            <a:r>
              <a:rPr lang="en-US" sz="3600" dirty="0" smtClean="0"/>
              <a:t>History</a:t>
            </a:r>
            <a:endParaRPr lang="en-US" sz="3600"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sz="1600" b="1" dirty="0" smtClean="0"/>
              <a:t>Good Tissue Practice</a:t>
            </a:r>
            <a:r>
              <a:rPr lang="en-US" sz="1600" dirty="0"/>
              <a:t> </a:t>
            </a:r>
            <a:r>
              <a:rPr lang="en-US" sz="1600" b="1" dirty="0"/>
              <a:t>(GTP) </a:t>
            </a:r>
            <a:r>
              <a:rPr lang="en-US" sz="1600" dirty="0"/>
              <a:t>is one of the </a:t>
            </a:r>
            <a:r>
              <a:rPr lang="en-US" sz="1600" dirty="0" smtClean="0"/>
              <a:t>requirements </a:t>
            </a:r>
            <a:r>
              <a:rPr lang="en-US" sz="1600" dirty="0"/>
              <a:t>derived from </a:t>
            </a:r>
            <a:r>
              <a:rPr lang="en-US" sz="1600" b="1" dirty="0"/>
              <a:t>G</a:t>
            </a:r>
            <a:r>
              <a:rPr lang="en-US" sz="1600" b="1" dirty="0" smtClean="0"/>
              <a:t>ood Manufacturing Practice (GMP)</a:t>
            </a:r>
            <a:r>
              <a:rPr lang="en-US" sz="1600" dirty="0" smtClean="0"/>
              <a:t>. </a:t>
            </a:r>
            <a:r>
              <a:rPr lang="en-US" sz="1600" dirty="0"/>
              <a:t>The rule was written and is enforced by the U.S. Food and Drug Administration (FDA), specifically the Center for Biologics Evaluation and Research</a:t>
            </a:r>
            <a:r>
              <a:rPr lang="en-US" sz="1600" dirty="0" smtClean="0"/>
              <a:t>.</a:t>
            </a:r>
          </a:p>
          <a:p>
            <a:pPr marL="285750" lvl="0" indent="-285750">
              <a:buFont typeface="Arial" panose="020B0604020202020204" pitchFamily="34" charset="0"/>
              <a:buChar char="•"/>
            </a:pPr>
            <a:r>
              <a:rPr lang="en-US" sz="1600" dirty="0"/>
              <a:t>FDA finalized its proposed requirements </a:t>
            </a:r>
            <a:r>
              <a:rPr lang="en-US" sz="1600" dirty="0" smtClean="0"/>
              <a:t>(final rule) for </a:t>
            </a:r>
            <a:r>
              <a:rPr lang="en-US" sz="1600" dirty="0"/>
              <a:t>current good tissue practice for establishments that manufacture human cell, tissue, and cellular and tissue-based products (HCT/Ps</a:t>
            </a:r>
            <a:r>
              <a:rPr lang="en-US" sz="1600" dirty="0" smtClean="0"/>
              <a:t>) on May 25, 2005.  These requirements were put in place to </a:t>
            </a:r>
            <a:r>
              <a:rPr lang="en-US" sz="1600" dirty="0"/>
              <a:t>increase the safety of HCT/Ps, and public confidence in their safety, by </a:t>
            </a:r>
            <a:r>
              <a:rPr lang="en-US" sz="2000" b="1" dirty="0">
                <a:solidFill>
                  <a:srgbClr val="C00000"/>
                </a:solidFill>
              </a:rPr>
              <a:t>preventing the introduction, transmission and spread of </a:t>
            </a:r>
            <a:r>
              <a:rPr lang="en-US" sz="2000" b="1" dirty="0" smtClean="0">
                <a:solidFill>
                  <a:srgbClr val="C00000"/>
                </a:solidFill>
              </a:rPr>
              <a:t>communicable </a:t>
            </a:r>
            <a:r>
              <a:rPr lang="en-US" sz="2000" b="1" dirty="0">
                <a:solidFill>
                  <a:srgbClr val="C00000"/>
                </a:solidFill>
              </a:rPr>
              <a:t>disease</a:t>
            </a:r>
            <a:r>
              <a:rPr lang="en-US" sz="2000" b="1" dirty="0" smtClean="0">
                <a:solidFill>
                  <a:srgbClr val="C00000"/>
                </a:solidFill>
              </a:rPr>
              <a:t>.</a:t>
            </a:r>
          </a:p>
          <a:p>
            <a:pPr marL="285750" lvl="0" indent="-285750">
              <a:buFont typeface="Arial" panose="020B0604020202020204" pitchFamily="34" charset="0"/>
              <a:buChar char="•"/>
            </a:pPr>
            <a:r>
              <a:rPr lang="en-US" sz="1600" dirty="0" smtClean="0"/>
              <a:t>Prior to this ‘final rule’, FDA regulated </a:t>
            </a:r>
            <a:r>
              <a:rPr lang="en-US" sz="1600" dirty="0"/>
              <a:t>human tissue intended for transplantation (e.g., musculoskeletal, skin, and ocular tissues) under 21 CFR part </a:t>
            </a:r>
            <a:r>
              <a:rPr lang="en-US" sz="1600" dirty="0" smtClean="0"/>
              <a:t>1270.  Part </a:t>
            </a:r>
            <a:r>
              <a:rPr lang="en-US" sz="1600" dirty="0"/>
              <a:t>1270 contains requirements for determining the suitability of a donor of human tissue intended for transplantation, as well as requirements for written procedures, (including written procedures that have been prepared, validated, and followed for prevention of infectious disease contamination and cross-contamination by tissue during processing), record keeping, and inspection. </a:t>
            </a:r>
            <a:endParaRPr lang="en-US" sz="1600" b="1" dirty="0"/>
          </a:p>
        </p:txBody>
      </p:sp>
      <p:sp>
        <p:nvSpPr>
          <p:cNvPr id="4" name="Slide Number Placeholder 3"/>
          <p:cNvSpPr>
            <a:spLocks noGrp="1"/>
          </p:cNvSpPr>
          <p:nvPr>
            <p:ph type="sldNum" sz="quarter" idx="4"/>
          </p:nvPr>
        </p:nvSpPr>
        <p:spPr>
          <a:xfrm>
            <a:off x="566539" y="6322312"/>
            <a:ext cx="1262187" cy="535687"/>
          </a:xfrm>
        </p:spPr>
        <p:txBody>
          <a:bodyPr/>
          <a:lstStyle/>
          <a:p>
            <a:fld id="{815B9BD1-B367-D645-80D0-3B132E25E5D8}" type="slidenum">
              <a:rPr lang="en-US" smtClean="0"/>
              <a:t>2</a:t>
            </a:fld>
            <a:endParaRPr lang="en-US" dirty="0"/>
          </a:p>
        </p:txBody>
      </p:sp>
    </p:spTree>
    <p:extLst>
      <p:ext uri="{BB962C8B-B14F-4D97-AF65-F5344CB8AC3E}">
        <p14:creationId xmlns:p14="http://schemas.microsoft.com/office/powerpoint/2010/main" val="98968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130765" cy="4569406"/>
          </a:xfrm>
        </p:spPr>
        <p:txBody>
          <a:bodyPr>
            <a:normAutofit/>
          </a:bodyPr>
          <a:lstStyle/>
          <a:p>
            <a:pPr marL="342900" indent="-342900">
              <a:buFont typeface="Arial" panose="020B0604020202020204" pitchFamily="34" charset="0"/>
              <a:buChar char="•"/>
            </a:pPr>
            <a:r>
              <a:rPr lang="en-US" sz="1600" dirty="0" smtClean="0"/>
              <a:t>Review </a:t>
            </a:r>
            <a:r>
              <a:rPr lang="en-US" sz="1600" dirty="0"/>
              <a:t>the specific procedure(s) for the manufacturing process selected and the methods for controlling and monitoring the process. Verify that the process is controlled and monitored</a:t>
            </a:r>
            <a:r>
              <a:rPr lang="en-US" sz="1600" dirty="0" smtClean="0"/>
              <a:t>.</a:t>
            </a:r>
          </a:p>
          <a:p>
            <a:pPr marL="342900" indent="-342900">
              <a:buFont typeface="Arial" panose="020B0604020202020204" pitchFamily="34" charset="0"/>
              <a:buChar char="•"/>
            </a:pPr>
            <a:r>
              <a:rPr lang="en-US" sz="1600" dirty="0"/>
              <a:t>Verify there are documented inspections of these environmental controls that demonstrate the environmental control systems are properly functioning. Review of microbiological test results for air, water and surfaces are indicators on how well the environment is being </a:t>
            </a:r>
            <a:r>
              <a:rPr lang="en-US" sz="1600" dirty="0" smtClean="0"/>
              <a:t>controlled (fluctuating </a:t>
            </a:r>
            <a:r>
              <a:rPr lang="en-US" sz="1600" dirty="0"/>
              <a:t>results, or periodic spikes may indicate </a:t>
            </a:r>
            <a:r>
              <a:rPr lang="en-US" sz="1600" dirty="0" smtClean="0"/>
              <a:t>problems).</a:t>
            </a:r>
          </a:p>
          <a:p>
            <a:pPr marL="342900" indent="-342900">
              <a:buFont typeface="Arial" panose="020B0604020202020204" pitchFamily="34" charset="0"/>
              <a:buChar char="•"/>
            </a:pPr>
            <a:r>
              <a:rPr lang="en-US" sz="1600" dirty="0" smtClean="0"/>
              <a:t>Is validation data available to support existing environmental controls are adequate?</a:t>
            </a:r>
          </a:p>
          <a:p>
            <a:pPr marL="285750" indent="-285750">
              <a:buFont typeface="Arial" panose="020B0604020202020204" pitchFamily="34" charset="0"/>
              <a:buChar char="•"/>
            </a:pPr>
            <a:r>
              <a:rPr lang="en-US" sz="1600" dirty="0" smtClean="0"/>
              <a:t>Are there written </a:t>
            </a:r>
            <a:r>
              <a:rPr lang="en-US" sz="1600" dirty="0"/>
              <a:t>cleaning procedures and schedules adequate to prevent contamination of equipment or product by substances that could reasonably be expected to have an adverse effect on product </a:t>
            </a:r>
            <a:r>
              <a:rPr lang="en-US" sz="1600" dirty="0" smtClean="0"/>
              <a:t>quality</a:t>
            </a:r>
            <a:r>
              <a:rPr lang="en-US" sz="1600" dirty="0"/>
              <a:t>?</a:t>
            </a:r>
          </a:p>
          <a:p>
            <a:pPr marL="285750" indent="-285750">
              <a:buFont typeface="Arial" panose="020B0604020202020204" pitchFamily="34" charset="0"/>
              <a:buChar char="•"/>
            </a:pPr>
            <a:r>
              <a:rPr lang="en-US" sz="1600" dirty="0" smtClean="0"/>
              <a:t>Are clean </a:t>
            </a:r>
            <a:r>
              <a:rPr lang="en-US" sz="1600" dirty="0"/>
              <a:t>dressing rooms provided for </a:t>
            </a:r>
            <a:r>
              <a:rPr lang="en-US" sz="1600" dirty="0" smtClean="0"/>
              <a:t>personnel?</a:t>
            </a:r>
            <a:endParaRPr lang="en-US" sz="1600" dirty="0"/>
          </a:p>
          <a:p>
            <a:pPr marL="285750" indent="-285750">
              <a:buFont typeface="Arial" panose="020B0604020202020204" pitchFamily="34" charset="0"/>
              <a:buChar char="•"/>
            </a:pPr>
            <a:r>
              <a:rPr lang="en-US" sz="1600" dirty="0" smtClean="0"/>
              <a:t>Are there </a:t>
            </a:r>
            <a:r>
              <a:rPr lang="en-US" sz="1600" dirty="0"/>
              <a:t>procedures designed to prevent contamination of </a:t>
            </a:r>
            <a:r>
              <a:rPr lang="en-US" sz="1600" dirty="0" smtClean="0"/>
              <a:t>equipment?</a:t>
            </a:r>
          </a:p>
          <a:p>
            <a:endParaRPr lang="en-US" sz="1600" dirty="0"/>
          </a:p>
        </p:txBody>
      </p:sp>
      <p:sp>
        <p:nvSpPr>
          <p:cNvPr id="5" name="Slide Number Placeholder 4"/>
          <p:cNvSpPr>
            <a:spLocks noGrp="1"/>
          </p:cNvSpPr>
          <p:nvPr>
            <p:ph type="sldNum" sz="quarter" idx="4"/>
          </p:nvPr>
        </p:nvSpPr>
        <p:spPr/>
        <p:txBody>
          <a:bodyPr/>
          <a:lstStyle/>
          <a:p>
            <a:fld id="{D0394A55-0D5E-E449-981A-A375C652BACE}" type="slidenum">
              <a:rPr lang="en-US" smtClean="0"/>
              <a:t>20</a:t>
            </a:fld>
            <a:endParaRPr lang="en-US" dirty="0"/>
          </a:p>
        </p:txBody>
      </p:sp>
    </p:spTree>
    <p:extLst>
      <p:ext uri="{BB962C8B-B14F-4D97-AF65-F5344CB8AC3E}">
        <p14:creationId xmlns:p14="http://schemas.microsoft.com/office/powerpoint/2010/main" val="12719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07731"/>
            <a:ext cx="8429084" cy="5643703"/>
          </a:xfrm>
        </p:spPr>
        <p:txBody>
          <a:bodyPr/>
          <a:lstStyle/>
          <a:p>
            <a:pPr marL="342900" indent="-342900">
              <a:buFont typeface="Arial" panose="020B0604020202020204" pitchFamily="34" charset="0"/>
              <a:buChar char="•"/>
            </a:pPr>
            <a:r>
              <a:rPr lang="en-US" dirty="0" smtClean="0"/>
              <a:t>Equipment</a:t>
            </a:r>
          </a:p>
          <a:p>
            <a:pPr marL="800100" lvl="1" indent="-342900">
              <a:buFont typeface="Arial" panose="020B0604020202020204" pitchFamily="34" charset="0"/>
              <a:buChar char="•"/>
            </a:pPr>
            <a:r>
              <a:rPr lang="en-US" dirty="0"/>
              <a:t>Determine whether equipment is appropriately designed, located, installed, maintained, and cleaned to prevent the introduction, transmission, or spread of communicable diseases. </a:t>
            </a:r>
            <a:endParaRPr lang="en-US" dirty="0" smtClean="0"/>
          </a:p>
          <a:p>
            <a:pPr marL="800100" lvl="1" indent="-342900">
              <a:buFont typeface="Arial" panose="020B0604020202020204" pitchFamily="34" charset="0"/>
              <a:buChar char="•"/>
            </a:pPr>
            <a:r>
              <a:rPr lang="en-US" dirty="0" smtClean="0"/>
              <a:t>Equipment </a:t>
            </a:r>
            <a:r>
              <a:rPr lang="en-US" dirty="0"/>
              <a:t>in use must be capable of producing valid </a:t>
            </a:r>
            <a:r>
              <a:rPr lang="en-US" dirty="0" smtClean="0"/>
              <a:t>and consistent results</a:t>
            </a:r>
            <a:r>
              <a:rPr lang="en-US" dirty="0"/>
              <a:t>. </a:t>
            </a:r>
            <a:endParaRPr lang="en-US" dirty="0" smtClean="0"/>
          </a:p>
          <a:p>
            <a:pPr marL="800100" lvl="1" indent="-342900">
              <a:buFont typeface="Arial" panose="020B0604020202020204" pitchFamily="34" charset="0"/>
              <a:buChar char="•"/>
            </a:pPr>
            <a:r>
              <a:rPr lang="en-US" dirty="0" smtClean="0"/>
              <a:t>Calibration/PM Records</a:t>
            </a:r>
          </a:p>
          <a:p>
            <a:pPr marL="800100" lvl="1" indent="-342900">
              <a:buFont typeface="Arial" panose="020B0604020202020204" pitchFamily="34" charset="0"/>
              <a:buChar char="•"/>
            </a:pPr>
            <a:r>
              <a:rPr lang="en-US" dirty="0" smtClean="0"/>
              <a:t>IQ/OQ/PQ Records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21</a:t>
            </a:fld>
            <a:endParaRPr lang="en-US" dirty="0"/>
          </a:p>
        </p:txBody>
      </p:sp>
    </p:spTree>
    <p:extLst>
      <p:ext uri="{BB962C8B-B14F-4D97-AF65-F5344CB8AC3E}">
        <p14:creationId xmlns:p14="http://schemas.microsoft.com/office/powerpoint/2010/main" val="2072345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130765" cy="4569406"/>
          </a:xfrm>
        </p:spPr>
        <p:txBody>
          <a:bodyPr>
            <a:normAutofit/>
          </a:bodyPr>
          <a:lstStyle/>
          <a:p>
            <a:pPr marL="342900" indent="-342900">
              <a:buFont typeface="Arial" panose="020B0604020202020204" pitchFamily="34" charset="0"/>
              <a:buChar char="•"/>
            </a:pPr>
            <a:r>
              <a:rPr lang="en-US" dirty="0"/>
              <a:t>Where maintenance of equipment is necessary to assure manufacturing specifications are met, verify there is a written procedure/schedule for maintenance and written documentation showing the scheduled maintenance activities are performed. </a:t>
            </a:r>
            <a:endParaRPr lang="en-US" dirty="0" smtClean="0"/>
          </a:p>
          <a:p>
            <a:pPr marL="342900" indent="-342900">
              <a:buFont typeface="Arial" panose="020B0604020202020204" pitchFamily="34" charset="0"/>
              <a:buChar char="•"/>
            </a:pPr>
            <a:r>
              <a:rPr lang="en-US" dirty="0" smtClean="0"/>
              <a:t>Where </a:t>
            </a:r>
            <a:r>
              <a:rPr lang="en-US" dirty="0"/>
              <a:t>a piece of equipment has inherent limitations or allowable tolerances, verify they are visibly posted on or near each applicable piece of equipment or is readily available to personnel responsible for performing maintenance on or operating that piece of equipment.</a:t>
            </a:r>
          </a:p>
          <a:p>
            <a:pPr marL="342900" indent="-342900">
              <a:buFont typeface="Arial" panose="020B0604020202020204" pitchFamily="34" charset="0"/>
              <a:buChar char="•"/>
            </a:pPr>
            <a:r>
              <a:rPr lang="en-US" dirty="0"/>
              <a:t>Verify </a:t>
            </a:r>
            <a:r>
              <a:rPr lang="en-US" dirty="0" smtClean="0"/>
              <a:t>periodic </a:t>
            </a:r>
            <a:r>
              <a:rPr lang="en-US" dirty="0"/>
              <a:t>inspections </a:t>
            </a:r>
            <a:r>
              <a:rPr lang="en-US" dirty="0" smtClean="0"/>
              <a:t>are being performed per </a:t>
            </a:r>
            <a:r>
              <a:rPr lang="en-US" dirty="0"/>
              <a:t>written procedures to assure </a:t>
            </a:r>
            <a:r>
              <a:rPr lang="en-US" dirty="0" smtClean="0"/>
              <a:t>the applicable </a:t>
            </a:r>
            <a:r>
              <a:rPr lang="en-US" dirty="0"/>
              <a:t>maintenance </a:t>
            </a:r>
            <a:r>
              <a:rPr lang="en-US" dirty="0" smtClean="0"/>
              <a:t>schedules are being adhered to.</a:t>
            </a: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22</a:t>
            </a:fld>
            <a:endParaRPr lang="en-US" dirty="0"/>
          </a:p>
        </p:txBody>
      </p:sp>
    </p:spTree>
    <p:extLst>
      <p:ext uri="{BB962C8B-B14F-4D97-AF65-F5344CB8AC3E}">
        <p14:creationId xmlns:p14="http://schemas.microsoft.com/office/powerpoint/2010/main" val="367457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393915" cy="5564572"/>
          </a:xfrm>
        </p:spPr>
        <p:txBody>
          <a:bodyPr/>
          <a:lstStyle/>
          <a:p>
            <a:pPr marL="342900" indent="-342900">
              <a:buFont typeface="Arial" panose="020B0604020202020204" pitchFamily="34" charset="0"/>
              <a:buChar char="•"/>
            </a:pPr>
            <a:r>
              <a:rPr lang="en-US" dirty="0" smtClean="0"/>
              <a:t>Supplies and Reagents</a:t>
            </a:r>
          </a:p>
          <a:p>
            <a:pPr marL="800100" lvl="1" indent="-342900">
              <a:buFont typeface="Arial" panose="020B0604020202020204" pitchFamily="34" charset="0"/>
              <a:buChar char="•"/>
            </a:pPr>
            <a:r>
              <a:rPr lang="en-US" dirty="0" smtClean="0"/>
              <a:t>You must not use supplies and reagents until they have been verified to meet specifications designed to prevent circumstances that increase the risk of introduction, transmission, or spread of communicable diseases.</a:t>
            </a:r>
          </a:p>
          <a:p>
            <a:pPr marL="800100" lvl="1" indent="-342900">
              <a:buFont typeface="Arial" panose="020B0604020202020204" pitchFamily="34" charset="0"/>
              <a:buChar char="•"/>
            </a:pPr>
            <a:r>
              <a:rPr lang="en-US" dirty="0" smtClean="0"/>
              <a:t>Verification may be accomplished by the establishment that uses the supply or reagent, or by the vendor of the supply or reagent.</a:t>
            </a:r>
          </a:p>
          <a:p>
            <a:pPr marL="800100" lvl="1" indent="-342900">
              <a:buFont typeface="Arial" panose="020B0604020202020204" pitchFamily="34" charset="0"/>
              <a:buChar char="•"/>
            </a:pPr>
            <a:r>
              <a:rPr lang="en-US" dirty="0" smtClean="0"/>
              <a:t>Reagents used in processing and preservation of HCT/Ps must be sterile, where appropriate.</a:t>
            </a:r>
          </a:p>
          <a:p>
            <a:pPr marL="800100" lvl="1" indent="-342900">
              <a:buFont typeface="Arial" panose="020B0604020202020204" pitchFamily="34" charset="0"/>
              <a:buChar char="•"/>
            </a:pPr>
            <a:r>
              <a:rPr lang="en-US" dirty="0" smtClean="0"/>
              <a:t>You must validate and/or verify the processes used for production of in-house reagents.</a:t>
            </a:r>
          </a:p>
          <a:p>
            <a:pPr marL="800100" lvl="1" indent="-342900">
              <a:buFont typeface="Arial" panose="020B0604020202020204" pitchFamily="34" charset="0"/>
              <a:buChar char="•"/>
            </a:pPr>
            <a:r>
              <a:rPr lang="en-US" dirty="0" smtClean="0"/>
              <a:t>You must maintain the following records:</a:t>
            </a:r>
          </a:p>
          <a:p>
            <a:pPr marL="1257300" lvl="2" indent="-342900">
              <a:buFont typeface="Arial" panose="020B0604020202020204" pitchFamily="34" charset="0"/>
              <a:buChar char="•"/>
            </a:pPr>
            <a:r>
              <a:rPr lang="en-US" dirty="0" smtClean="0"/>
              <a:t>Receipt of each supply or reagent, including the type, quantity, manufacturer, lot number, date of receipt, and expiration date</a:t>
            </a:r>
          </a:p>
          <a:p>
            <a:pPr marL="1257300" lvl="2" indent="-342900">
              <a:buFont typeface="Arial" panose="020B0604020202020204" pitchFamily="34" charset="0"/>
              <a:buChar char="•"/>
            </a:pPr>
            <a:r>
              <a:rPr lang="en-US" dirty="0" smtClean="0"/>
              <a:t>Records of the verification of each supply or reagent (including test results), or in the case of vendor verification, a CoA from the vendor</a:t>
            </a:r>
          </a:p>
          <a:p>
            <a:pPr marL="1257300" lvl="2" indent="-342900">
              <a:buFont typeface="Arial" panose="020B0604020202020204" pitchFamily="34" charset="0"/>
              <a:buChar char="•"/>
            </a:pPr>
            <a:r>
              <a:rPr lang="en-US" dirty="0" smtClean="0"/>
              <a:t>Records of the lot numbers of supplies or reagents used in the manufacture of each HCT/P.</a:t>
            </a:r>
          </a:p>
          <a:p>
            <a:pPr marL="1257300" lvl="2"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23</a:t>
            </a:fld>
            <a:endParaRPr lang="en-US" dirty="0"/>
          </a:p>
        </p:txBody>
      </p:sp>
    </p:spTree>
    <p:extLst>
      <p:ext uri="{BB962C8B-B14F-4D97-AF65-F5344CB8AC3E}">
        <p14:creationId xmlns:p14="http://schemas.microsoft.com/office/powerpoint/2010/main" val="1247872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23576" cy="4569406"/>
          </a:xfrm>
        </p:spPr>
        <p:txBody>
          <a:bodyPr/>
          <a:lstStyle/>
          <a:p>
            <a:pPr marL="342900" indent="-342900">
              <a:buFont typeface="Arial" panose="020B0604020202020204" pitchFamily="34" charset="0"/>
              <a:buChar char="•"/>
            </a:pPr>
            <a:r>
              <a:rPr lang="en-US" dirty="0"/>
              <a:t>Determine if all supplies and reagents have been verified to meet specifications designed to prevent conditions that increase the risk of introduction, transmission, or spread of communicable disease. </a:t>
            </a:r>
            <a:endParaRPr lang="en-US" dirty="0" smtClean="0"/>
          </a:p>
          <a:p>
            <a:pPr marL="342900" indent="-342900">
              <a:buFont typeface="Arial" panose="020B0604020202020204" pitchFamily="34" charset="0"/>
              <a:buChar char="•"/>
            </a:pPr>
            <a:r>
              <a:rPr lang="en-US" dirty="0" smtClean="0"/>
              <a:t>Are reagents </a:t>
            </a:r>
            <a:r>
              <a:rPr lang="en-US" dirty="0"/>
              <a:t>used in the processing /preserving of HCT/Ps </a:t>
            </a:r>
            <a:r>
              <a:rPr lang="en-US" dirty="0" smtClean="0"/>
              <a:t>sterile when appropriate?</a:t>
            </a:r>
          </a:p>
          <a:p>
            <a:pPr marL="342900" indent="-342900">
              <a:buFont typeface="Arial" panose="020B0604020202020204" pitchFamily="34" charset="0"/>
              <a:buChar char="•"/>
            </a:pPr>
            <a:r>
              <a:rPr lang="en-US" dirty="0" smtClean="0"/>
              <a:t>Do </a:t>
            </a:r>
            <a:r>
              <a:rPr lang="en-US" dirty="0"/>
              <a:t>storage areas </a:t>
            </a:r>
            <a:r>
              <a:rPr lang="en-US" dirty="0" smtClean="0"/>
              <a:t>prevent </a:t>
            </a:r>
            <a:r>
              <a:rPr lang="en-US" dirty="0"/>
              <a:t>the mix-up, contamination, cross contamination of </a:t>
            </a:r>
            <a:r>
              <a:rPr lang="en-US" dirty="0" smtClean="0"/>
              <a:t>supplies </a:t>
            </a:r>
            <a:r>
              <a:rPr lang="en-US" dirty="0"/>
              <a:t>and reagents? </a:t>
            </a:r>
            <a:r>
              <a:rPr lang="en-US" dirty="0" smtClean="0"/>
              <a:t>  </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24</a:t>
            </a:fld>
            <a:endParaRPr lang="en-US" dirty="0"/>
          </a:p>
        </p:txBody>
      </p:sp>
    </p:spTree>
    <p:extLst>
      <p:ext uri="{BB962C8B-B14F-4D97-AF65-F5344CB8AC3E}">
        <p14:creationId xmlns:p14="http://schemas.microsoft.com/office/powerpoint/2010/main" val="1553993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95654"/>
            <a:ext cx="8297200" cy="5555780"/>
          </a:xfrm>
        </p:spPr>
        <p:txBody>
          <a:bodyPr/>
          <a:lstStyle/>
          <a:p>
            <a:pPr marL="342900" indent="-342900">
              <a:buFont typeface="Arial" panose="020B0604020202020204" pitchFamily="34" charset="0"/>
              <a:buChar char="•"/>
            </a:pPr>
            <a:r>
              <a:rPr lang="en-US" dirty="0" smtClean="0"/>
              <a:t>Records</a:t>
            </a:r>
          </a:p>
          <a:p>
            <a:pPr marL="800100" lvl="1" indent="-342900">
              <a:buFont typeface="Arial" panose="020B0604020202020204" pitchFamily="34" charset="0"/>
              <a:buChar char="•"/>
            </a:pPr>
            <a:r>
              <a:rPr lang="en-US" dirty="0"/>
              <a:t>The HCT/P establishment must maintain records concurrently with the performance of each required step in determining donor eligibility and following </a:t>
            </a:r>
            <a:r>
              <a:rPr lang="en-US" dirty="0" err="1" smtClean="0"/>
              <a:t>cGTPs</a:t>
            </a:r>
            <a:r>
              <a:rPr lang="en-US" dirty="0" smtClean="0"/>
              <a:t> </a:t>
            </a:r>
            <a:r>
              <a:rPr lang="en-US" dirty="0"/>
              <a:t>for each HCT/P so that all steps can be clearly traced</a:t>
            </a:r>
            <a:r>
              <a:rPr lang="en-US" dirty="0" smtClean="0"/>
              <a:t>.</a:t>
            </a:r>
          </a:p>
          <a:p>
            <a:pPr marL="800100" lvl="1" indent="-342900">
              <a:buFont typeface="Arial" panose="020B0604020202020204" pitchFamily="34" charset="0"/>
              <a:buChar char="•"/>
            </a:pPr>
            <a:r>
              <a:rPr lang="en-US" dirty="0" smtClean="0"/>
              <a:t>All </a:t>
            </a:r>
            <a:r>
              <a:rPr lang="en-US" dirty="0"/>
              <a:t>records shall be legible and indelible and shall identify the person performing the work, including dates of the various entries; and shall be as detailed as necessary to provide a complete history of the work </a:t>
            </a:r>
            <a:r>
              <a:rPr lang="en-US" dirty="0" smtClean="0"/>
              <a:t>performed.</a:t>
            </a:r>
          </a:p>
          <a:p>
            <a:pPr marL="800100" lvl="1" indent="-342900">
              <a:buFont typeface="Arial" panose="020B0604020202020204" pitchFamily="34" charset="0"/>
              <a:buChar char="•"/>
            </a:pPr>
            <a:r>
              <a:rPr lang="en-US" dirty="0" smtClean="0"/>
              <a:t>Each </a:t>
            </a:r>
            <a:r>
              <a:rPr lang="en-US" dirty="0"/>
              <a:t>donor must have a separate and complete record of test results as well as interpretation of the result that is </a:t>
            </a:r>
            <a:r>
              <a:rPr lang="en-US" dirty="0" smtClean="0"/>
              <a:t>cross-referenced </a:t>
            </a:r>
            <a:r>
              <a:rPr lang="en-US" dirty="0"/>
              <a:t>to the HCT/P collected from the </a:t>
            </a:r>
            <a:r>
              <a:rPr lang="en-US" dirty="0" smtClean="0"/>
              <a:t>donor.</a:t>
            </a:r>
          </a:p>
          <a:p>
            <a:pPr marL="800100" lvl="1" indent="-342900">
              <a:buFont typeface="Arial" panose="020B0604020202020204" pitchFamily="34" charset="0"/>
              <a:buChar char="•"/>
            </a:pPr>
            <a:r>
              <a:rPr lang="en-US" dirty="0" smtClean="0"/>
              <a:t>Records </a:t>
            </a:r>
            <a:r>
              <a:rPr lang="en-US" dirty="0"/>
              <a:t>pertaining to a particular HCT/P must be retained at least 10 years after the date of its administration, or if the date of administration is not known, then at least 10 years after the date of the HCT/P’s distribution, disposition, or expiration, whichever is latest. </a:t>
            </a:r>
          </a:p>
        </p:txBody>
      </p:sp>
      <p:sp>
        <p:nvSpPr>
          <p:cNvPr id="5" name="Slide Number Placeholder 4"/>
          <p:cNvSpPr>
            <a:spLocks noGrp="1"/>
          </p:cNvSpPr>
          <p:nvPr>
            <p:ph type="sldNum" sz="quarter" idx="4"/>
          </p:nvPr>
        </p:nvSpPr>
        <p:spPr/>
        <p:txBody>
          <a:bodyPr/>
          <a:lstStyle/>
          <a:p>
            <a:fld id="{D0394A55-0D5E-E449-981A-A375C652BACE}" type="slidenum">
              <a:rPr lang="en-US" smtClean="0"/>
              <a:t>25</a:t>
            </a:fld>
            <a:endParaRPr lang="en-US" dirty="0"/>
          </a:p>
        </p:txBody>
      </p:sp>
    </p:spTree>
    <p:extLst>
      <p:ext uri="{BB962C8B-B14F-4D97-AF65-F5344CB8AC3E}">
        <p14:creationId xmlns:p14="http://schemas.microsoft.com/office/powerpoint/2010/main" val="214781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429084" cy="4569406"/>
          </a:xfrm>
        </p:spPr>
        <p:txBody>
          <a:bodyPr>
            <a:normAutofit fontScale="92500"/>
          </a:bodyPr>
          <a:lstStyle/>
          <a:p>
            <a:pPr marL="342900" indent="-342900">
              <a:buFont typeface="Arial" panose="020B0604020202020204" pitchFamily="34" charset="0"/>
              <a:buChar char="•"/>
            </a:pPr>
            <a:r>
              <a:rPr lang="en-US" dirty="0" smtClean="0"/>
              <a:t>Does the facility have </a:t>
            </a:r>
            <a:r>
              <a:rPr lang="en-US" dirty="0"/>
              <a:t>relevant manufacturing records such as</a:t>
            </a:r>
            <a:r>
              <a:rPr lang="en-US" dirty="0" smtClean="0"/>
              <a:t>:</a:t>
            </a:r>
          </a:p>
          <a:p>
            <a:pPr lvl="2"/>
            <a:r>
              <a:rPr lang="en-US" dirty="0" smtClean="0">
                <a:solidFill>
                  <a:schemeClr val="tx1"/>
                </a:solidFill>
              </a:rPr>
              <a:t>a</a:t>
            </a:r>
            <a:r>
              <a:rPr lang="en-US" dirty="0">
                <a:solidFill>
                  <a:schemeClr val="tx1"/>
                </a:solidFill>
              </a:rPr>
              <a:t>. Equipment logs? </a:t>
            </a:r>
            <a:endParaRPr lang="en-US" dirty="0" smtClean="0">
              <a:solidFill>
                <a:schemeClr val="tx1"/>
              </a:solidFill>
            </a:endParaRPr>
          </a:p>
          <a:p>
            <a:pPr lvl="2"/>
            <a:r>
              <a:rPr lang="en-US" dirty="0" smtClean="0">
                <a:solidFill>
                  <a:schemeClr val="tx1"/>
                </a:solidFill>
              </a:rPr>
              <a:t>b</a:t>
            </a:r>
            <a:r>
              <a:rPr lang="en-US" dirty="0">
                <a:solidFill>
                  <a:schemeClr val="tx1"/>
                </a:solidFill>
              </a:rPr>
              <a:t>. Labeling records</a:t>
            </a:r>
            <a:r>
              <a:rPr lang="en-US" dirty="0" smtClean="0">
                <a:solidFill>
                  <a:schemeClr val="tx1"/>
                </a:solidFill>
              </a:rPr>
              <a:t>?</a:t>
            </a:r>
          </a:p>
          <a:p>
            <a:pPr lvl="2"/>
            <a:r>
              <a:rPr lang="en-US" dirty="0" smtClean="0">
                <a:solidFill>
                  <a:schemeClr val="tx1"/>
                </a:solidFill>
              </a:rPr>
              <a:t>c</a:t>
            </a:r>
            <a:r>
              <a:rPr lang="en-US" dirty="0">
                <a:solidFill>
                  <a:schemeClr val="tx1"/>
                </a:solidFill>
              </a:rPr>
              <a:t>. Packaging records? </a:t>
            </a:r>
          </a:p>
          <a:p>
            <a:pPr marL="342900" lvl="2" indent="-342900">
              <a:buFont typeface="Arial" panose="020B0604020202020204" pitchFamily="34" charset="0"/>
              <a:buChar char="•"/>
            </a:pPr>
            <a:r>
              <a:rPr lang="en-US" sz="2400" dirty="0">
                <a:solidFill>
                  <a:schemeClr val="tx1"/>
                </a:solidFill>
              </a:rPr>
              <a:t>Are the records maintained, well organized, and readily available for review? </a:t>
            </a:r>
          </a:p>
          <a:p>
            <a:pPr marL="342900" lvl="2" indent="-342900">
              <a:buFont typeface="Arial" panose="020B0604020202020204" pitchFamily="34" charset="0"/>
              <a:buChar char="•"/>
            </a:pPr>
            <a:r>
              <a:rPr lang="en-US" sz="2400" dirty="0">
                <a:solidFill>
                  <a:schemeClr val="tx1"/>
                </a:solidFill>
              </a:rPr>
              <a:t>If records are stored electronically, how are they backed up? </a:t>
            </a:r>
          </a:p>
          <a:p>
            <a:pPr marL="342900" lvl="2" indent="-342900">
              <a:buFont typeface="Arial" panose="020B0604020202020204" pitchFamily="34" charset="0"/>
              <a:buChar char="•"/>
            </a:pPr>
            <a:r>
              <a:rPr lang="en-US" sz="2400" dirty="0">
                <a:solidFill>
                  <a:schemeClr val="tx1"/>
                </a:solidFill>
              </a:rPr>
              <a:t>Does the record identify the person performing the work?</a:t>
            </a:r>
          </a:p>
          <a:p>
            <a:pPr marL="342900" lvl="2" indent="-342900">
              <a:buFont typeface="Arial" panose="020B0604020202020204" pitchFamily="34" charset="0"/>
              <a:buChar char="•"/>
            </a:pPr>
            <a:r>
              <a:rPr lang="en-US" sz="2400" dirty="0">
                <a:solidFill>
                  <a:schemeClr val="tx1"/>
                </a:solidFill>
              </a:rPr>
              <a:t>Are entries dated and signed?</a:t>
            </a:r>
          </a:p>
          <a:p>
            <a:pPr marL="342900" lvl="2" indent="-342900">
              <a:buFont typeface="Arial" panose="020B0604020202020204" pitchFamily="34" charset="0"/>
              <a:buChar char="•"/>
            </a:pPr>
            <a:r>
              <a:rPr lang="en-US" sz="2400" dirty="0">
                <a:solidFill>
                  <a:schemeClr val="tx1"/>
                </a:solidFill>
              </a:rPr>
              <a:t>Are the records detailed enough to provide a complete history of the work performed?</a:t>
            </a:r>
          </a:p>
          <a:p>
            <a:pPr marL="342900" lvl="2" indent="-342900">
              <a:buFont typeface="Arial" panose="020B0604020202020204" pitchFamily="34" charset="0"/>
              <a:buChar char="•"/>
            </a:pPr>
            <a:r>
              <a:rPr lang="en-US" sz="2400" dirty="0">
                <a:solidFill>
                  <a:schemeClr val="tx1"/>
                </a:solidFill>
              </a:rPr>
              <a:t>Can the record be related to the particular HCT/P manufactured? </a:t>
            </a:r>
          </a:p>
        </p:txBody>
      </p:sp>
      <p:sp>
        <p:nvSpPr>
          <p:cNvPr id="5" name="Slide Number Placeholder 4"/>
          <p:cNvSpPr>
            <a:spLocks noGrp="1"/>
          </p:cNvSpPr>
          <p:nvPr>
            <p:ph type="sldNum" sz="quarter" idx="4"/>
          </p:nvPr>
        </p:nvSpPr>
        <p:spPr/>
        <p:txBody>
          <a:bodyPr/>
          <a:lstStyle/>
          <a:p>
            <a:fld id="{D0394A55-0D5E-E449-981A-A375C652BACE}" type="slidenum">
              <a:rPr lang="en-US" smtClean="0"/>
              <a:t>26</a:t>
            </a:fld>
            <a:endParaRPr lang="en-US" dirty="0"/>
          </a:p>
        </p:txBody>
      </p:sp>
    </p:spTree>
    <p:extLst>
      <p:ext uri="{BB962C8B-B14F-4D97-AF65-F5344CB8AC3E}">
        <p14:creationId xmlns:p14="http://schemas.microsoft.com/office/powerpoint/2010/main" val="398001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42900"/>
            <a:ext cx="8270823" cy="5608534"/>
          </a:xfrm>
        </p:spPr>
        <p:txBody>
          <a:bodyPr>
            <a:normAutofit fontScale="92500" lnSpcReduction="10000"/>
          </a:bodyPr>
          <a:lstStyle/>
          <a:p>
            <a:pPr marL="342900" indent="-342900">
              <a:buFont typeface="Arial" panose="020B0604020202020204" pitchFamily="34" charset="0"/>
              <a:buChar char="•"/>
            </a:pPr>
            <a:r>
              <a:rPr lang="en-US" dirty="0" smtClean="0"/>
              <a:t>Processing and Process Controls</a:t>
            </a:r>
          </a:p>
          <a:p>
            <a:pPr marL="800100" lvl="1" indent="-342900">
              <a:buFont typeface="Arial" panose="020B0604020202020204" pitchFamily="34" charset="0"/>
              <a:buChar char="•"/>
            </a:pPr>
            <a:r>
              <a:rPr lang="en-US" b="1" i="1" dirty="0">
                <a:solidFill>
                  <a:srgbClr val="AC1F2D"/>
                </a:solidFill>
              </a:rPr>
              <a:t>Processing is defined </a:t>
            </a:r>
            <a:r>
              <a:rPr lang="en-US" b="1" i="1" dirty="0" smtClean="0">
                <a:solidFill>
                  <a:srgbClr val="AC1F2D"/>
                </a:solidFill>
              </a:rPr>
              <a:t>as </a:t>
            </a:r>
            <a:r>
              <a:rPr lang="en-US" b="1" i="1" dirty="0">
                <a:solidFill>
                  <a:srgbClr val="AC1F2D"/>
                </a:solidFill>
              </a:rPr>
              <a:t>any activity performed on an HCT/P, other than recovery, donor screening, donor testing, storage, labeling packaging, or distribution, such as testing for microorganisms, preparation, sterilization, steps to inactivate or remove adventitious agents, preservation for storage and removal from storage</a:t>
            </a:r>
            <a:r>
              <a:rPr lang="en-US" dirty="0">
                <a:solidFill>
                  <a:srgbClr val="AC1F2D"/>
                </a:solidFill>
              </a:rPr>
              <a:t>. </a:t>
            </a:r>
            <a:endParaRPr lang="en-US" dirty="0" smtClean="0">
              <a:solidFill>
                <a:srgbClr val="AC1F2D"/>
              </a:solidFill>
            </a:endParaRPr>
          </a:p>
          <a:p>
            <a:pPr marL="800100" lvl="1" indent="-342900">
              <a:buFont typeface="Arial" panose="020B0604020202020204" pitchFamily="34" charset="0"/>
              <a:buChar char="•"/>
            </a:pPr>
            <a:r>
              <a:rPr lang="en-US" dirty="0" smtClean="0"/>
              <a:t>If </a:t>
            </a:r>
            <a:r>
              <a:rPr lang="en-US" dirty="0"/>
              <a:t>you are an establishment that processes HCT/Ps, you must process each HCT/P in a way that does not cause contamination or cross-contamination during processing, and that prevents the introduction, transmission, or spread of communicable disease through the use of the HCT/P</a:t>
            </a:r>
            <a:r>
              <a:rPr lang="en-US" dirty="0" smtClean="0"/>
              <a:t>.</a:t>
            </a:r>
          </a:p>
          <a:p>
            <a:pPr marL="800100" lvl="1" indent="-342900">
              <a:buFont typeface="Arial" panose="020B0604020202020204" pitchFamily="34" charset="0"/>
              <a:buChar char="•"/>
            </a:pPr>
            <a:r>
              <a:rPr lang="en-US" dirty="0" smtClean="0"/>
              <a:t>Human </a:t>
            </a:r>
            <a:r>
              <a:rPr lang="en-US" dirty="0"/>
              <a:t>cells or tissue from two or more donors must not be pooled (placed in physical contact or mixed in a single receptacle) during manufacturing.</a:t>
            </a:r>
          </a:p>
          <a:p>
            <a:pPr marL="800100" lvl="1" indent="-342900">
              <a:buFont typeface="Arial" panose="020B0604020202020204" pitchFamily="34" charset="0"/>
              <a:buChar char="•"/>
            </a:pPr>
            <a:r>
              <a:rPr lang="en-US" dirty="0" smtClean="0"/>
              <a:t>In-process </a:t>
            </a:r>
            <a:r>
              <a:rPr lang="en-US" dirty="0"/>
              <a:t>control and </a:t>
            </a:r>
            <a:r>
              <a:rPr lang="en-US" dirty="0" smtClean="0"/>
              <a:t>testing:</a:t>
            </a:r>
            <a:r>
              <a:rPr lang="en-US" dirty="0"/>
              <a:t> You must ensure that </a:t>
            </a:r>
            <a:r>
              <a:rPr lang="en-US" dirty="0" smtClean="0"/>
              <a:t>requirements for </a:t>
            </a:r>
            <a:r>
              <a:rPr lang="en-US" dirty="0"/>
              <a:t>in-process controls are met, and that each in-process HCT/P is controlled until the required inspection and tests or other verification activities have been completed, or necessary approvals are received and documented. </a:t>
            </a:r>
            <a:endParaRPr lang="en-US" dirty="0" smtClean="0"/>
          </a:p>
          <a:p>
            <a:pPr marL="800100" lvl="1" indent="-342900">
              <a:buFont typeface="Arial" panose="020B0604020202020204" pitchFamily="34" charset="0"/>
              <a:buChar char="•"/>
            </a:pPr>
            <a:r>
              <a:rPr lang="en-US" dirty="0" smtClean="0"/>
              <a:t>Sampling </a:t>
            </a:r>
            <a:r>
              <a:rPr lang="en-US" dirty="0"/>
              <a:t>of in-process HCT/Ps must be representative of the material to be evaluated.</a:t>
            </a:r>
          </a:p>
          <a:p>
            <a:pPr marL="800100" lvl="1" indent="-342900">
              <a:buFont typeface="Arial" panose="020B0604020202020204" pitchFamily="34" charset="0"/>
              <a:buChar char="•"/>
            </a:pPr>
            <a:r>
              <a:rPr lang="en-US" dirty="0" smtClean="0"/>
              <a:t>When </a:t>
            </a:r>
            <a:r>
              <a:rPr lang="en-US" dirty="0"/>
              <a:t>you use a published validated process, you must verify such a process in your establishment.</a:t>
            </a:r>
          </a:p>
          <a:p>
            <a:pPr lvl="1"/>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27</a:t>
            </a:fld>
            <a:endParaRPr lang="en-US" dirty="0"/>
          </a:p>
        </p:txBody>
      </p:sp>
    </p:spTree>
    <p:extLst>
      <p:ext uri="{BB962C8B-B14F-4D97-AF65-F5344CB8AC3E}">
        <p14:creationId xmlns:p14="http://schemas.microsoft.com/office/powerpoint/2010/main" val="2894139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42900"/>
            <a:ext cx="8332369" cy="5608534"/>
          </a:xfrm>
        </p:spPr>
        <p:txBody>
          <a:bodyPr/>
          <a:lstStyle/>
          <a:p>
            <a:pPr marL="342900" indent="-342900">
              <a:buFont typeface="Arial" panose="020B0604020202020204" pitchFamily="34" charset="0"/>
              <a:buChar char="•"/>
            </a:pPr>
            <a:r>
              <a:rPr lang="en-US" dirty="0" smtClean="0"/>
              <a:t>Process Validation</a:t>
            </a:r>
          </a:p>
          <a:p>
            <a:pPr marL="800100" lvl="1" indent="-342900">
              <a:buFont typeface="Arial" panose="020B0604020202020204" pitchFamily="34" charset="0"/>
              <a:buChar char="•"/>
            </a:pPr>
            <a:r>
              <a:rPr lang="en-US" dirty="0" smtClean="0"/>
              <a:t>Where </a:t>
            </a:r>
            <a:r>
              <a:rPr lang="en-US" dirty="0"/>
              <a:t>the results of processing </a:t>
            </a:r>
            <a:r>
              <a:rPr lang="en-US" dirty="0" smtClean="0"/>
              <a:t>cannot </a:t>
            </a:r>
            <a:r>
              <a:rPr lang="en-US" dirty="0"/>
              <a:t>be fully verified by subsequent inspection and tests, you must validate and approve the process according to established procedures. The validation activities and results must be documented, including the date and signature of the individual(s) approving the validation.</a:t>
            </a:r>
          </a:p>
          <a:p>
            <a:pPr marL="800100" lvl="1" indent="-342900">
              <a:buFont typeface="Arial" panose="020B0604020202020204" pitchFamily="34" charset="0"/>
              <a:buChar char="•"/>
            </a:pPr>
            <a:r>
              <a:rPr lang="en-US" dirty="0" smtClean="0"/>
              <a:t>Any </a:t>
            </a:r>
            <a:r>
              <a:rPr lang="en-US" dirty="0"/>
              <a:t>written representation that your processing methods reduce the risk of transmission of communicable disease by an HCT/P, including but not limited to, a representation of sterility or pathogen inactivation of an HCT/P, must be based on a fully verified or validated process</a:t>
            </a:r>
            <a:r>
              <a:rPr lang="en-US" dirty="0" smtClean="0"/>
              <a:t>.</a:t>
            </a:r>
          </a:p>
          <a:p>
            <a:pPr marL="800100" lvl="1" indent="-342900">
              <a:buFont typeface="Arial" panose="020B0604020202020204" pitchFamily="34" charset="0"/>
              <a:buChar char="•"/>
            </a:pPr>
            <a:r>
              <a:rPr lang="en-US" dirty="0"/>
              <a:t>Any change to a process must be verified or validated </a:t>
            </a:r>
            <a:r>
              <a:rPr lang="en-US" dirty="0" smtClean="0"/>
              <a:t>to </a:t>
            </a:r>
            <a:r>
              <a:rPr lang="en-US" dirty="0"/>
              <a:t>ensure that the change does not create an </a:t>
            </a:r>
            <a:r>
              <a:rPr lang="en-US" b="1" dirty="0">
                <a:solidFill>
                  <a:srgbClr val="C00000"/>
                </a:solidFill>
              </a:rPr>
              <a:t>adverse impact elsewhere in the operation</a:t>
            </a:r>
            <a:r>
              <a:rPr lang="en-US" dirty="0"/>
              <a:t>, and must be approved before implementation by a responsible person with appropriate knowledge and background. You must communicate approved changes to the appropriate personnel in a timely manner.</a:t>
            </a:r>
          </a:p>
          <a:p>
            <a:pPr lvl="1"/>
            <a:endParaRPr lang="en-US" dirty="0" smtClean="0"/>
          </a:p>
          <a:p>
            <a:pPr marL="800100" lvl="1"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28</a:t>
            </a:fld>
            <a:endParaRPr lang="en-US" dirty="0"/>
          </a:p>
        </p:txBody>
      </p:sp>
    </p:spTree>
    <p:extLst>
      <p:ext uri="{BB962C8B-B14F-4D97-AF65-F5344CB8AC3E}">
        <p14:creationId xmlns:p14="http://schemas.microsoft.com/office/powerpoint/2010/main" val="883496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23576" cy="4569406"/>
          </a:xfrm>
        </p:spPr>
        <p:txBody>
          <a:bodyPr>
            <a:normAutofit/>
          </a:bodyPr>
          <a:lstStyle/>
          <a:p>
            <a:pPr marL="342900" indent="-342900">
              <a:buFont typeface="Arial" panose="020B0604020202020204" pitchFamily="34" charset="0"/>
              <a:buChar char="•"/>
            </a:pPr>
            <a:r>
              <a:rPr lang="en-US" dirty="0"/>
              <a:t>Determine which processes have been validated and which have been verified</a:t>
            </a:r>
            <a:r>
              <a:rPr lang="en-US" dirty="0" smtClean="0"/>
              <a:t>.</a:t>
            </a:r>
          </a:p>
          <a:p>
            <a:pPr marL="342900" indent="-342900">
              <a:buFont typeface="Arial" panose="020B0604020202020204" pitchFamily="34" charset="0"/>
              <a:buChar char="•"/>
            </a:pPr>
            <a:r>
              <a:rPr lang="en-US" dirty="0" smtClean="0"/>
              <a:t>Review </a:t>
            </a:r>
            <a:r>
              <a:rPr lang="en-US" dirty="0"/>
              <a:t>process validation documentation and verification data </a:t>
            </a:r>
            <a:endParaRPr lang="en-US" dirty="0" smtClean="0"/>
          </a:p>
          <a:p>
            <a:pPr marL="342900" indent="-342900">
              <a:buFont typeface="Arial" panose="020B0604020202020204" pitchFamily="34" charset="0"/>
              <a:buChar char="•"/>
            </a:pPr>
            <a:r>
              <a:rPr lang="en-US" dirty="0" smtClean="0"/>
              <a:t>In the testing for </a:t>
            </a:r>
            <a:r>
              <a:rPr lang="en-US" dirty="0"/>
              <a:t>microorganisms, review the documentation of the sampling and testing </a:t>
            </a:r>
            <a:r>
              <a:rPr lang="en-US" dirty="0" smtClean="0"/>
              <a:t>methods</a:t>
            </a:r>
          </a:p>
          <a:p>
            <a:pPr marL="342900" indent="-342900">
              <a:buFont typeface="Arial" panose="020B0604020202020204" pitchFamily="34" charset="0"/>
              <a:buChar char="•"/>
            </a:pPr>
            <a:r>
              <a:rPr lang="en-US" dirty="0" smtClean="0"/>
              <a:t>Have </a:t>
            </a:r>
            <a:r>
              <a:rPr lang="en-US" dirty="0"/>
              <a:t>changes to any validated processes been made? </a:t>
            </a:r>
            <a:endParaRPr lang="en-US" dirty="0" smtClean="0"/>
          </a:p>
          <a:p>
            <a:pPr marL="800100" lvl="1" indent="-342900">
              <a:buFont typeface="Arial" panose="020B0604020202020204" pitchFamily="34" charset="0"/>
              <a:buChar char="•"/>
            </a:pPr>
            <a:r>
              <a:rPr lang="en-US" dirty="0" smtClean="0">
                <a:solidFill>
                  <a:schemeClr val="tx1"/>
                </a:solidFill>
              </a:rPr>
              <a:t>Was </a:t>
            </a:r>
            <a:r>
              <a:rPr lang="en-US" dirty="0">
                <a:solidFill>
                  <a:schemeClr val="tx1"/>
                </a:solidFill>
              </a:rPr>
              <a:t>the change documented? </a:t>
            </a:r>
            <a:endParaRPr lang="en-US" dirty="0" smtClean="0">
              <a:solidFill>
                <a:schemeClr val="tx1"/>
              </a:solidFill>
            </a:endParaRPr>
          </a:p>
          <a:p>
            <a:pPr marL="800100" lvl="1" indent="-342900">
              <a:buFont typeface="Arial" panose="020B0604020202020204" pitchFamily="34" charset="0"/>
              <a:buChar char="•"/>
            </a:pPr>
            <a:r>
              <a:rPr lang="en-US" dirty="0" smtClean="0">
                <a:solidFill>
                  <a:schemeClr val="tx1"/>
                </a:solidFill>
              </a:rPr>
              <a:t>Was </a:t>
            </a:r>
            <a:r>
              <a:rPr lang="en-US" dirty="0">
                <a:solidFill>
                  <a:schemeClr val="tx1"/>
                </a:solidFill>
              </a:rPr>
              <a:t>the process revalidated? </a:t>
            </a:r>
            <a:endParaRPr lang="en-US" dirty="0" smtClean="0">
              <a:solidFill>
                <a:schemeClr val="tx1"/>
              </a:solidFill>
            </a:endParaRPr>
          </a:p>
          <a:p>
            <a:pPr marL="342900" lvl="1" indent="-342900">
              <a:lnSpc>
                <a:spcPct val="90000"/>
              </a:lnSpc>
              <a:buFont typeface="Arial" panose="020B0604020202020204" pitchFamily="34" charset="0"/>
              <a:buChar char="•"/>
            </a:pPr>
            <a:r>
              <a:rPr lang="en-US" sz="2400" dirty="0">
                <a:solidFill>
                  <a:schemeClr val="tx1"/>
                </a:solidFill>
              </a:rPr>
              <a:t>Does evidence support that the process produces consistent results </a:t>
            </a:r>
            <a:r>
              <a:rPr lang="en-US" sz="2400" dirty="0" smtClean="0">
                <a:solidFill>
                  <a:schemeClr val="tx1"/>
                </a:solidFill>
              </a:rPr>
              <a:t>and ensures that </a:t>
            </a:r>
            <a:r>
              <a:rPr lang="en-US" sz="2400" dirty="0">
                <a:solidFill>
                  <a:schemeClr val="tx1"/>
                </a:solidFill>
              </a:rPr>
              <a:t>the HCT/P meets its predetermined specifications?</a:t>
            </a:r>
          </a:p>
        </p:txBody>
      </p:sp>
      <p:sp>
        <p:nvSpPr>
          <p:cNvPr id="5" name="Slide Number Placeholder 4"/>
          <p:cNvSpPr>
            <a:spLocks noGrp="1"/>
          </p:cNvSpPr>
          <p:nvPr>
            <p:ph type="sldNum" sz="quarter" idx="4"/>
          </p:nvPr>
        </p:nvSpPr>
        <p:spPr/>
        <p:txBody>
          <a:bodyPr/>
          <a:lstStyle/>
          <a:p>
            <a:fld id="{D0394A55-0D5E-E449-981A-A375C652BACE}" type="slidenum">
              <a:rPr lang="en-US" smtClean="0"/>
              <a:t>29</a:t>
            </a:fld>
            <a:endParaRPr lang="en-US" dirty="0"/>
          </a:p>
        </p:txBody>
      </p:sp>
    </p:spTree>
    <p:extLst>
      <p:ext uri="{BB962C8B-B14F-4D97-AF65-F5344CB8AC3E}">
        <p14:creationId xmlns:p14="http://schemas.microsoft.com/office/powerpoint/2010/main" val="72174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072" y="688424"/>
            <a:ext cx="8128557" cy="512618"/>
          </a:xfrm>
        </p:spPr>
        <p:txBody>
          <a:bodyPr/>
          <a:lstStyle/>
          <a:p>
            <a:r>
              <a:rPr lang="en-US" sz="3600" dirty="0" smtClean="0"/>
              <a:t>21 CFR 1270/21 CFR 1271</a:t>
            </a:r>
            <a:endParaRPr lang="en-US" sz="3600"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sz="1600" dirty="0" smtClean="0"/>
              <a:t>Part 1270 has been the basic </a:t>
            </a:r>
            <a:r>
              <a:rPr lang="en-US" sz="1600" dirty="0"/>
              <a:t>regulation governing tissue products for more than a decade. The superseding Part 1271 requirements only apply to tissue procured on or after May 25, 2005. Part 1270 will be revoked when FDA is confident that no more tissue procured prior to May 25, </a:t>
            </a:r>
            <a:r>
              <a:rPr lang="en-US" sz="1600" dirty="0" smtClean="0"/>
              <a:t>2005 </a:t>
            </a:r>
            <a:r>
              <a:rPr lang="en-US" sz="1600" dirty="0"/>
              <a:t>is available for </a:t>
            </a:r>
            <a:r>
              <a:rPr lang="en-US" sz="1600" dirty="0" smtClean="0"/>
              <a:t>distribution.</a:t>
            </a:r>
          </a:p>
          <a:p>
            <a:pPr marL="285750" lvl="0" indent="-285750">
              <a:buFont typeface="Arial" panose="020B0604020202020204" pitchFamily="34" charset="0"/>
              <a:buChar char="•"/>
            </a:pPr>
            <a:r>
              <a:rPr lang="en-US" sz="1600" dirty="0" smtClean="0"/>
              <a:t>Part 1271 requirements </a:t>
            </a:r>
            <a:r>
              <a:rPr lang="en-US" sz="1600" dirty="0"/>
              <a:t>are aimed at preventing the spread of communicable disease</a:t>
            </a:r>
            <a:r>
              <a:rPr lang="en-US" sz="1600" dirty="0" smtClean="0"/>
              <a:t>.</a:t>
            </a:r>
          </a:p>
          <a:p>
            <a:pPr marL="285750" lvl="0" indent="-285750">
              <a:buFont typeface="Arial" panose="020B0604020202020204" pitchFamily="34" charset="0"/>
              <a:buChar char="•"/>
            </a:pPr>
            <a:r>
              <a:rPr lang="en-US" sz="1600" dirty="0" smtClean="0"/>
              <a:t>21 CFR 1271 (</a:t>
            </a:r>
            <a:r>
              <a:rPr lang="en-US" sz="1600" dirty="0" err="1" smtClean="0"/>
              <a:t>cGTP</a:t>
            </a:r>
            <a:r>
              <a:rPr lang="en-US" sz="1600" dirty="0" smtClean="0"/>
              <a:t>) and 21 CFR 211(cGMP) regulations work together under the authority of the Public Health Service Act (PHSA).  </a:t>
            </a:r>
          </a:p>
          <a:p>
            <a:pPr marL="1028700" lvl="1">
              <a:buFont typeface="Arial" panose="020B0604020202020204" pitchFamily="34" charset="0"/>
              <a:buChar char="•"/>
            </a:pPr>
            <a:r>
              <a:rPr lang="en-US" sz="1600" dirty="0" smtClean="0"/>
              <a:t>GTP products are typically referred to as ‘361’ products</a:t>
            </a:r>
          </a:p>
          <a:p>
            <a:pPr marL="1028700" lvl="1">
              <a:buFont typeface="Arial" panose="020B0604020202020204" pitchFamily="34" charset="0"/>
              <a:buChar char="•"/>
            </a:pPr>
            <a:r>
              <a:rPr lang="en-US" sz="1600" dirty="0" smtClean="0"/>
              <a:t>GMP products are typically referred to as ‘351’ products</a:t>
            </a:r>
          </a:p>
          <a:p>
            <a:pPr lvl="1" indent="0">
              <a:buNone/>
            </a:pPr>
            <a:endParaRPr lang="en-US" sz="1600" dirty="0" smtClean="0"/>
          </a:p>
        </p:txBody>
      </p:sp>
      <p:sp>
        <p:nvSpPr>
          <p:cNvPr id="4" name="Slide Number Placeholder 3"/>
          <p:cNvSpPr>
            <a:spLocks noGrp="1"/>
          </p:cNvSpPr>
          <p:nvPr>
            <p:ph type="sldNum" sz="quarter" idx="4"/>
          </p:nvPr>
        </p:nvSpPr>
        <p:spPr>
          <a:xfrm>
            <a:off x="566539" y="6322312"/>
            <a:ext cx="1262187" cy="535687"/>
          </a:xfrm>
        </p:spPr>
        <p:txBody>
          <a:bodyPr/>
          <a:lstStyle/>
          <a:p>
            <a:fld id="{815B9BD1-B367-D645-80D0-3B132E25E5D8}" type="slidenum">
              <a:rPr lang="en-US" smtClean="0"/>
              <a:t>3</a:t>
            </a:fld>
            <a:endParaRPr lang="en-US" dirty="0"/>
          </a:p>
        </p:txBody>
      </p:sp>
    </p:spTree>
    <p:extLst>
      <p:ext uri="{BB962C8B-B14F-4D97-AF65-F5344CB8AC3E}">
        <p14:creationId xmlns:p14="http://schemas.microsoft.com/office/powerpoint/2010/main" val="1489261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341161" cy="5564572"/>
          </a:xfrm>
        </p:spPr>
        <p:txBody>
          <a:bodyPr>
            <a:normAutofit lnSpcReduction="10000"/>
          </a:bodyPr>
          <a:lstStyle/>
          <a:p>
            <a:pPr marL="342900" indent="-342900">
              <a:buFont typeface="Arial" panose="020B0604020202020204" pitchFamily="34" charset="0"/>
              <a:buChar char="•"/>
            </a:pPr>
            <a:r>
              <a:rPr lang="en-US" dirty="0" smtClean="0"/>
              <a:t>Labeling Controls</a:t>
            </a:r>
          </a:p>
          <a:p>
            <a:pPr marL="800100" lvl="1" indent="-342900">
              <a:buFont typeface="Arial" panose="020B0604020202020204" pitchFamily="34" charset="0"/>
              <a:buChar char="•"/>
            </a:pPr>
            <a:r>
              <a:rPr lang="en-US" dirty="0" smtClean="0"/>
              <a:t>You </a:t>
            </a:r>
            <a:r>
              <a:rPr lang="en-US" dirty="0"/>
              <a:t>must establish and maintain procedures to control the labeling of HCT/Ps. You must design these procedures to ensure proper HCT/P identification and to prevent mix-ups.</a:t>
            </a:r>
          </a:p>
          <a:p>
            <a:pPr marL="800100" lvl="1" indent="-342900">
              <a:buFont typeface="Arial" panose="020B0604020202020204" pitchFamily="34" charset="0"/>
              <a:buChar char="•"/>
            </a:pPr>
            <a:r>
              <a:rPr lang="en-US" dirty="0" smtClean="0"/>
              <a:t>Procedures </a:t>
            </a:r>
            <a:r>
              <a:rPr lang="en-US" dirty="0"/>
              <a:t>must include verification of label accuracy, legibility, and integrity</a:t>
            </a:r>
            <a:r>
              <a:rPr lang="en-US" dirty="0" smtClean="0"/>
              <a:t>.</a:t>
            </a:r>
          </a:p>
          <a:p>
            <a:pPr marL="1257300" lvl="2" indent="-342900">
              <a:buFont typeface="Arial" panose="020B0604020202020204" pitchFamily="34" charset="0"/>
              <a:buChar char="•"/>
            </a:pPr>
            <a:r>
              <a:rPr lang="en-US" dirty="0" smtClean="0"/>
              <a:t>Procedures </a:t>
            </a:r>
            <a:r>
              <a:rPr lang="en-US" dirty="0"/>
              <a:t>must ensure that each HCT/P is labeled in accordance with all applicable labeling requirements, including those in the following regulations</a:t>
            </a:r>
            <a:r>
              <a:rPr lang="en-US" dirty="0" smtClean="0"/>
              <a:t>:</a:t>
            </a:r>
          </a:p>
          <a:p>
            <a:pPr marL="1714500" lvl="3" indent="-342900">
              <a:buFont typeface="Arial" panose="020B0604020202020204" pitchFamily="34" charset="0"/>
              <a:buChar char="•"/>
            </a:pPr>
            <a:r>
              <a:rPr lang="en-US" dirty="0" smtClean="0"/>
              <a:t>Records </a:t>
            </a:r>
            <a:r>
              <a:rPr lang="en-US" dirty="0"/>
              <a:t>accompanying an HCT/P (§ 1271.55</a:t>
            </a:r>
            <a:r>
              <a:rPr lang="en-US" dirty="0" smtClean="0"/>
              <a:t>)</a:t>
            </a:r>
          </a:p>
          <a:p>
            <a:pPr marL="1714500" lvl="3" indent="-342900">
              <a:buFont typeface="Arial" panose="020B0604020202020204" pitchFamily="34" charset="0"/>
              <a:buChar char="•"/>
            </a:pPr>
            <a:r>
              <a:rPr lang="en-US" dirty="0" smtClean="0"/>
              <a:t>HCT/Ps </a:t>
            </a:r>
            <a:r>
              <a:rPr lang="en-US" dirty="0"/>
              <a:t>in quarantine (§ 1271.60</a:t>
            </a:r>
            <a:r>
              <a:rPr lang="en-US" dirty="0" smtClean="0"/>
              <a:t>)</a:t>
            </a:r>
          </a:p>
          <a:p>
            <a:pPr marL="1714500" lvl="3" indent="-342900">
              <a:buFont typeface="Arial" panose="020B0604020202020204" pitchFamily="34" charset="0"/>
              <a:buChar char="•"/>
            </a:pPr>
            <a:r>
              <a:rPr lang="en-US" dirty="0" smtClean="0"/>
              <a:t>Storage </a:t>
            </a:r>
            <a:r>
              <a:rPr lang="en-US" dirty="0"/>
              <a:t>and use of HCT/Ps from a donor determined to be ineligible (§ 1271.65</a:t>
            </a:r>
            <a:r>
              <a:rPr lang="en-US" dirty="0" smtClean="0"/>
              <a:t>)</a:t>
            </a:r>
          </a:p>
          <a:p>
            <a:pPr marL="1714500" lvl="3" indent="-342900">
              <a:buFont typeface="Arial" panose="020B0604020202020204" pitchFamily="34" charset="0"/>
              <a:buChar char="•"/>
            </a:pPr>
            <a:r>
              <a:rPr lang="en-US" dirty="0" smtClean="0"/>
              <a:t>HCT/Ps </a:t>
            </a:r>
            <a:r>
              <a:rPr lang="en-US" dirty="0"/>
              <a:t>from donors excepted from the donor eligibility requirements (§ 1271.90</a:t>
            </a:r>
            <a:r>
              <a:rPr lang="en-US" dirty="0" smtClean="0"/>
              <a:t>)</a:t>
            </a:r>
          </a:p>
          <a:p>
            <a:pPr marL="1714500" lvl="3" indent="-342900">
              <a:buFont typeface="Arial" panose="020B0604020202020204" pitchFamily="34" charset="0"/>
              <a:buChar char="•"/>
            </a:pPr>
            <a:r>
              <a:rPr lang="en-US" dirty="0" smtClean="0"/>
              <a:t>Tracking </a:t>
            </a:r>
            <a:r>
              <a:rPr lang="en-US" dirty="0"/>
              <a:t>of HCT/Ps (§ 1271.290</a:t>
            </a:r>
            <a:r>
              <a:rPr lang="en-US" dirty="0" smtClean="0"/>
              <a:t>)</a:t>
            </a:r>
          </a:p>
          <a:p>
            <a:pPr marL="1714500" lvl="3" indent="-342900">
              <a:buFont typeface="Arial" panose="020B0604020202020204" pitchFamily="34" charset="0"/>
              <a:buChar char="•"/>
            </a:pPr>
            <a:r>
              <a:rPr lang="en-US" dirty="0" smtClean="0"/>
              <a:t>Labeling </a:t>
            </a:r>
            <a:r>
              <a:rPr lang="en-US" dirty="0"/>
              <a:t>(§ </a:t>
            </a:r>
            <a:r>
              <a:rPr lang="en-US" dirty="0" smtClean="0"/>
              <a:t>1271.370) </a:t>
            </a:r>
            <a:endParaRPr lang="en-US" dirty="0"/>
          </a:p>
          <a:p>
            <a:pPr marL="800100" lvl="1" indent="-342900">
              <a:buFont typeface="Arial" panose="020B0604020202020204" pitchFamily="34" charset="0"/>
              <a:buChar char="•"/>
            </a:pPr>
            <a:r>
              <a:rPr lang="en-US" b="1" dirty="0" smtClean="0">
                <a:solidFill>
                  <a:srgbClr val="C00000"/>
                </a:solidFill>
              </a:rPr>
              <a:t>Controls:</a:t>
            </a:r>
          </a:p>
          <a:p>
            <a:pPr marL="1257300" lvl="2" indent="-342900">
              <a:buFont typeface="Arial" panose="020B0604020202020204" pitchFamily="34" charset="0"/>
              <a:buChar char="•"/>
            </a:pPr>
            <a:r>
              <a:rPr lang="en-US" b="1" dirty="0" smtClean="0">
                <a:solidFill>
                  <a:srgbClr val="C00000"/>
                </a:solidFill>
              </a:rPr>
              <a:t>Identify dedicated </a:t>
            </a:r>
            <a:r>
              <a:rPr lang="en-US" b="1" dirty="0">
                <a:solidFill>
                  <a:srgbClr val="C00000"/>
                </a:solidFill>
              </a:rPr>
              <a:t>work areas and </a:t>
            </a:r>
            <a:r>
              <a:rPr lang="en-US" b="1" dirty="0" smtClean="0">
                <a:solidFill>
                  <a:srgbClr val="C00000"/>
                </a:solidFill>
              </a:rPr>
              <a:t>control separation </a:t>
            </a:r>
            <a:r>
              <a:rPr lang="en-US" b="1" dirty="0">
                <a:solidFill>
                  <a:srgbClr val="C00000"/>
                </a:solidFill>
              </a:rPr>
              <a:t>of </a:t>
            </a:r>
            <a:r>
              <a:rPr lang="en-US" b="1" dirty="0" smtClean="0">
                <a:solidFill>
                  <a:srgbClr val="C00000"/>
                </a:solidFill>
              </a:rPr>
              <a:t>activities</a:t>
            </a:r>
          </a:p>
          <a:p>
            <a:pPr marL="1257300" lvl="2" indent="-342900">
              <a:buFont typeface="Arial" panose="020B0604020202020204" pitchFamily="34" charset="0"/>
              <a:buChar char="•"/>
            </a:pPr>
            <a:r>
              <a:rPr lang="en-US" b="1" dirty="0">
                <a:solidFill>
                  <a:srgbClr val="C00000"/>
                </a:solidFill>
              </a:rPr>
              <a:t>E</a:t>
            </a:r>
            <a:r>
              <a:rPr lang="en-US" b="1" dirty="0" smtClean="0">
                <a:solidFill>
                  <a:srgbClr val="C00000"/>
                </a:solidFill>
              </a:rPr>
              <a:t>nclose </a:t>
            </a:r>
            <a:r>
              <a:rPr lang="en-US" b="1" dirty="0">
                <a:solidFill>
                  <a:srgbClr val="C00000"/>
                </a:solidFill>
              </a:rPr>
              <a:t>an extra label in the processing record as evidence of the actual label used (or for electronic systems you could retain an electronic copy</a:t>
            </a:r>
            <a:r>
              <a:rPr lang="en-US" b="1" dirty="0" smtClean="0">
                <a:solidFill>
                  <a:srgbClr val="C00000"/>
                </a:solidFill>
              </a:rPr>
              <a:t>)</a:t>
            </a:r>
          </a:p>
          <a:p>
            <a:pPr marL="1257300" lvl="2" indent="-342900">
              <a:buFont typeface="Arial" panose="020B0604020202020204" pitchFamily="34" charset="0"/>
              <a:buChar char="•"/>
            </a:pPr>
            <a:r>
              <a:rPr lang="en-US" b="1" dirty="0" smtClean="0">
                <a:solidFill>
                  <a:srgbClr val="C00000"/>
                </a:solidFill>
              </a:rPr>
              <a:t>Label the </a:t>
            </a:r>
            <a:r>
              <a:rPr lang="en-US" b="1" dirty="0">
                <a:solidFill>
                  <a:srgbClr val="C00000"/>
                </a:solidFill>
              </a:rPr>
              <a:t>HCT/Ps from one donor at a </a:t>
            </a:r>
            <a:r>
              <a:rPr lang="en-US" b="1" dirty="0" smtClean="0">
                <a:solidFill>
                  <a:srgbClr val="C00000"/>
                </a:solidFill>
              </a:rPr>
              <a:t>time</a:t>
            </a:r>
          </a:p>
          <a:p>
            <a:pPr marL="1257300" lvl="2" indent="-342900">
              <a:buFont typeface="Arial" panose="020B0604020202020204" pitchFamily="34" charset="0"/>
              <a:buChar char="•"/>
            </a:pPr>
            <a:r>
              <a:rPr lang="en-US" b="1" dirty="0" smtClean="0">
                <a:solidFill>
                  <a:srgbClr val="C00000"/>
                </a:solidFill>
              </a:rPr>
              <a:t>Confirm </a:t>
            </a:r>
            <a:r>
              <a:rPr lang="en-US" b="1" dirty="0">
                <a:solidFill>
                  <a:srgbClr val="C00000"/>
                </a:solidFill>
              </a:rPr>
              <a:t>that all extra labels or </a:t>
            </a:r>
            <a:r>
              <a:rPr lang="en-US" b="1" dirty="0" smtClean="0">
                <a:solidFill>
                  <a:srgbClr val="C00000"/>
                </a:solidFill>
              </a:rPr>
              <a:t>pre-labeled </a:t>
            </a:r>
            <a:r>
              <a:rPr lang="en-US" b="1" dirty="0">
                <a:solidFill>
                  <a:srgbClr val="C00000"/>
                </a:solidFill>
              </a:rPr>
              <a:t>containers issued for HCT/Ps obtained from a specific donor have been reconciled and removed from the work </a:t>
            </a:r>
            <a:r>
              <a:rPr lang="en-US" b="1" dirty="0" smtClean="0">
                <a:solidFill>
                  <a:srgbClr val="C00000"/>
                </a:solidFill>
              </a:rPr>
              <a:t>area</a:t>
            </a:r>
            <a:endParaRPr lang="en-US" b="1" dirty="0">
              <a:solidFill>
                <a:srgbClr val="C00000"/>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30</a:t>
            </a:fld>
            <a:endParaRPr lang="en-US" dirty="0"/>
          </a:p>
        </p:txBody>
      </p:sp>
    </p:spTree>
    <p:extLst>
      <p:ext uri="{BB962C8B-B14F-4D97-AF65-F5344CB8AC3E}">
        <p14:creationId xmlns:p14="http://schemas.microsoft.com/office/powerpoint/2010/main" val="297697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85123" cy="4569406"/>
          </a:xfrm>
        </p:spPr>
        <p:txBody>
          <a:bodyPr>
            <a:normAutofit fontScale="92500" lnSpcReduction="10000"/>
          </a:bodyPr>
          <a:lstStyle/>
          <a:p>
            <a:pPr marL="342900" indent="-342900">
              <a:buFont typeface="Arial" panose="020B0604020202020204" pitchFamily="34" charset="0"/>
              <a:buChar char="•"/>
            </a:pPr>
            <a:r>
              <a:rPr lang="en-US" dirty="0"/>
              <a:t>Determine the different circumstances under which the establishment has distributed HCT/Ps and determine if labeling procedures exist for each requirement and that the procedures are being </a:t>
            </a:r>
            <a:r>
              <a:rPr lang="en-US" dirty="0" smtClean="0"/>
              <a:t>followed</a:t>
            </a:r>
          </a:p>
          <a:p>
            <a:pPr marL="342900" indent="-342900">
              <a:buFont typeface="Arial" panose="020B0604020202020204" pitchFamily="34" charset="0"/>
              <a:buChar char="•"/>
            </a:pPr>
            <a:r>
              <a:rPr lang="en-US" dirty="0"/>
              <a:t>Determine that </a:t>
            </a:r>
            <a:r>
              <a:rPr lang="en-US" dirty="0" smtClean="0"/>
              <a:t>HCT/Ps </a:t>
            </a:r>
            <a:r>
              <a:rPr lang="en-US" dirty="0"/>
              <a:t>are labeled </a:t>
            </a:r>
            <a:r>
              <a:rPr lang="en-US" dirty="0" smtClean="0"/>
              <a:t>with:</a:t>
            </a:r>
          </a:p>
          <a:p>
            <a:pPr marL="742950" lvl="1" indent="-285750">
              <a:buFont typeface="Arial" panose="020B0604020202020204" pitchFamily="34" charset="0"/>
              <a:buChar char="•"/>
            </a:pPr>
            <a:r>
              <a:rPr lang="en-US" sz="1500" dirty="0" smtClean="0">
                <a:solidFill>
                  <a:schemeClr val="tx1"/>
                </a:solidFill>
              </a:rPr>
              <a:t> The </a:t>
            </a:r>
            <a:r>
              <a:rPr lang="en-US" sz="1500" dirty="0">
                <a:solidFill>
                  <a:schemeClr val="tx1"/>
                </a:solidFill>
              </a:rPr>
              <a:t>identification code on the </a:t>
            </a:r>
            <a:r>
              <a:rPr lang="en-US" sz="1500" dirty="0" smtClean="0">
                <a:solidFill>
                  <a:schemeClr val="tx1"/>
                </a:solidFill>
              </a:rPr>
              <a:t>container</a:t>
            </a:r>
          </a:p>
          <a:p>
            <a:pPr marL="800100" lvl="1" indent="-342900">
              <a:buFont typeface="Arial" panose="020B0604020202020204" pitchFamily="34" charset="0"/>
              <a:buChar char="•"/>
            </a:pPr>
            <a:r>
              <a:rPr lang="en-US" sz="1500" dirty="0" smtClean="0">
                <a:solidFill>
                  <a:schemeClr val="tx1"/>
                </a:solidFill>
              </a:rPr>
              <a:t>A </a:t>
            </a:r>
            <a:r>
              <a:rPr lang="en-US" sz="1500" dirty="0">
                <a:solidFill>
                  <a:schemeClr val="tx1"/>
                </a:solidFill>
              </a:rPr>
              <a:t>description of the </a:t>
            </a:r>
            <a:r>
              <a:rPr lang="en-US" sz="1500" dirty="0" smtClean="0">
                <a:solidFill>
                  <a:schemeClr val="tx1"/>
                </a:solidFill>
              </a:rPr>
              <a:t>HCT/P</a:t>
            </a:r>
          </a:p>
          <a:p>
            <a:pPr marL="800100" lvl="1" indent="-342900">
              <a:buFont typeface="Arial" panose="020B0604020202020204" pitchFamily="34" charset="0"/>
              <a:buChar char="•"/>
            </a:pPr>
            <a:r>
              <a:rPr lang="en-US" sz="1500" dirty="0" smtClean="0">
                <a:solidFill>
                  <a:schemeClr val="tx1"/>
                </a:solidFill>
              </a:rPr>
              <a:t>An </a:t>
            </a:r>
            <a:r>
              <a:rPr lang="en-US" sz="1500" dirty="0">
                <a:solidFill>
                  <a:schemeClr val="tx1"/>
                </a:solidFill>
              </a:rPr>
              <a:t>expiration date if </a:t>
            </a:r>
            <a:r>
              <a:rPr lang="en-US" sz="1500" dirty="0" smtClean="0">
                <a:solidFill>
                  <a:schemeClr val="tx1"/>
                </a:solidFill>
              </a:rPr>
              <a:t>applicable</a:t>
            </a:r>
          </a:p>
          <a:p>
            <a:pPr marL="800100" lvl="1" indent="-342900">
              <a:buFont typeface="Arial" panose="020B0604020202020204" pitchFamily="34" charset="0"/>
              <a:buChar char="•"/>
            </a:pPr>
            <a:r>
              <a:rPr lang="en-US" sz="1500" dirty="0" smtClean="0">
                <a:solidFill>
                  <a:schemeClr val="tx1"/>
                </a:solidFill>
              </a:rPr>
              <a:t>Any </a:t>
            </a:r>
            <a:r>
              <a:rPr lang="en-US" sz="1500" dirty="0">
                <a:solidFill>
                  <a:schemeClr val="tx1"/>
                </a:solidFill>
              </a:rPr>
              <a:t>warning statements required. </a:t>
            </a:r>
          </a:p>
          <a:p>
            <a:pPr marL="342900" lvl="1" indent="-342900">
              <a:lnSpc>
                <a:spcPct val="90000"/>
              </a:lnSpc>
              <a:buFont typeface="Arial" panose="020B0604020202020204" pitchFamily="34" charset="0"/>
              <a:buChar char="•"/>
            </a:pPr>
            <a:r>
              <a:rPr lang="en-US" sz="2400" dirty="0">
                <a:solidFill>
                  <a:schemeClr val="tx1"/>
                </a:solidFill>
              </a:rPr>
              <a:t>Does the procedure indicate the container label or the information accompanying the HCT/P </a:t>
            </a:r>
            <a:r>
              <a:rPr lang="en-US" sz="2400" dirty="0" smtClean="0">
                <a:solidFill>
                  <a:schemeClr val="tx1"/>
                </a:solidFill>
              </a:rPr>
              <a:t>includes:</a:t>
            </a:r>
            <a:endParaRPr lang="en-US" sz="2400" dirty="0">
              <a:solidFill>
                <a:schemeClr val="tx1"/>
              </a:solidFill>
            </a:endParaRPr>
          </a:p>
          <a:p>
            <a:pPr marL="800100" lvl="1" indent="-342900">
              <a:buFont typeface="Arial" panose="020B0604020202020204" pitchFamily="34" charset="0"/>
              <a:buChar char="•"/>
            </a:pPr>
            <a:r>
              <a:rPr lang="en-US" sz="1600" dirty="0" smtClean="0">
                <a:solidFill>
                  <a:schemeClr val="tx1"/>
                </a:solidFill>
              </a:rPr>
              <a:t>The </a:t>
            </a:r>
            <a:r>
              <a:rPr lang="en-US" sz="1600" dirty="0">
                <a:solidFill>
                  <a:schemeClr val="tx1"/>
                </a:solidFill>
              </a:rPr>
              <a:t>name and address of the establishment that determined the HCT/P met release criteria and made it available for </a:t>
            </a:r>
            <a:r>
              <a:rPr lang="en-US" sz="1600" dirty="0" smtClean="0">
                <a:solidFill>
                  <a:schemeClr val="tx1"/>
                </a:solidFill>
              </a:rPr>
              <a:t>distribution</a:t>
            </a:r>
          </a:p>
          <a:p>
            <a:pPr marL="800100" lvl="1" indent="-342900">
              <a:buFont typeface="Arial" panose="020B0604020202020204" pitchFamily="34" charset="0"/>
              <a:buChar char="•"/>
            </a:pPr>
            <a:r>
              <a:rPr lang="en-US" sz="1600" dirty="0" smtClean="0">
                <a:solidFill>
                  <a:schemeClr val="tx1"/>
                </a:solidFill>
              </a:rPr>
              <a:t>Storage temperature</a:t>
            </a:r>
          </a:p>
          <a:p>
            <a:pPr marL="800100" lvl="1" indent="-342900">
              <a:buFont typeface="Arial" panose="020B0604020202020204" pitchFamily="34" charset="0"/>
              <a:buChar char="•"/>
            </a:pPr>
            <a:r>
              <a:rPr lang="en-US" sz="1600" dirty="0" smtClean="0">
                <a:solidFill>
                  <a:schemeClr val="tx1"/>
                </a:solidFill>
              </a:rPr>
              <a:t>Other </a:t>
            </a:r>
            <a:r>
              <a:rPr lang="en-US" sz="1600" dirty="0">
                <a:solidFill>
                  <a:schemeClr val="tx1"/>
                </a:solidFill>
              </a:rPr>
              <a:t>appropriate </a:t>
            </a:r>
            <a:r>
              <a:rPr lang="en-US" sz="1600" dirty="0" smtClean="0">
                <a:solidFill>
                  <a:schemeClr val="tx1"/>
                </a:solidFill>
              </a:rPr>
              <a:t>warnings</a:t>
            </a:r>
          </a:p>
          <a:p>
            <a:pPr marL="800100" lvl="1" indent="-342900">
              <a:buFont typeface="Arial" panose="020B0604020202020204" pitchFamily="34" charset="0"/>
              <a:buChar char="•"/>
            </a:pPr>
            <a:r>
              <a:rPr lang="en-US" sz="1600" dirty="0" smtClean="0">
                <a:solidFill>
                  <a:schemeClr val="tx1"/>
                </a:solidFill>
              </a:rPr>
              <a:t>Any </a:t>
            </a:r>
            <a:r>
              <a:rPr lang="en-US" sz="1600" dirty="0">
                <a:solidFill>
                  <a:schemeClr val="tx1"/>
                </a:solidFill>
              </a:rPr>
              <a:t>instructions for use related to spread of communicable </a:t>
            </a:r>
            <a:r>
              <a:rPr lang="en-US" sz="1600" dirty="0" smtClean="0">
                <a:solidFill>
                  <a:schemeClr val="tx1"/>
                </a:solidFill>
              </a:rPr>
              <a:t>disease</a:t>
            </a:r>
          </a:p>
          <a:p>
            <a:pPr marL="800100" lvl="1" indent="-342900">
              <a:buFont typeface="Arial" panose="020B0604020202020204" pitchFamily="34" charset="0"/>
              <a:buChar char="•"/>
            </a:pPr>
            <a:r>
              <a:rPr lang="en-US" sz="1600" dirty="0" smtClean="0">
                <a:solidFill>
                  <a:schemeClr val="tx1"/>
                </a:solidFill>
              </a:rPr>
              <a:t>A </a:t>
            </a:r>
            <a:r>
              <a:rPr lang="en-US" sz="1600" dirty="0">
                <a:solidFill>
                  <a:schemeClr val="tx1"/>
                </a:solidFill>
              </a:rPr>
              <a:t>statement indicating if the donor is eligible or </a:t>
            </a:r>
            <a:r>
              <a:rPr lang="en-US" sz="1600" dirty="0" smtClean="0">
                <a:solidFill>
                  <a:schemeClr val="tx1"/>
                </a:solidFill>
              </a:rPr>
              <a:t>ineligible</a:t>
            </a:r>
            <a:endParaRPr lang="en-US" sz="1600"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31</a:t>
            </a:fld>
            <a:endParaRPr lang="en-US" dirty="0"/>
          </a:p>
        </p:txBody>
      </p:sp>
    </p:spTree>
    <p:extLst>
      <p:ext uri="{BB962C8B-B14F-4D97-AF65-F5344CB8AC3E}">
        <p14:creationId xmlns:p14="http://schemas.microsoft.com/office/powerpoint/2010/main" val="16369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19808"/>
            <a:ext cx="8297200" cy="6189784"/>
          </a:xfrm>
        </p:spPr>
        <p:txBody>
          <a:bodyPr>
            <a:normAutofit/>
          </a:bodyPr>
          <a:lstStyle/>
          <a:p>
            <a:pPr marL="342900" indent="-342900">
              <a:buFont typeface="Arial" panose="020B0604020202020204" pitchFamily="34" charset="0"/>
              <a:buChar char="•"/>
            </a:pPr>
            <a:r>
              <a:rPr lang="en-US" dirty="0" smtClean="0"/>
              <a:t>Storage</a:t>
            </a:r>
          </a:p>
          <a:p>
            <a:pPr marL="800100" lvl="1" indent="-342900">
              <a:buFont typeface="Arial" panose="020B0604020202020204" pitchFamily="34" charset="0"/>
              <a:buChar char="•"/>
            </a:pPr>
            <a:r>
              <a:rPr lang="en-US" dirty="0" smtClean="0"/>
              <a:t>You </a:t>
            </a:r>
            <a:r>
              <a:rPr lang="en-US" dirty="0"/>
              <a:t>must control your storage areas and stock rooms to prevent:</a:t>
            </a:r>
          </a:p>
          <a:p>
            <a:pPr marL="1257300" lvl="2" indent="-342900">
              <a:buFont typeface="Arial" panose="020B0604020202020204" pitchFamily="34" charset="0"/>
              <a:buChar char="•"/>
            </a:pPr>
            <a:r>
              <a:rPr lang="en-US" dirty="0" smtClean="0"/>
              <a:t>Mix-ups</a:t>
            </a:r>
            <a:r>
              <a:rPr lang="en-US" dirty="0"/>
              <a:t>, contamination, and cross-contamination of HCT/Ps, supplies, and </a:t>
            </a:r>
            <a:r>
              <a:rPr lang="en-US" dirty="0" smtClean="0"/>
              <a:t>reagents</a:t>
            </a:r>
          </a:p>
          <a:p>
            <a:pPr marL="1257300" lvl="2" indent="-342900">
              <a:buFont typeface="Arial" panose="020B0604020202020204" pitchFamily="34" charset="0"/>
              <a:buChar char="•"/>
            </a:pPr>
            <a:r>
              <a:rPr lang="en-US" dirty="0" smtClean="0"/>
              <a:t>An </a:t>
            </a:r>
            <a:r>
              <a:rPr lang="en-US" dirty="0"/>
              <a:t>HCT/P from being improperly made available for distribution.</a:t>
            </a:r>
          </a:p>
          <a:p>
            <a:pPr marL="800100" lvl="1" indent="-342900">
              <a:buFont typeface="Arial" panose="020B0604020202020204" pitchFamily="34" charset="0"/>
              <a:buChar char="•"/>
            </a:pPr>
            <a:r>
              <a:rPr lang="en-US" dirty="0" smtClean="0"/>
              <a:t>You </a:t>
            </a:r>
            <a:r>
              <a:rPr lang="en-US" dirty="0"/>
              <a:t>must store HCT/Ps at an appropriate temperature.</a:t>
            </a:r>
          </a:p>
          <a:p>
            <a:pPr marL="800100" lvl="1" indent="-342900">
              <a:buFont typeface="Arial" panose="020B0604020202020204" pitchFamily="34" charset="0"/>
              <a:buChar char="•"/>
            </a:pPr>
            <a:r>
              <a:rPr lang="en-US" dirty="0" smtClean="0"/>
              <a:t>Where </a:t>
            </a:r>
            <a:r>
              <a:rPr lang="en-US" dirty="0"/>
              <a:t>appropriate, you must assign an expiration date to each HCT/P based on the following factors:</a:t>
            </a:r>
          </a:p>
          <a:p>
            <a:pPr marL="1257300" lvl="2" indent="-342900">
              <a:buFont typeface="Arial" panose="020B0604020202020204" pitchFamily="34" charset="0"/>
              <a:buChar char="•"/>
            </a:pPr>
            <a:r>
              <a:rPr lang="en-US" dirty="0" smtClean="0"/>
              <a:t>HCT/P </a:t>
            </a:r>
            <a:r>
              <a:rPr lang="en-US" dirty="0"/>
              <a:t>type;</a:t>
            </a:r>
          </a:p>
          <a:p>
            <a:pPr marL="1257300" lvl="2" indent="-342900">
              <a:buFont typeface="Arial" panose="020B0604020202020204" pitchFamily="34" charset="0"/>
              <a:buChar char="•"/>
            </a:pPr>
            <a:r>
              <a:rPr lang="en-US" dirty="0" smtClean="0"/>
              <a:t>Processing</a:t>
            </a:r>
            <a:r>
              <a:rPr lang="en-US" dirty="0"/>
              <a:t>, including the method of preservation;</a:t>
            </a:r>
          </a:p>
          <a:p>
            <a:pPr marL="1257300" lvl="2" indent="-342900">
              <a:buFont typeface="Arial" panose="020B0604020202020204" pitchFamily="34" charset="0"/>
              <a:buChar char="•"/>
            </a:pPr>
            <a:r>
              <a:rPr lang="en-US" dirty="0" smtClean="0"/>
              <a:t>Storage conditions</a:t>
            </a:r>
            <a:endParaRPr lang="en-US" dirty="0"/>
          </a:p>
          <a:p>
            <a:pPr marL="1257300" lvl="2" indent="-342900">
              <a:buFont typeface="Arial" panose="020B0604020202020204" pitchFamily="34" charset="0"/>
              <a:buChar char="•"/>
            </a:pPr>
            <a:r>
              <a:rPr lang="en-US" dirty="0" smtClean="0"/>
              <a:t>Packaging</a:t>
            </a:r>
            <a:r>
              <a:rPr lang="en-US" dirty="0"/>
              <a:t>.</a:t>
            </a:r>
          </a:p>
          <a:p>
            <a:pPr marL="800100" lvl="1" indent="-342900">
              <a:buFont typeface="Arial" panose="020B0604020202020204" pitchFamily="34" charset="0"/>
              <a:buChar char="•"/>
            </a:pPr>
            <a:r>
              <a:rPr lang="en-US" b="1" dirty="0" smtClean="0">
                <a:solidFill>
                  <a:srgbClr val="C00000"/>
                </a:solidFill>
              </a:rPr>
              <a:t>You </a:t>
            </a:r>
            <a:r>
              <a:rPr lang="en-US" b="1" dirty="0">
                <a:solidFill>
                  <a:srgbClr val="C00000"/>
                </a:solidFill>
              </a:rPr>
              <a:t>must take and document corrective action whenever proper storage conditions are not met.</a:t>
            </a:r>
          </a:p>
          <a:p>
            <a:pPr marL="800100" lvl="1" indent="-342900">
              <a:buFont typeface="Arial" panose="020B0604020202020204" pitchFamily="34" charset="0"/>
              <a:buChar char="•"/>
            </a:pPr>
            <a:r>
              <a:rPr lang="en-US" dirty="0" smtClean="0"/>
              <a:t>You </a:t>
            </a:r>
            <a:r>
              <a:rPr lang="en-US" dirty="0"/>
              <a:t>must establish acceptable temperature limits for storage of HCT/Ps at each step of the manufacturing process to inhibit the growth of infectious agents. </a:t>
            </a:r>
            <a:endParaRPr lang="en-US" dirty="0" smtClean="0"/>
          </a:p>
          <a:p>
            <a:pPr marL="1257300" lvl="2" indent="-342900">
              <a:buFont typeface="Arial" panose="020B0604020202020204" pitchFamily="34" charset="0"/>
              <a:buChar char="•"/>
            </a:pPr>
            <a:r>
              <a:rPr lang="en-US" dirty="0" smtClean="0"/>
              <a:t>You </a:t>
            </a:r>
            <a:r>
              <a:rPr lang="en-US" dirty="0"/>
              <a:t>must maintain and record storage temperatures for HCT/Ps. </a:t>
            </a:r>
            <a:endParaRPr lang="en-US" dirty="0" smtClean="0"/>
          </a:p>
          <a:p>
            <a:pPr marL="1257300" lvl="2" indent="-342900">
              <a:buFont typeface="Arial" panose="020B0604020202020204" pitchFamily="34" charset="0"/>
              <a:buChar char="•"/>
            </a:pPr>
            <a:r>
              <a:rPr lang="en-US" dirty="0" smtClean="0"/>
              <a:t>You </a:t>
            </a:r>
            <a:r>
              <a:rPr lang="en-US" dirty="0"/>
              <a:t>must periodically review recorded temperatures to ensure that temperatures have been within acceptable limits.</a:t>
            </a:r>
          </a:p>
          <a:p>
            <a:pPr marL="800100" lvl="1"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32</a:t>
            </a:fld>
            <a:endParaRPr lang="en-US" dirty="0"/>
          </a:p>
        </p:txBody>
      </p:sp>
    </p:spTree>
    <p:extLst>
      <p:ext uri="{BB962C8B-B14F-4D97-AF65-F5344CB8AC3E}">
        <p14:creationId xmlns:p14="http://schemas.microsoft.com/office/powerpoint/2010/main" val="1246886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218069" cy="4569406"/>
          </a:xfrm>
        </p:spPr>
        <p:txBody>
          <a:bodyPr/>
          <a:lstStyle/>
          <a:p>
            <a:pPr marL="342900" indent="-342900">
              <a:buFont typeface="Arial" panose="020B0604020202020204" pitchFamily="34" charset="0"/>
              <a:buChar char="•"/>
            </a:pPr>
            <a:r>
              <a:rPr lang="en-US" dirty="0"/>
              <a:t>You should identify and design areas used for storage of HCT/Ps to facilitate monitoring of temperature and locating in-process HCT/Ps, quarantined HCT/Ps, and HCT/Ps that have been made available for distribution. Each storage area should have signs indicating the types of supplies, reagents, and HCT/Ps contained in that area, and should be organized to prevent mix-ups, cross-contamination, and improper release of HCT/Ps. </a:t>
            </a:r>
            <a:endParaRPr lang="en-US" dirty="0" smtClean="0"/>
          </a:p>
          <a:p>
            <a:pPr marL="342900" indent="-342900">
              <a:buFont typeface="Arial" panose="020B0604020202020204" pitchFamily="34" charset="0"/>
              <a:buChar char="•"/>
            </a:pPr>
            <a:r>
              <a:rPr lang="en-US" dirty="0"/>
              <a:t>Are quarantined </a:t>
            </a:r>
            <a:r>
              <a:rPr lang="en-US" dirty="0" smtClean="0"/>
              <a:t>HCT/Ps easily </a:t>
            </a:r>
            <a:r>
              <a:rPr lang="en-US" dirty="0"/>
              <a:t>distinguishable from HCT/Ps that are available for release and </a:t>
            </a:r>
            <a:r>
              <a:rPr lang="en-US" dirty="0" smtClean="0"/>
              <a:t>distribution?</a:t>
            </a:r>
          </a:p>
          <a:p>
            <a:pPr marL="342900" indent="-342900">
              <a:buFont typeface="Arial" panose="020B0604020202020204" pitchFamily="34" charset="0"/>
              <a:buChar char="•"/>
            </a:pPr>
            <a:r>
              <a:rPr lang="en-US" dirty="0" smtClean="0"/>
              <a:t>Temperature excursions – disposition of HCT/Ps; investigation; corrective actions?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33</a:t>
            </a:fld>
            <a:endParaRPr lang="en-US" dirty="0"/>
          </a:p>
        </p:txBody>
      </p:sp>
    </p:spTree>
    <p:extLst>
      <p:ext uri="{BB962C8B-B14F-4D97-AF65-F5344CB8AC3E}">
        <p14:creationId xmlns:p14="http://schemas.microsoft.com/office/powerpoint/2010/main" val="406638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63768"/>
            <a:ext cx="8288407" cy="6479931"/>
          </a:xfrm>
        </p:spPr>
        <p:txBody>
          <a:bodyPr>
            <a:normAutofit fontScale="85000" lnSpcReduction="20000"/>
          </a:bodyPr>
          <a:lstStyle/>
          <a:p>
            <a:pPr marL="342900" indent="-342900">
              <a:buFont typeface="Arial" panose="020B0604020202020204" pitchFamily="34" charset="0"/>
              <a:buChar char="•"/>
            </a:pPr>
            <a:r>
              <a:rPr lang="en-US" dirty="0" smtClean="0"/>
              <a:t>Receipt, Pre-Distribution Shipment, Distribution</a:t>
            </a:r>
          </a:p>
          <a:p>
            <a:pPr marL="800100" lvl="1" indent="-342900">
              <a:buFont typeface="Arial" panose="020B0604020202020204" pitchFamily="34" charset="0"/>
              <a:buChar char="•"/>
            </a:pPr>
            <a:r>
              <a:rPr lang="en-US" b="1" i="1" dirty="0" smtClean="0">
                <a:solidFill>
                  <a:srgbClr val="C00000"/>
                </a:solidFill>
              </a:rPr>
              <a:t>Receipt:</a:t>
            </a:r>
            <a:r>
              <a:rPr lang="en-US" i="1" dirty="0" smtClean="0"/>
              <a:t> </a:t>
            </a:r>
            <a:r>
              <a:rPr lang="en-US" dirty="0"/>
              <a:t> You must evaluate each incoming HCT/P for the presence and significance of microorganisms and inspect for damage and contamination. You must determine whether to accept, reject, or place in quarantine each incoming HCT/P, based upon pre-established criteria designed to prevent communicable disease transmission.</a:t>
            </a:r>
          </a:p>
          <a:p>
            <a:pPr marL="800100" lvl="1" indent="-342900">
              <a:buFont typeface="Arial" panose="020B0604020202020204" pitchFamily="34" charset="0"/>
              <a:buChar char="•"/>
            </a:pPr>
            <a:r>
              <a:rPr lang="en-US" b="1" i="1" dirty="0" smtClean="0">
                <a:solidFill>
                  <a:srgbClr val="C00000"/>
                </a:solidFill>
              </a:rPr>
              <a:t>Pre-distribution shipment</a:t>
            </a:r>
            <a:r>
              <a:rPr lang="en-US" i="1" dirty="0"/>
              <a:t>:</a:t>
            </a:r>
            <a:r>
              <a:rPr lang="en-US" dirty="0"/>
              <a:t> “</a:t>
            </a:r>
            <a:r>
              <a:rPr lang="en-US" dirty="0" smtClean="0"/>
              <a:t>Pre-distribution </a:t>
            </a:r>
            <a:r>
              <a:rPr lang="en-US" dirty="0"/>
              <a:t>shipment” is the conveyance or shipment of an HCT/P within your establishment or between establishments before it has met its release criteria (i.e., </a:t>
            </a:r>
            <a:r>
              <a:rPr lang="en-US" dirty="0">
                <a:solidFill>
                  <a:srgbClr val="C00000"/>
                </a:solidFill>
              </a:rPr>
              <a:t>it is not available for distribution</a:t>
            </a:r>
            <a:r>
              <a:rPr lang="en-US" dirty="0" smtClean="0"/>
              <a:t>).  If </a:t>
            </a:r>
            <a:r>
              <a:rPr lang="en-US" dirty="0"/>
              <a:t>you ship an HCT/P within your establishment or between </a:t>
            </a:r>
            <a:r>
              <a:rPr lang="en-US" dirty="0" smtClean="0"/>
              <a:t>establishments </a:t>
            </a:r>
            <a:r>
              <a:rPr lang="en-US" dirty="0"/>
              <a:t>and the HCT/P is not available for distribution </a:t>
            </a:r>
            <a:r>
              <a:rPr lang="en-US" dirty="0" smtClean="0"/>
              <a:t>you </a:t>
            </a:r>
            <a:r>
              <a:rPr lang="en-US" dirty="0"/>
              <a:t>must first determine and document whether pre-established criteria designed to prevent communicable disease transmission have been met, and you must ship the HCT/P in quarantine.</a:t>
            </a:r>
          </a:p>
          <a:p>
            <a:pPr marL="800100" lvl="1" indent="-342900">
              <a:buFont typeface="Arial" panose="020B0604020202020204" pitchFamily="34" charset="0"/>
              <a:buChar char="•"/>
            </a:pPr>
            <a:r>
              <a:rPr lang="en-US" b="1" i="1" dirty="0" smtClean="0">
                <a:solidFill>
                  <a:srgbClr val="C00000"/>
                </a:solidFill>
              </a:rPr>
              <a:t>Availability </a:t>
            </a:r>
            <a:r>
              <a:rPr lang="en-US" b="1" i="1" dirty="0">
                <a:solidFill>
                  <a:srgbClr val="C00000"/>
                </a:solidFill>
              </a:rPr>
              <a:t>for </a:t>
            </a:r>
            <a:r>
              <a:rPr lang="en-US" b="1" i="1" dirty="0" smtClean="0">
                <a:solidFill>
                  <a:srgbClr val="C00000"/>
                </a:solidFill>
              </a:rPr>
              <a:t>distribution:</a:t>
            </a:r>
            <a:r>
              <a:rPr lang="en-US" dirty="0"/>
              <a:t> </a:t>
            </a:r>
            <a:r>
              <a:rPr lang="en-US" dirty="0" smtClean="0"/>
              <a:t>Before </a:t>
            </a:r>
            <a:r>
              <a:rPr lang="en-US" dirty="0"/>
              <a:t>making an HCT/P available for distribution, you must review manufacturing and tracking records pertaining to the HCT/P, and, on the basis of that record review, you must verify and document that the </a:t>
            </a:r>
            <a:r>
              <a:rPr lang="en-US" dirty="0">
                <a:solidFill>
                  <a:srgbClr val="C00000"/>
                </a:solidFill>
              </a:rPr>
              <a:t>release criteria have been met.</a:t>
            </a:r>
            <a:r>
              <a:rPr lang="en-US" dirty="0"/>
              <a:t> A responsible person must document and date the determination that an HCT/P is available for distribution.</a:t>
            </a:r>
          </a:p>
          <a:p>
            <a:pPr marL="800100" lvl="1" indent="-342900">
              <a:buFont typeface="Arial" panose="020B0604020202020204" pitchFamily="34" charset="0"/>
              <a:buChar char="•"/>
            </a:pPr>
            <a:r>
              <a:rPr lang="en-US" dirty="0" smtClean="0"/>
              <a:t>You </a:t>
            </a:r>
            <a:r>
              <a:rPr lang="en-US" dirty="0"/>
              <a:t>must not make available for distribution an HCT/P that is in quarantine, is contaminated, is recovered from a donor who has been determined to be ineligible or for whom a donor-eligibility determination has not been completed (except as provided under </a:t>
            </a:r>
            <a:r>
              <a:rPr lang="en-US" dirty="0" smtClean="0"/>
              <a:t>requirements for urgent medical need) </a:t>
            </a:r>
            <a:r>
              <a:rPr lang="en-US" dirty="0"/>
              <a:t>or that otherwise does not meet release criteria designed to prevent communicable disease transmission.</a:t>
            </a:r>
          </a:p>
          <a:p>
            <a:pPr marL="800100" lvl="1" indent="-342900">
              <a:buFont typeface="Arial" panose="020B0604020202020204" pitchFamily="34" charset="0"/>
              <a:buChar char="•"/>
            </a:pPr>
            <a:r>
              <a:rPr lang="en-US" dirty="0" smtClean="0"/>
              <a:t>You </a:t>
            </a:r>
            <a:r>
              <a:rPr lang="en-US" dirty="0"/>
              <a:t>must not make available for distribution any HCT/P manufactured under a departure from a procedure relevant to preventing risks of communicable disease transmission, unless a responsible person has determined that the departure does not increase the risk of communicable disease through the use of the HCT/P. You must record and justify any departure from a procedure at the time of its occurrence.</a:t>
            </a:r>
          </a:p>
          <a:p>
            <a:pPr marL="800100" lvl="1" indent="-342900">
              <a:buFont typeface="Arial" panose="020B0604020202020204" pitchFamily="34" charset="0"/>
              <a:buChar char="•"/>
            </a:pPr>
            <a:r>
              <a:rPr lang="en-US" dirty="0" smtClean="0"/>
              <a:t>You </a:t>
            </a:r>
            <a:r>
              <a:rPr lang="en-US" dirty="0"/>
              <a:t>must establish and maintain procedures, including release criteria, for the </a:t>
            </a:r>
            <a:r>
              <a:rPr lang="en-US" dirty="0" smtClean="0"/>
              <a:t>above activities. </a:t>
            </a:r>
            <a:r>
              <a:rPr lang="en-US" dirty="0"/>
              <a:t>You must document these activities. Documentation must include:</a:t>
            </a:r>
          </a:p>
          <a:p>
            <a:pPr marL="1257300" lvl="2" indent="-342900">
              <a:buFont typeface="Arial" panose="020B0604020202020204" pitchFamily="34" charset="0"/>
              <a:buChar char="•"/>
            </a:pPr>
            <a:r>
              <a:rPr lang="en-US" dirty="0" smtClean="0"/>
              <a:t>Identification </a:t>
            </a:r>
            <a:r>
              <a:rPr lang="en-US" dirty="0"/>
              <a:t>of the HCT/P and the establishment that supplied the </a:t>
            </a:r>
            <a:r>
              <a:rPr lang="en-US" dirty="0" smtClean="0"/>
              <a:t>HCT/P</a:t>
            </a:r>
            <a:endParaRPr lang="en-US" dirty="0"/>
          </a:p>
          <a:p>
            <a:pPr marL="1257300" lvl="2" indent="-342900">
              <a:buFont typeface="Arial" panose="020B0604020202020204" pitchFamily="34" charset="0"/>
              <a:buChar char="•"/>
            </a:pPr>
            <a:r>
              <a:rPr lang="en-US" dirty="0" smtClean="0"/>
              <a:t>Activities </a:t>
            </a:r>
            <a:r>
              <a:rPr lang="en-US" dirty="0"/>
              <a:t>performed and the results of each </a:t>
            </a:r>
            <a:r>
              <a:rPr lang="en-US" dirty="0" smtClean="0"/>
              <a:t>activity</a:t>
            </a:r>
            <a:endParaRPr lang="en-US" dirty="0"/>
          </a:p>
          <a:p>
            <a:pPr marL="1257300" lvl="2" indent="-342900">
              <a:buFont typeface="Arial" panose="020B0604020202020204" pitchFamily="34" charset="0"/>
              <a:buChar char="•"/>
            </a:pPr>
            <a:r>
              <a:rPr lang="en-US" dirty="0" smtClean="0"/>
              <a:t>Date(s</a:t>
            </a:r>
            <a:r>
              <a:rPr lang="en-US" dirty="0"/>
              <a:t>) of </a:t>
            </a:r>
            <a:r>
              <a:rPr lang="en-US" dirty="0" smtClean="0"/>
              <a:t>activity</a:t>
            </a:r>
            <a:endParaRPr lang="en-US" dirty="0"/>
          </a:p>
          <a:p>
            <a:pPr marL="1257300" lvl="2" indent="-342900">
              <a:buFont typeface="Arial" panose="020B0604020202020204" pitchFamily="34" charset="0"/>
              <a:buChar char="•"/>
            </a:pPr>
            <a:r>
              <a:rPr lang="en-US" dirty="0" smtClean="0"/>
              <a:t>Quantity </a:t>
            </a:r>
            <a:r>
              <a:rPr lang="en-US" dirty="0"/>
              <a:t>of HCT/P subject to the </a:t>
            </a:r>
            <a:r>
              <a:rPr lang="en-US" dirty="0" smtClean="0"/>
              <a:t>activity</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34</a:t>
            </a:fld>
            <a:endParaRPr lang="en-US" dirty="0"/>
          </a:p>
        </p:txBody>
      </p:sp>
    </p:spTree>
    <p:extLst>
      <p:ext uri="{BB962C8B-B14F-4D97-AF65-F5344CB8AC3E}">
        <p14:creationId xmlns:p14="http://schemas.microsoft.com/office/powerpoint/2010/main" val="2032030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68731" y="414873"/>
            <a:ext cx="8376330" cy="5616649"/>
          </a:xfrm>
        </p:spPr>
        <p:txBody>
          <a:bodyPr/>
          <a:lstStyle/>
          <a:p>
            <a:pPr marL="342900" indent="-342900">
              <a:buFont typeface="Arial" panose="020B0604020202020204" pitchFamily="34" charset="0"/>
              <a:buChar char="•"/>
            </a:pPr>
            <a:r>
              <a:rPr lang="en-US" dirty="0" smtClean="0"/>
              <a:t>Packaging and Shipping</a:t>
            </a:r>
          </a:p>
          <a:p>
            <a:pPr marL="800100" lvl="1" indent="-342900">
              <a:buFont typeface="Arial" panose="020B0604020202020204" pitchFamily="34" charset="0"/>
              <a:buChar char="•"/>
            </a:pPr>
            <a:r>
              <a:rPr lang="en-US" dirty="0"/>
              <a:t>Packaging and shipping containers must be designed and constructed to protect the HCT/P from contamination. For each type of HCT/P, you must establish appropriate shipping conditions to be maintained during transit</a:t>
            </a:r>
            <a:r>
              <a:rPr lang="en-US" dirty="0" smtClean="0"/>
              <a:t>.</a:t>
            </a:r>
          </a:p>
          <a:p>
            <a:pPr marL="800100" lvl="1" indent="-342900">
              <a:buFont typeface="Arial" panose="020B0604020202020204" pitchFamily="34" charset="0"/>
              <a:buChar char="•"/>
            </a:pPr>
            <a:r>
              <a:rPr lang="en-US" dirty="0" smtClean="0"/>
              <a:t>The </a:t>
            </a:r>
            <a:r>
              <a:rPr lang="en-US" dirty="0"/>
              <a:t>HCT/P should be transported in a shipping container that is capable of maintaining the desired temperature during transport and that is capable of withstanding physical stress. </a:t>
            </a:r>
            <a:endParaRPr lang="en-US" dirty="0" smtClean="0"/>
          </a:p>
          <a:p>
            <a:pPr marL="800100" lvl="1" indent="-342900">
              <a:buFont typeface="Arial" panose="020B0604020202020204" pitchFamily="34" charset="0"/>
              <a:buChar char="•"/>
            </a:pPr>
            <a:r>
              <a:rPr lang="en-US" b="1" dirty="0">
                <a:solidFill>
                  <a:srgbClr val="C00000"/>
                </a:solidFill>
              </a:rPr>
              <a:t>Since packaging and shipping are not part of processing, they are not required to be validated or verified</a:t>
            </a:r>
            <a:r>
              <a:rPr lang="en-US" dirty="0" smtClean="0"/>
              <a:t>.</a:t>
            </a:r>
          </a:p>
          <a:p>
            <a:pPr marL="800100" lvl="1" indent="-342900">
              <a:buFont typeface="Arial" panose="020B0604020202020204" pitchFamily="34" charset="0"/>
              <a:buChar char="•"/>
            </a:pPr>
            <a:r>
              <a:rPr lang="en-US" dirty="0"/>
              <a:t>For each type of HCT/P, you must establish appropriate shipping conditions to be maintained during </a:t>
            </a:r>
            <a:r>
              <a:rPr lang="en-US" dirty="0" smtClean="0"/>
              <a:t>transit. </a:t>
            </a:r>
            <a:r>
              <a:rPr lang="en-US" dirty="0"/>
              <a:t>You could use industry standards, if available, or establish </a:t>
            </a:r>
            <a:r>
              <a:rPr lang="en-US" dirty="0" smtClean="0"/>
              <a:t>internal </a:t>
            </a:r>
            <a:r>
              <a:rPr lang="en-US" dirty="0"/>
              <a:t>temperature and time limits during shipping</a:t>
            </a:r>
          </a:p>
          <a:p>
            <a:pPr lvl="1"/>
            <a:endParaRPr lang="en-US" dirty="0" smtClean="0"/>
          </a:p>
          <a:p>
            <a:pPr lvl="1"/>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35</a:t>
            </a:fld>
            <a:endParaRPr lang="en-US" dirty="0"/>
          </a:p>
        </p:txBody>
      </p:sp>
    </p:spTree>
    <p:extLst>
      <p:ext uri="{BB962C8B-B14F-4D97-AF65-F5344CB8AC3E}">
        <p14:creationId xmlns:p14="http://schemas.microsoft.com/office/powerpoint/2010/main" val="3336812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288407" cy="4569406"/>
          </a:xfrm>
        </p:spPr>
        <p:txBody>
          <a:bodyPr/>
          <a:lstStyle/>
          <a:p>
            <a:pPr marL="342900" indent="-342900">
              <a:buFont typeface="Arial" panose="020B0604020202020204" pitchFamily="34" charset="0"/>
              <a:buChar char="•"/>
            </a:pPr>
            <a:r>
              <a:rPr lang="en-US" dirty="0" smtClean="0"/>
              <a:t>How does the facility:</a:t>
            </a:r>
          </a:p>
          <a:p>
            <a:pPr marL="800100" lvl="1" indent="-342900">
              <a:buFont typeface="Arial" panose="020B0604020202020204" pitchFamily="34" charset="0"/>
              <a:buChar char="•"/>
            </a:pPr>
            <a:r>
              <a:rPr lang="en-US" dirty="0" smtClean="0">
                <a:solidFill>
                  <a:schemeClr val="tx1"/>
                </a:solidFill>
              </a:rPr>
              <a:t>Receive </a:t>
            </a:r>
            <a:r>
              <a:rPr lang="en-US" dirty="0">
                <a:solidFill>
                  <a:schemeClr val="tx1"/>
                </a:solidFill>
              </a:rPr>
              <a:t>incoming HCT/Ps and how they are </a:t>
            </a:r>
            <a:r>
              <a:rPr lang="en-US" dirty="0" smtClean="0">
                <a:solidFill>
                  <a:schemeClr val="tx1"/>
                </a:solidFill>
              </a:rPr>
              <a:t>evaluated?</a:t>
            </a:r>
          </a:p>
          <a:p>
            <a:pPr marL="800100" lvl="1" indent="-342900">
              <a:buFont typeface="Arial" panose="020B0604020202020204" pitchFamily="34" charset="0"/>
              <a:buChar char="•"/>
            </a:pPr>
            <a:r>
              <a:rPr lang="en-US" dirty="0" smtClean="0">
                <a:solidFill>
                  <a:schemeClr val="tx1"/>
                </a:solidFill>
              </a:rPr>
              <a:t>Make pre-distribution </a:t>
            </a:r>
            <a:r>
              <a:rPr lang="en-US" dirty="0">
                <a:solidFill>
                  <a:schemeClr val="tx1"/>
                </a:solidFill>
              </a:rPr>
              <a:t>shipments of HCT/Ps within their own </a:t>
            </a:r>
            <a:r>
              <a:rPr lang="en-US" dirty="0" smtClean="0">
                <a:solidFill>
                  <a:schemeClr val="tx1"/>
                </a:solidFill>
              </a:rPr>
              <a:t>facility or </a:t>
            </a:r>
            <a:r>
              <a:rPr lang="en-US" dirty="0">
                <a:solidFill>
                  <a:schemeClr val="tx1"/>
                </a:solidFill>
              </a:rPr>
              <a:t>to outside </a:t>
            </a:r>
            <a:r>
              <a:rPr lang="en-US" dirty="0" smtClean="0">
                <a:solidFill>
                  <a:schemeClr val="tx1"/>
                </a:solidFill>
              </a:rPr>
              <a:t>establishments</a:t>
            </a:r>
          </a:p>
          <a:p>
            <a:pPr marL="800100" lvl="1" indent="-342900">
              <a:buFont typeface="Arial" panose="020B0604020202020204" pitchFamily="34" charset="0"/>
              <a:buChar char="•"/>
            </a:pPr>
            <a:r>
              <a:rPr lang="en-US" dirty="0" smtClean="0">
                <a:solidFill>
                  <a:schemeClr val="tx1"/>
                </a:solidFill>
              </a:rPr>
              <a:t>Document </a:t>
            </a:r>
            <a:r>
              <a:rPr lang="en-US" dirty="0">
                <a:solidFill>
                  <a:schemeClr val="tx1"/>
                </a:solidFill>
              </a:rPr>
              <a:t>that HCT/Ps have met release criteria and are available for </a:t>
            </a:r>
            <a:r>
              <a:rPr lang="en-US" dirty="0" smtClean="0">
                <a:solidFill>
                  <a:schemeClr val="tx1"/>
                </a:solidFill>
              </a:rPr>
              <a:t>distribution?</a:t>
            </a:r>
          </a:p>
          <a:p>
            <a:pPr marL="800100" lvl="1" indent="-342900">
              <a:buFont typeface="Arial" panose="020B0604020202020204" pitchFamily="34" charset="0"/>
              <a:buChar char="•"/>
            </a:pPr>
            <a:r>
              <a:rPr lang="en-US" dirty="0" smtClean="0">
                <a:solidFill>
                  <a:schemeClr val="tx1"/>
                </a:solidFill>
              </a:rPr>
              <a:t>Package </a:t>
            </a:r>
            <a:r>
              <a:rPr lang="en-US" dirty="0">
                <a:solidFill>
                  <a:schemeClr val="tx1"/>
                </a:solidFill>
              </a:rPr>
              <a:t>and </a:t>
            </a:r>
            <a:r>
              <a:rPr lang="en-US" dirty="0" smtClean="0">
                <a:solidFill>
                  <a:schemeClr val="tx1"/>
                </a:solidFill>
              </a:rPr>
              <a:t>ship </a:t>
            </a:r>
            <a:r>
              <a:rPr lang="en-US" dirty="0">
                <a:solidFill>
                  <a:schemeClr val="tx1"/>
                </a:solidFill>
              </a:rPr>
              <a:t>HCT/Ps to prevent </a:t>
            </a:r>
            <a:r>
              <a:rPr lang="en-US" dirty="0" smtClean="0">
                <a:solidFill>
                  <a:schemeClr val="tx1"/>
                </a:solidFill>
              </a:rPr>
              <a:t>contamination? </a:t>
            </a:r>
          </a:p>
          <a:p>
            <a:pPr marL="342900" lvl="1" indent="-342900">
              <a:lnSpc>
                <a:spcPct val="90000"/>
              </a:lnSpc>
              <a:buFont typeface="Arial" panose="020B0604020202020204" pitchFamily="34" charset="0"/>
              <a:buChar char="•"/>
            </a:pPr>
            <a:r>
              <a:rPr lang="en-US" sz="2400" dirty="0" smtClean="0">
                <a:solidFill>
                  <a:schemeClr val="tx1"/>
                </a:solidFill>
              </a:rPr>
              <a:t>How are appropriate </a:t>
            </a:r>
            <a:r>
              <a:rPr lang="en-US" sz="2400" dirty="0">
                <a:solidFill>
                  <a:schemeClr val="tx1"/>
                </a:solidFill>
              </a:rPr>
              <a:t>shipping conditions </a:t>
            </a:r>
            <a:r>
              <a:rPr lang="en-US" sz="2400" dirty="0" smtClean="0">
                <a:solidFill>
                  <a:schemeClr val="tx1"/>
                </a:solidFill>
              </a:rPr>
              <a:t>maintained </a:t>
            </a:r>
            <a:r>
              <a:rPr lang="en-US" sz="2400" dirty="0">
                <a:solidFill>
                  <a:schemeClr val="tx1"/>
                </a:solidFill>
              </a:rPr>
              <a:t>during </a:t>
            </a:r>
            <a:r>
              <a:rPr lang="en-US" sz="2400" dirty="0" smtClean="0">
                <a:solidFill>
                  <a:schemeClr val="tx1"/>
                </a:solidFill>
              </a:rPr>
              <a:t>transit?</a:t>
            </a:r>
          </a:p>
          <a:p>
            <a:pPr marL="342900" lvl="1" indent="-342900">
              <a:lnSpc>
                <a:spcPct val="90000"/>
              </a:lnSpc>
              <a:buFont typeface="Arial" panose="020B0604020202020204" pitchFamily="34" charset="0"/>
              <a:buChar char="•"/>
            </a:pPr>
            <a:r>
              <a:rPr lang="en-US" sz="2400" dirty="0" smtClean="0">
                <a:solidFill>
                  <a:schemeClr val="tx1"/>
                </a:solidFill>
              </a:rPr>
              <a:t>How are shipping conditions developed within the facility (temperature and time limits)? </a:t>
            </a:r>
            <a:endParaRPr lang="en-US" sz="2400"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36</a:t>
            </a:fld>
            <a:endParaRPr lang="en-US" dirty="0"/>
          </a:p>
        </p:txBody>
      </p:sp>
    </p:spTree>
    <p:extLst>
      <p:ext uri="{BB962C8B-B14F-4D97-AF65-F5344CB8AC3E}">
        <p14:creationId xmlns:p14="http://schemas.microsoft.com/office/powerpoint/2010/main" val="3767020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4" name="Text Placeholder 3"/>
          <p:cNvSpPr>
            <a:spLocks noGrp="1"/>
          </p:cNvSpPr>
          <p:nvPr>
            <p:ph type="body" idx="1"/>
          </p:nvPr>
        </p:nvSpPr>
        <p:spPr>
          <a:xfrm>
            <a:off x="547862" y="1382028"/>
            <a:ext cx="8490630" cy="4569406"/>
          </a:xfrm>
        </p:spPr>
        <p:txBody>
          <a:bodyPr/>
          <a:lstStyle/>
          <a:p>
            <a:pPr marL="342900" indent="-342900" fontAlgn="t">
              <a:buFont typeface="Arial" panose="020B0604020202020204" pitchFamily="34" charset="0"/>
              <a:buChar char="•"/>
            </a:pPr>
            <a:r>
              <a:rPr lang="en-US" dirty="0" smtClean="0"/>
              <a:t>Validate </a:t>
            </a:r>
            <a:r>
              <a:rPr lang="en-US" dirty="0"/>
              <a:t>processes</a:t>
            </a:r>
          </a:p>
          <a:p>
            <a:pPr marL="342900" indent="-342900" fontAlgn="t">
              <a:buFont typeface="Arial" panose="020B0604020202020204" pitchFamily="34" charset="0"/>
              <a:buChar char="•"/>
            </a:pPr>
            <a:r>
              <a:rPr lang="en-US" dirty="0"/>
              <a:t>Write good procedures and follow them</a:t>
            </a:r>
          </a:p>
          <a:p>
            <a:pPr marL="342900" indent="-342900" fontAlgn="t">
              <a:buFont typeface="Arial" panose="020B0604020202020204" pitchFamily="34" charset="0"/>
              <a:buChar char="•"/>
            </a:pPr>
            <a:r>
              <a:rPr lang="en-US" dirty="0"/>
              <a:t>Identify who does what</a:t>
            </a:r>
          </a:p>
          <a:p>
            <a:pPr marL="342900" indent="-342900" fontAlgn="t">
              <a:buFont typeface="Arial" panose="020B0604020202020204" pitchFamily="34" charset="0"/>
              <a:buChar char="•"/>
            </a:pPr>
            <a:r>
              <a:rPr lang="en-US" dirty="0"/>
              <a:t>Keep good records</a:t>
            </a:r>
          </a:p>
          <a:p>
            <a:pPr marL="342900" indent="-342900" fontAlgn="t">
              <a:buFont typeface="Arial" panose="020B0604020202020204" pitchFamily="34" charset="0"/>
              <a:buChar char="•"/>
            </a:pPr>
            <a:r>
              <a:rPr lang="en-US" dirty="0"/>
              <a:t>Train and develop staff</a:t>
            </a:r>
          </a:p>
          <a:p>
            <a:pPr marL="342900" indent="-342900" fontAlgn="t">
              <a:buFont typeface="Arial" panose="020B0604020202020204" pitchFamily="34" charset="0"/>
              <a:buChar char="•"/>
            </a:pPr>
            <a:r>
              <a:rPr lang="en-US" dirty="0" smtClean="0"/>
              <a:t>Maintain </a:t>
            </a:r>
            <a:r>
              <a:rPr lang="en-US" dirty="0"/>
              <a:t>facilities and equipment</a:t>
            </a:r>
          </a:p>
          <a:p>
            <a:pPr marL="342900" indent="-342900" fontAlgn="t">
              <a:buFont typeface="Arial" panose="020B0604020202020204" pitchFamily="34" charset="0"/>
              <a:buChar char="•"/>
            </a:pPr>
            <a:r>
              <a:rPr lang="en-US" dirty="0"/>
              <a:t>Build quality into the whole product lifecycle</a:t>
            </a:r>
          </a:p>
          <a:p>
            <a:pPr marL="342900" indent="-342900" fontAlgn="t">
              <a:buFont typeface="Arial" panose="020B0604020202020204" pitchFamily="34" charset="0"/>
              <a:buChar char="•"/>
            </a:pPr>
            <a:r>
              <a:rPr lang="en-US" dirty="0"/>
              <a:t>Perform regular audits</a:t>
            </a:r>
          </a:p>
          <a:p>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37</a:t>
            </a:fld>
            <a:endParaRPr lang="en-US" dirty="0"/>
          </a:p>
        </p:txBody>
      </p:sp>
    </p:spTree>
    <p:extLst>
      <p:ext uri="{BB962C8B-B14F-4D97-AF65-F5344CB8AC3E}">
        <p14:creationId xmlns:p14="http://schemas.microsoft.com/office/powerpoint/2010/main" val="2278193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38</a:t>
            </a:fld>
            <a:endParaRPr lang="en-US" dirty="0"/>
          </a:p>
        </p:txBody>
      </p:sp>
      <p:pic>
        <p:nvPicPr>
          <p:cNvPr id="8" name="Picture 7"/>
          <p:cNvPicPr>
            <a:picLocks noChangeAspect="1"/>
          </p:cNvPicPr>
          <p:nvPr/>
        </p:nvPicPr>
        <p:blipFill>
          <a:blip r:embed="rId2"/>
          <a:stretch>
            <a:fillRect/>
          </a:stretch>
        </p:blipFill>
        <p:spPr>
          <a:xfrm>
            <a:off x="800003" y="1408161"/>
            <a:ext cx="7296150" cy="4648200"/>
          </a:xfrm>
          <a:prstGeom prst="rect">
            <a:avLst/>
          </a:prstGeom>
        </p:spPr>
      </p:pic>
    </p:spTree>
    <p:extLst>
      <p:ext uri="{BB962C8B-B14F-4D97-AF65-F5344CB8AC3E}">
        <p14:creationId xmlns:p14="http://schemas.microsoft.com/office/powerpoint/2010/main" val="150195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39</a:t>
            </a:fld>
            <a:endParaRPr lang="en-US" dirty="0"/>
          </a:p>
        </p:txBody>
      </p:sp>
      <p:pic>
        <p:nvPicPr>
          <p:cNvPr id="6" name="Picture 5"/>
          <p:cNvPicPr>
            <a:picLocks noChangeAspect="1"/>
          </p:cNvPicPr>
          <p:nvPr/>
        </p:nvPicPr>
        <p:blipFill>
          <a:blip r:embed="rId2"/>
          <a:stretch>
            <a:fillRect/>
          </a:stretch>
        </p:blipFill>
        <p:spPr>
          <a:xfrm>
            <a:off x="985837" y="1502678"/>
            <a:ext cx="7172325" cy="4459165"/>
          </a:xfrm>
          <a:prstGeom prst="rect">
            <a:avLst/>
          </a:prstGeom>
        </p:spPr>
      </p:pic>
    </p:spTree>
    <p:extLst>
      <p:ext uri="{BB962C8B-B14F-4D97-AF65-F5344CB8AC3E}">
        <p14:creationId xmlns:p14="http://schemas.microsoft.com/office/powerpoint/2010/main" val="332949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sz="3600" dirty="0" smtClean="0"/>
              <a:t>What are </a:t>
            </a:r>
            <a:r>
              <a:rPr lang="en-US" sz="3600" dirty="0" err="1" smtClean="0"/>
              <a:t>cGTPs</a:t>
            </a:r>
            <a:r>
              <a:rPr lang="en-US" sz="3600" dirty="0" smtClean="0"/>
              <a:t>?</a:t>
            </a:r>
            <a:endParaRPr lang="en-US" sz="3600" dirty="0"/>
          </a:p>
        </p:txBody>
      </p:sp>
      <p:sp>
        <p:nvSpPr>
          <p:cNvPr id="5" name="Text Placeholder 4"/>
          <p:cNvSpPr>
            <a:spLocks noGrp="1"/>
          </p:cNvSpPr>
          <p:nvPr>
            <p:ph type="body" idx="1"/>
          </p:nvPr>
        </p:nvSpPr>
        <p:spPr>
          <a:xfrm>
            <a:off x="547862" y="1382028"/>
            <a:ext cx="8253238" cy="4569406"/>
          </a:xfrm>
        </p:spPr>
        <p:txBody>
          <a:bodyPr>
            <a:normAutofit/>
          </a:bodyPr>
          <a:lstStyle/>
          <a:p>
            <a:r>
              <a:rPr lang="en-US" sz="3200" b="1" dirty="0" smtClean="0"/>
              <a:t>Good Tissue Practices</a:t>
            </a:r>
          </a:p>
          <a:p>
            <a:endParaRPr lang="en-US" sz="1600" b="1" dirty="0"/>
          </a:p>
          <a:p>
            <a:pPr marL="285750" indent="-285750">
              <a:buFont typeface="Arial" panose="020B0604020202020204" pitchFamily="34" charset="0"/>
              <a:buChar char="•"/>
            </a:pPr>
            <a:r>
              <a:rPr lang="en-US" sz="1600" dirty="0" err="1" smtClean="0"/>
              <a:t>cGTP</a:t>
            </a:r>
            <a:r>
              <a:rPr lang="en-US" sz="1600" dirty="0" smtClean="0"/>
              <a:t> refers to the Current Good Tissue Practice regulations enforced by the FDA (21CFR1270 and 21CFR 1271)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HCT/Ps are </a:t>
            </a:r>
            <a:r>
              <a:rPr lang="en-US" sz="1600" dirty="0"/>
              <a:t>Human Cells, Tissues, and Cellular and Tissue-Based Products </a:t>
            </a:r>
            <a:r>
              <a:rPr lang="en-US" sz="1600" b="1" dirty="0"/>
              <a:t> </a:t>
            </a:r>
          </a:p>
          <a:p>
            <a:endParaRPr lang="en-US" sz="1600" dirty="0"/>
          </a:p>
          <a:p>
            <a:pPr marL="285750" indent="-285750">
              <a:buFont typeface="Arial" panose="020B0604020202020204" pitchFamily="34" charset="0"/>
              <a:buChar char="•"/>
            </a:pPr>
            <a:r>
              <a:rPr lang="en-US" sz="1600" dirty="0" err="1" smtClean="0"/>
              <a:t>cGTP</a:t>
            </a:r>
            <a:r>
              <a:rPr lang="en-US" sz="1600" dirty="0" smtClean="0"/>
              <a:t> </a:t>
            </a:r>
            <a:r>
              <a:rPr lang="en-US" sz="1600" dirty="0"/>
              <a:t>requirements govern the methods used in, and the facilities and controls used for, the </a:t>
            </a:r>
            <a:r>
              <a:rPr lang="en-US" sz="2000" b="1" dirty="0">
                <a:solidFill>
                  <a:srgbClr val="C00000"/>
                </a:solidFill>
              </a:rPr>
              <a:t>manufacture </a:t>
            </a:r>
            <a:r>
              <a:rPr lang="en-US" sz="1600" dirty="0"/>
              <a:t>of HCT/Ps in a way that </a:t>
            </a:r>
            <a:r>
              <a:rPr lang="en-US" sz="1600" b="1" i="1" dirty="0"/>
              <a:t>prevents the introduction, transmission, or spread of communicable diseases by </a:t>
            </a:r>
            <a:r>
              <a:rPr lang="en-US" sz="1600" b="1" i="1" dirty="0" smtClean="0"/>
              <a:t>HCT/Ps</a:t>
            </a:r>
          </a:p>
          <a:p>
            <a:endParaRPr lang="en-US" sz="1600" dirty="0"/>
          </a:p>
          <a:p>
            <a:pPr marL="285750" indent="-285750">
              <a:buFont typeface="Arial" panose="020B0604020202020204" pitchFamily="34" charset="0"/>
              <a:buChar char="•"/>
            </a:pPr>
            <a:r>
              <a:rPr lang="en-US" sz="2000" b="1" dirty="0" smtClean="0">
                <a:solidFill>
                  <a:srgbClr val="C00000"/>
                </a:solidFill>
              </a:rPr>
              <a:t>Manufacture </a:t>
            </a:r>
            <a:r>
              <a:rPr lang="en-US" sz="1600" dirty="0" smtClean="0"/>
              <a:t>as defined by the regulations means</a:t>
            </a:r>
            <a:r>
              <a:rPr lang="en-US" sz="1600" dirty="0"/>
              <a:t>, but is not limited to, any or all steps in the </a:t>
            </a:r>
            <a:r>
              <a:rPr lang="en-US" sz="1600" dirty="0">
                <a:solidFill>
                  <a:srgbClr val="C00000"/>
                </a:solidFill>
              </a:rPr>
              <a:t>recovery, processing, storage, labeling, packaging</a:t>
            </a:r>
            <a:r>
              <a:rPr lang="en-US" sz="1600" dirty="0"/>
              <a:t> or </a:t>
            </a:r>
            <a:r>
              <a:rPr lang="en-US" sz="1600" dirty="0">
                <a:solidFill>
                  <a:srgbClr val="C00000"/>
                </a:solidFill>
              </a:rPr>
              <a:t>distribution</a:t>
            </a:r>
            <a:r>
              <a:rPr lang="en-US" sz="1600" dirty="0"/>
              <a:t> of any human cell or tissue, and the </a:t>
            </a:r>
            <a:r>
              <a:rPr lang="en-US" sz="1600" dirty="0">
                <a:solidFill>
                  <a:srgbClr val="C00000"/>
                </a:solidFill>
              </a:rPr>
              <a:t>screening or testing </a:t>
            </a:r>
            <a:r>
              <a:rPr lang="en-US" sz="1600" dirty="0"/>
              <a:t>of the cell or tissue donor. </a:t>
            </a:r>
            <a:endParaRPr lang="en-US" sz="1600" dirty="0" smtClean="0"/>
          </a:p>
          <a:p>
            <a:endParaRPr lang="en-US" sz="1600" b="1"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4</a:t>
            </a:fld>
            <a:endParaRPr lang="en-US" dirty="0"/>
          </a:p>
        </p:txBody>
      </p:sp>
    </p:spTree>
    <p:extLst>
      <p:ext uri="{BB962C8B-B14F-4D97-AF65-F5344CB8AC3E}">
        <p14:creationId xmlns:p14="http://schemas.microsoft.com/office/powerpoint/2010/main" val="138002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sz="3600" dirty="0" smtClean="0"/>
              <a:t>Why GTP?</a:t>
            </a:r>
            <a:endParaRPr lang="en-US" sz="3600" dirty="0"/>
          </a:p>
        </p:txBody>
      </p:sp>
      <p:sp>
        <p:nvSpPr>
          <p:cNvPr id="5" name="Text Placeholder 4"/>
          <p:cNvSpPr>
            <a:spLocks noGrp="1"/>
          </p:cNvSpPr>
          <p:nvPr>
            <p:ph type="body" idx="1"/>
          </p:nvPr>
        </p:nvSpPr>
        <p:spPr>
          <a:xfrm>
            <a:off x="547862" y="1382028"/>
            <a:ext cx="8279615" cy="4569406"/>
          </a:xfrm>
        </p:spPr>
        <p:txBody>
          <a:bodyPr>
            <a:normAutofit/>
          </a:bodyPr>
          <a:lstStyle/>
          <a:p>
            <a:pPr marL="285750" indent="-285750">
              <a:buFont typeface="Arial" panose="020B0604020202020204" pitchFamily="34" charset="0"/>
              <a:buChar char="•"/>
            </a:pPr>
            <a:r>
              <a:rPr lang="en-US" b="1" dirty="0" smtClean="0"/>
              <a:t>Regulatory Requirement</a:t>
            </a:r>
          </a:p>
          <a:p>
            <a:endParaRPr lang="en-US" b="1" dirty="0" smtClean="0"/>
          </a:p>
          <a:p>
            <a:pPr marL="285750" indent="-285750">
              <a:buFont typeface="Arial" panose="020B0604020202020204" pitchFamily="34" charset="0"/>
              <a:buChar char="•"/>
            </a:pPr>
            <a:r>
              <a:rPr lang="en-US" sz="1600" dirty="0"/>
              <a:t>To prevent the introduction, transmission, or spread of communicable diseases by </a:t>
            </a:r>
            <a:r>
              <a:rPr lang="en-US" sz="1600" dirty="0" smtClean="0"/>
              <a:t>HCT/Ps</a:t>
            </a:r>
          </a:p>
          <a:p>
            <a:endParaRPr lang="en-US" sz="1600" dirty="0" smtClean="0"/>
          </a:p>
          <a:p>
            <a:pPr marL="285750" indent="-285750">
              <a:buFont typeface="Arial" panose="020B0604020202020204" pitchFamily="34" charset="0"/>
              <a:buChar char="•"/>
            </a:pPr>
            <a:r>
              <a:rPr lang="en-US" sz="1600" dirty="0" err="1" smtClean="0"/>
              <a:t>cGTP</a:t>
            </a:r>
            <a:r>
              <a:rPr lang="en-US" sz="1600" dirty="0" smtClean="0"/>
              <a:t> </a:t>
            </a:r>
            <a:r>
              <a:rPr lang="en-US" sz="1600" dirty="0"/>
              <a:t>regulations require a </a:t>
            </a:r>
            <a:r>
              <a:rPr lang="en-US" sz="1600" b="1" dirty="0">
                <a:solidFill>
                  <a:srgbClr val="C00000"/>
                </a:solidFill>
              </a:rPr>
              <a:t>quality program </a:t>
            </a:r>
            <a:r>
              <a:rPr lang="en-US" sz="1600" dirty="0"/>
              <a:t>with </a:t>
            </a:r>
            <a:r>
              <a:rPr lang="en-US" sz="1600" b="1" dirty="0">
                <a:solidFill>
                  <a:srgbClr val="C00000"/>
                </a:solidFill>
              </a:rPr>
              <a:t>validated written procedures </a:t>
            </a:r>
            <a:r>
              <a:rPr lang="en-US" sz="1600" dirty="0"/>
              <a:t>for the prevention of infectious disease and contamination during processing</a:t>
            </a:r>
            <a:r>
              <a:rPr lang="en-US" sz="1600" dirty="0" smtClean="0"/>
              <a:t>.</a:t>
            </a:r>
          </a:p>
          <a:p>
            <a:endParaRPr lang="en-US" sz="1600" dirty="0" smtClean="0"/>
          </a:p>
          <a:p>
            <a:pPr marL="285750" indent="-285750">
              <a:buFont typeface="Arial" panose="020B0604020202020204" pitchFamily="34" charset="0"/>
              <a:buChar char="•"/>
            </a:pPr>
            <a:r>
              <a:rPr lang="en-US" sz="1600" dirty="0"/>
              <a:t>The </a:t>
            </a:r>
            <a:r>
              <a:rPr lang="en-US" sz="1600" dirty="0" err="1" smtClean="0"/>
              <a:t>cGTP</a:t>
            </a:r>
            <a:r>
              <a:rPr lang="en-US" sz="1600" dirty="0" smtClean="0"/>
              <a:t> regulations </a:t>
            </a:r>
            <a:r>
              <a:rPr lang="en-US" sz="1600" dirty="0"/>
              <a:t>do not require that HCT/Ps be processed in an aseptic manner, but </a:t>
            </a:r>
            <a:r>
              <a:rPr lang="en-US" sz="1600" b="1" i="1" dirty="0">
                <a:solidFill>
                  <a:srgbClr val="C00000"/>
                </a:solidFill>
              </a:rPr>
              <a:t>any claims that a tissue processor's methods reduce the risk of infection or contamination must be </a:t>
            </a:r>
            <a:r>
              <a:rPr lang="en-US" sz="1600" b="1" i="1" dirty="0" smtClean="0">
                <a:solidFill>
                  <a:srgbClr val="C00000"/>
                </a:solidFill>
              </a:rPr>
              <a:t>validated</a:t>
            </a:r>
          </a:p>
          <a:p>
            <a:pPr marL="742950" lvl="1" indent="-285750">
              <a:buFont typeface="Arial" panose="020B0604020202020204" pitchFamily="34" charset="0"/>
              <a:buChar char="•"/>
            </a:pPr>
            <a:r>
              <a:rPr lang="en-US" sz="2000" b="1" i="1" dirty="0" smtClean="0"/>
              <a:t>Environmental monitoring</a:t>
            </a:r>
          </a:p>
          <a:p>
            <a:pPr marL="742950" lvl="1" indent="-285750">
              <a:buFont typeface="Arial" panose="020B0604020202020204" pitchFamily="34" charset="0"/>
              <a:buChar char="•"/>
            </a:pPr>
            <a:r>
              <a:rPr lang="en-US" sz="2000" b="1" i="1" dirty="0" smtClean="0"/>
              <a:t>Cleaning validation (specifically that residual cleaning solutions are removed from the product post –processing)</a:t>
            </a:r>
            <a:endParaRPr lang="en-US" sz="2000" b="1" i="1"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5</a:t>
            </a:fld>
            <a:endParaRPr lang="en-US" dirty="0"/>
          </a:p>
        </p:txBody>
      </p:sp>
    </p:spTree>
    <p:extLst>
      <p:ext uri="{BB962C8B-B14F-4D97-AF65-F5344CB8AC3E}">
        <p14:creationId xmlns:p14="http://schemas.microsoft.com/office/powerpoint/2010/main" val="246319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cGTP</a:t>
            </a:r>
            <a:r>
              <a:rPr lang="en-US" dirty="0" smtClean="0"/>
              <a:t> Required Elements</a:t>
            </a:r>
            <a:endParaRPr lang="en-US" dirty="0"/>
          </a:p>
        </p:txBody>
      </p:sp>
      <p:sp>
        <p:nvSpPr>
          <p:cNvPr id="4" name="Text Placeholder 3"/>
          <p:cNvSpPr>
            <a:spLocks noGrp="1"/>
          </p:cNvSpPr>
          <p:nvPr>
            <p:ph type="body" idx="1"/>
          </p:nvPr>
        </p:nvSpPr>
        <p:spPr>
          <a:xfrm>
            <a:off x="547862" y="1382028"/>
            <a:ext cx="8314784" cy="4569406"/>
          </a:xfrm>
        </p:spPr>
        <p:txBody>
          <a:bodyPr>
            <a:normAutofit fontScale="92500"/>
          </a:bodyPr>
          <a:lstStyle/>
          <a:p>
            <a:r>
              <a:rPr lang="en-US" dirty="0"/>
              <a:t>• </a:t>
            </a:r>
            <a:r>
              <a:rPr lang="en-US" dirty="0" smtClean="0"/>
              <a:t>Quality Program</a:t>
            </a:r>
          </a:p>
          <a:p>
            <a:r>
              <a:rPr lang="en-US" dirty="0"/>
              <a:t>• </a:t>
            </a:r>
            <a:r>
              <a:rPr lang="en-US" dirty="0" smtClean="0"/>
              <a:t>Facilities </a:t>
            </a:r>
            <a:endParaRPr lang="en-US" dirty="0"/>
          </a:p>
          <a:p>
            <a:r>
              <a:rPr lang="en-US" dirty="0" smtClean="0"/>
              <a:t>• Environmental </a:t>
            </a:r>
            <a:r>
              <a:rPr lang="en-US" dirty="0"/>
              <a:t>control </a:t>
            </a:r>
            <a:endParaRPr lang="en-US" dirty="0" smtClean="0"/>
          </a:p>
          <a:p>
            <a:r>
              <a:rPr lang="en-US" dirty="0" smtClean="0"/>
              <a:t>• Equipment </a:t>
            </a:r>
          </a:p>
          <a:p>
            <a:r>
              <a:rPr lang="en-US" dirty="0" smtClean="0"/>
              <a:t>• Supplies </a:t>
            </a:r>
            <a:r>
              <a:rPr lang="en-US" dirty="0"/>
              <a:t>and reagents </a:t>
            </a:r>
            <a:endParaRPr lang="en-US" dirty="0" smtClean="0"/>
          </a:p>
          <a:p>
            <a:r>
              <a:rPr lang="en-US" dirty="0" smtClean="0"/>
              <a:t>• Records </a:t>
            </a:r>
          </a:p>
          <a:p>
            <a:r>
              <a:rPr lang="en-US" dirty="0" smtClean="0"/>
              <a:t>• Processing </a:t>
            </a:r>
            <a:r>
              <a:rPr lang="en-US" dirty="0"/>
              <a:t>and process controls </a:t>
            </a:r>
            <a:endParaRPr lang="en-US" dirty="0" smtClean="0"/>
          </a:p>
          <a:p>
            <a:r>
              <a:rPr lang="en-US" dirty="0" smtClean="0"/>
              <a:t>• Labeling </a:t>
            </a:r>
            <a:r>
              <a:rPr lang="en-US" dirty="0"/>
              <a:t>controls </a:t>
            </a:r>
            <a:endParaRPr lang="en-US" dirty="0" smtClean="0"/>
          </a:p>
          <a:p>
            <a:r>
              <a:rPr lang="en-US" dirty="0" smtClean="0"/>
              <a:t>• Storage </a:t>
            </a:r>
          </a:p>
          <a:p>
            <a:r>
              <a:rPr lang="en-US" dirty="0" smtClean="0"/>
              <a:t>• Receipt</a:t>
            </a:r>
            <a:r>
              <a:rPr lang="en-US" dirty="0"/>
              <a:t>, </a:t>
            </a:r>
            <a:r>
              <a:rPr lang="en-US" dirty="0" err="1"/>
              <a:t>predistribution</a:t>
            </a:r>
            <a:r>
              <a:rPr lang="en-US" dirty="0"/>
              <a:t> shipment, and distribution of an HCT/P </a:t>
            </a:r>
            <a:endParaRPr lang="en-US" dirty="0" smtClean="0"/>
          </a:p>
          <a:p>
            <a:r>
              <a:rPr lang="en-US" dirty="0"/>
              <a:t>• </a:t>
            </a:r>
            <a:r>
              <a:rPr lang="en-US" dirty="0" smtClean="0"/>
              <a:t>Donor eligibility determinations, donor screening, and donor testing</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6</a:t>
            </a:fld>
            <a:endParaRPr lang="en-US" dirty="0"/>
          </a:p>
        </p:txBody>
      </p:sp>
      <p:sp>
        <p:nvSpPr>
          <p:cNvPr id="7" name="Oval 6"/>
          <p:cNvSpPr/>
          <p:nvPr/>
        </p:nvSpPr>
        <p:spPr>
          <a:xfrm>
            <a:off x="158262" y="4853353"/>
            <a:ext cx="8520365" cy="1213339"/>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4" name="Text Placeholder 3"/>
          <p:cNvSpPr>
            <a:spLocks noGrp="1"/>
          </p:cNvSpPr>
          <p:nvPr>
            <p:ph type="body" idx="1"/>
          </p:nvPr>
        </p:nvSpPr>
        <p:spPr>
          <a:xfrm>
            <a:off x="547862" y="1382028"/>
            <a:ext cx="8262030" cy="4569406"/>
          </a:xfrm>
        </p:spPr>
        <p:txBody>
          <a:bodyPr>
            <a:normAutofit/>
          </a:bodyPr>
          <a:lstStyle/>
          <a:p>
            <a:endParaRPr lang="en-US" sz="5400" dirty="0" smtClean="0"/>
          </a:p>
          <a:p>
            <a:endParaRPr lang="en-US" sz="5400" dirty="0" smtClean="0"/>
          </a:p>
          <a:p>
            <a:r>
              <a:rPr lang="en-US" sz="5400" dirty="0" smtClean="0"/>
              <a:t>It all starts with </a:t>
            </a:r>
            <a:r>
              <a:rPr lang="en-US" sz="5400" b="1" dirty="0" smtClean="0">
                <a:solidFill>
                  <a:srgbClr val="C00000"/>
                </a:solidFill>
              </a:rPr>
              <a:t>Quality….</a:t>
            </a:r>
            <a:endParaRPr lang="en-US" sz="5400" b="1" dirty="0">
              <a:solidFill>
                <a:srgbClr val="C00000"/>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7</a:t>
            </a:fld>
            <a:endParaRPr lang="en-US" dirty="0"/>
          </a:p>
        </p:txBody>
      </p:sp>
    </p:spTree>
    <p:extLst>
      <p:ext uri="{BB962C8B-B14F-4D97-AF65-F5344CB8AC3E}">
        <p14:creationId xmlns:p14="http://schemas.microsoft.com/office/powerpoint/2010/main" val="1282669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7861" y="557361"/>
            <a:ext cx="8128557" cy="547174"/>
          </a:xfrm>
        </p:spPr>
        <p:txBody>
          <a:bodyPr/>
          <a:lstStyle/>
          <a:p>
            <a:r>
              <a:rPr lang="en-US" dirty="0" smtClean="0"/>
              <a:t>What is Quality?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Products </a:t>
            </a:r>
            <a:r>
              <a:rPr lang="en-US" dirty="0"/>
              <a:t>or services whose </a:t>
            </a:r>
            <a:r>
              <a:rPr lang="en-US" b="1" dirty="0">
                <a:solidFill>
                  <a:srgbClr val="C00000"/>
                </a:solidFill>
              </a:rPr>
              <a:t>measurable characteristics </a:t>
            </a:r>
            <a:r>
              <a:rPr lang="en-US" dirty="0"/>
              <a:t>satisfy a fixed set of specifications that are usually </a:t>
            </a:r>
            <a:r>
              <a:rPr lang="en-US" b="1" dirty="0">
                <a:solidFill>
                  <a:srgbClr val="C00000"/>
                </a:solidFill>
              </a:rPr>
              <a:t>numerically defined. </a:t>
            </a:r>
            <a:endParaRPr lang="en-US" b="1" dirty="0" smtClean="0">
              <a:solidFill>
                <a:srgbClr val="C00000"/>
              </a:solidFill>
            </a:endParaRPr>
          </a:p>
          <a:p>
            <a:pPr marL="457200" indent="-457200">
              <a:buAutoNum type="arabicPeriod"/>
            </a:pPr>
            <a:r>
              <a:rPr lang="en-US" dirty="0" smtClean="0"/>
              <a:t>Products </a:t>
            </a:r>
            <a:r>
              <a:rPr lang="en-US" dirty="0"/>
              <a:t>and services </a:t>
            </a:r>
            <a:r>
              <a:rPr lang="en-US" dirty="0" smtClean="0"/>
              <a:t>that </a:t>
            </a:r>
            <a:r>
              <a:rPr lang="en-US" dirty="0"/>
              <a:t>satisfy </a:t>
            </a:r>
            <a:r>
              <a:rPr lang="en-US" b="1" dirty="0">
                <a:solidFill>
                  <a:srgbClr val="C00000"/>
                </a:solidFill>
              </a:rPr>
              <a:t>customer expectations</a:t>
            </a:r>
            <a:r>
              <a:rPr lang="en-US" b="1" dirty="0" smtClean="0">
                <a:solidFill>
                  <a:srgbClr val="C00000"/>
                </a:solidFill>
              </a:rPr>
              <a:t>.</a:t>
            </a:r>
          </a:p>
          <a:p>
            <a:pPr marL="457200" indent="-457200">
              <a:buAutoNum type="arabicPeriod"/>
            </a:pPr>
            <a:endParaRPr lang="en-US" b="1" dirty="0">
              <a:solidFill>
                <a:srgbClr val="C00000"/>
              </a:solidFill>
            </a:endParaRPr>
          </a:p>
          <a:p>
            <a:r>
              <a:rPr lang="en-US" b="1" dirty="0" smtClean="0">
                <a:solidFill>
                  <a:srgbClr val="C00000"/>
                </a:solidFill>
              </a:rPr>
              <a:t>Quality Excellence approach strives for no defects, no problems, essentially working towards perfect processes</a:t>
            </a:r>
            <a:endParaRPr lang="en-US" b="1" dirty="0"/>
          </a:p>
        </p:txBody>
      </p:sp>
      <p:sp>
        <p:nvSpPr>
          <p:cNvPr id="4" name="Slide Number Placeholder 3"/>
          <p:cNvSpPr>
            <a:spLocks noGrp="1"/>
          </p:cNvSpPr>
          <p:nvPr>
            <p:ph type="sldNum" sz="quarter" idx="4"/>
          </p:nvPr>
        </p:nvSpPr>
        <p:spPr/>
        <p:txBody>
          <a:bodyPr/>
          <a:lstStyle/>
          <a:p>
            <a:fld id="{D0394A55-0D5E-E449-981A-A375C652BACE}" type="slidenum">
              <a:rPr lang="en-US" smtClean="0"/>
              <a:t>8</a:t>
            </a:fld>
            <a:endParaRPr lang="en-US" dirty="0"/>
          </a:p>
        </p:txBody>
      </p:sp>
    </p:spTree>
    <p:extLst>
      <p:ext uri="{BB962C8B-B14F-4D97-AF65-F5344CB8AC3E}">
        <p14:creationId xmlns:p14="http://schemas.microsoft.com/office/powerpoint/2010/main" val="7870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dirty="0" smtClean="0"/>
              <a:t>Quality Management System (QMS)</a:t>
            </a:r>
            <a:endParaRPr lang="en-US" sz="3600" dirty="0"/>
          </a:p>
        </p:txBody>
      </p:sp>
      <p:sp>
        <p:nvSpPr>
          <p:cNvPr id="5" name="Text Placeholder 4"/>
          <p:cNvSpPr>
            <a:spLocks noGrp="1"/>
          </p:cNvSpPr>
          <p:nvPr>
            <p:ph type="body" idx="1"/>
          </p:nvPr>
        </p:nvSpPr>
        <p:spPr>
          <a:xfrm>
            <a:off x="547862" y="1382028"/>
            <a:ext cx="8130765" cy="4569406"/>
          </a:xfrm>
        </p:spPr>
        <p:txBody>
          <a:bodyPr>
            <a:normAutofit/>
          </a:bodyPr>
          <a:lstStyle/>
          <a:p>
            <a:r>
              <a:rPr lang="en-US" sz="1600" dirty="0"/>
              <a:t>A </a:t>
            </a:r>
            <a:r>
              <a:rPr lang="en-US" sz="1600" b="1" dirty="0"/>
              <a:t>quality management system</a:t>
            </a:r>
            <a:r>
              <a:rPr lang="en-US" sz="1600" dirty="0"/>
              <a:t> (QMS) is a set of policies, processes and procedures required for planning and execution (production/development/service) in the core business area of an organization (i.e., areas that can impact the organization's ability to meet customer requirements</a:t>
            </a:r>
            <a:r>
              <a:rPr lang="en-US" sz="1600" dirty="0" smtClean="0"/>
              <a:t>).</a:t>
            </a:r>
          </a:p>
          <a:p>
            <a:endParaRPr lang="en-US" sz="1600" dirty="0"/>
          </a:p>
          <a:p>
            <a:endParaRPr lang="en-US" sz="1600"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9</a:t>
            </a:fld>
            <a:endParaRPr lang="en-US" dirty="0"/>
          </a:p>
        </p:txBody>
      </p:sp>
      <p:pic>
        <p:nvPicPr>
          <p:cNvPr id="2" name="Picture 1"/>
          <p:cNvPicPr>
            <a:picLocks noChangeAspect="1"/>
          </p:cNvPicPr>
          <p:nvPr/>
        </p:nvPicPr>
        <p:blipFill>
          <a:blip r:embed="rId3"/>
          <a:stretch>
            <a:fillRect/>
          </a:stretch>
        </p:blipFill>
        <p:spPr>
          <a:xfrm>
            <a:off x="547862" y="2602523"/>
            <a:ext cx="3830516" cy="3459821"/>
          </a:xfrm>
          <a:prstGeom prst="rect">
            <a:avLst/>
          </a:prstGeom>
        </p:spPr>
      </p:pic>
      <p:pic>
        <p:nvPicPr>
          <p:cNvPr id="3" name="Picture 2"/>
          <p:cNvPicPr>
            <a:picLocks noChangeAspect="1"/>
          </p:cNvPicPr>
          <p:nvPr/>
        </p:nvPicPr>
        <p:blipFill>
          <a:blip r:embed="rId4"/>
          <a:stretch>
            <a:fillRect/>
          </a:stretch>
        </p:blipFill>
        <p:spPr>
          <a:xfrm>
            <a:off x="4537045" y="2696074"/>
            <a:ext cx="3982915" cy="3015799"/>
          </a:xfrm>
          <a:prstGeom prst="rect">
            <a:avLst/>
          </a:prstGeom>
        </p:spPr>
      </p:pic>
    </p:spTree>
    <p:extLst>
      <p:ext uri="{BB962C8B-B14F-4D97-AF65-F5344CB8AC3E}">
        <p14:creationId xmlns:p14="http://schemas.microsoft.com/office/powerpoint/2010/main" val="92606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NebMed">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1770</TotalTime>
  <Words>4276</Words>
  <Application>Microsoft Office PowerPoint</Application>
  <PresentationFormat>On-screen Show (4:3)</PresentationFormat>
  <Paragraphs>317</Paragraphs>
  <Slides>39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NeMed_Presentation</vt:lpstr>
      <vt:lpstr>cGTP Compliance Training</vt:lpstr>
      <vt:lpstr>History</vt:lpstr>
      <vt:lpstr>21 CFR 1270/21 CFR 1271</vt:lpstr>
      <vt:lpstr>What are cGTPs?</vt:lpstr>
      <vt:lpstr>Why GTP?</vt:lpstr>
      <vt:lpstr>cGTP Required Elements</vt:lpstr>
      <vt:lpstr>How?</vt:lpstr>
      <vt:lpstr>What is Quality?</vt:lpstr>
      <vt:lpstr>Quality Management System (QMS)</vt:lpstr>
      <vt:lpstr>PowerPoint Presentation</vt:lpstr>
      <vt:lpstr>How to comply with cGTP?</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PowerPoint Presentation</vt:lpstr>
      <vt:lpstr>During an Inspection….</vt:lpstr>
      <vt:lpstr>PowerPoint Presentation</vt:lpstr>
      <vt:lpstr>During an Inspection….</vt:lpstr>
      <vt:lpstr>PowerPoint Presentation</vt:lpstr>
      <vt:lpstr>During an Inspection….</vt:lpstr>
      <vt:lpstr>PowerPoint Presentation</vt:lpstr>
      <vt:lpstr>PowerPoint Presentation</vt:lpstr>
      <vt:lpstr>During an Inspection….</vt:lpstr>
      <vt:lpstr>Takeaways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Bettina Turner</cp:lastModifiedBy>
  <cp:revision>153</cp:revision>
  <cp:lastPrinted>2019-07-09T14:16:38Z</cp:lastPrinted>
  <dcterms:created xsi:type="dcterms:W3CDTF">2014-09-17T15:14:42Z</dcterms:created>
  <dcterms:modified xsi:type="dcterms:W3CDTF">2021-01-19T17:14:21Z</dcterms:modified>
</cp:coreProperties>
</file>