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91" r:id="rId7"/>
    <p:sldId id="366" r:id="rId8"/>
    <p:sldId id="377" r:id="rId9"/>
    <p:sldId id="381" r:id="rId10"/>
    <p:sldId id="384" r:id="rId11"/>
    <p:sldId id="385" r:id="rId12"/>
    <p:sldId id="378" r:id="rId13"/>
    <p:sldId id="329" r:id="rId14"/>
    <p:sldId id="345" r:id="rId15"/>
    <p:sldId id="355" r:id="rId16"/>
    <p:sldId id="299" r:id="rId17"/>
    <p:sldId id="302" r:id="rId18"/>
    <p:sldId id="305" r:id="rId19"/>
    <p:sldId id="386" r:id="rId20"/>
    <p:sldId id="388" r:id="rId21"/>
    <p:sldId id="389" r:id="rId22"/>
    <p:sldId id="335" r:id="rId23"/>
    <p:sldId id="387" r:id="rId24"/>
    <p:sldId id="379" r:id="rId25"/>
    <p:sldId id="310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Type'!$W$3:$W$21</c:f>
              <c:strCache>
                <c:ptCount val="19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</c:strCache>
            </c:strRef>
          </c:cat>
          <c:val>
            <c:numRef>
              <c:f>'Event Type'!$X$3:$X$21</c:f>
              <c:numCache>
                <c:formatCode>General</c:formatCode>
                <c:ptCount val="19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  <c:pt idx="17">
                  <c:v>77</c:v>
                </c:pt>
                <c:pt idx="18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8C-46BE-986D-E069B671D136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Type'!$W$3:$W$21</c:f>
              <c:strCache>
                <c:ptCount val="19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</c:strCache>
            </c:strRef>
          </c:cat>
          <c:val>
            <c:numRef>
              <c:f>'Event Type'!$Y$3:$Y$21</c:f>
              <c:numCache>
                <c:formatCode>General</c:formatCode>
                <c:ptCount val="19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66</c:v>
                </c:pt>
                <c:pt idx="18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8C-46BE-986D-E069B671D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Type'!$C$59:$U$59</c:f>
              <c:strCache>
                <c:ptCount val="1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</c:strCache>
            </c:strRef>
          </c:cat>
          <c:val>
            <c:numRef>
              <c:f>'Event Type'!$C$60:$U$60</c:f>
              <c:numCache>
                <c:formatCode>General</c:formatCode>
                <c:ptCount val="19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  <c:pt idx="1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5-4B89-A241-A251E1C1A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Type'!$C$75:$U$75</c:f>
              <c:strCache>
                <c:ptCount val="1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</c:strCache>
            </c:strRef>
          </c:cat>
          <c:val>
            <c:numRef>
              <c:f>'Event Type'!$C$76:$U$76</c:f>
              <c:numCache>
                <c:formatCode>General</c:formatCode>
                <c:ptCount val="19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1-49F3-9231-10EAE67F0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Type'!$B$72</c:f>
              <c:strCache>
                <c:ptCount val="1"/>
                <c:pt idx="0">
                  <c:v>Deviation in SOP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Type'!$C$71:$U$71</c:f>
              <c:strCache>
                <c:ptCount val="1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</c:strCache>
            </c:strRef>
          </c:cat>
          <c:val>
            <c:numRef>
              <c:f>'Event Type'!$C$72:$U$72</c:f>
              <c:numCache>
                <c:formatCode>General</c:formatCode>
                <c:ptCount val="19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11</c:v>
                </c:pt>
                <c:pt idx="17">
                  <c:v>6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F-4CF6-96EE-81BB5419C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 Feedback Compliance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Feedback!$B$27:$N$27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Feedback!$B$28:$N$28</c:f>
              <c:numCache>
                <c:formatCode>0%</c:formatCode>
                <c:ptCount val="13"/>
                <c:pt idx="0">
                  <c:v>0.66</c:v>
                </c:pt>
                <c:pt idx="1">
                  <c:v>0.93</c:v>
                </c:pt>
                <c:pt idx="2">
                  <c:v>0.76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0.66</c:v>
                </c:pt>
                <c:pt idx="7">
                  <c:v>0.51</c:v>
                </c:pt>
                <c:pt idx="8">
                  <c:v>0.71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E-422C-A7A2-58F05ABF2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5770600"/>
        <c:axId val="515771912"/>
      </c:barChart>
      <c:catAx>
        <c:axId val="51577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1912"/>
        <c:crosses val="autoZero"/>
        <c:auto val="1"/>
        <c:lblAlgn val="ctr"/>
        <c:lblOffset val="100"/>
        <c:noMultiLvlLbl val="0"/>
      </c:catAx>
      <c:valAx>
        <c:axId val="5157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w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February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January: 76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66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252995"/>
              </p:ext>
            </p:extLst>
          </p:nvPr>
        </p:nvGraphicFramePr>
        <p:xfrm>
          <a:off x="609600" y="1524000"/>
          <a:ext cx="7696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January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16764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978367"/>
              </p:ext>
            </p:extLst>
          </p:nvPr>
        </p:nvGraphicFramePr>
        <p:xfrm>
          <a:off x="1066800" y="2057400"/>
          <a:ext cx="70103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January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390005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01000" y="32766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53747"/>
              </p:ext>
            </p:extLst>
          </p:nvPr>
        </p:nvGraphicFramePr>
        <p:xfrm>
          <a:off x="228600" y="1066800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13188"/>
              </p:ext>
            </p:extLst>
          </p:nvPr>
        </p:nvGraphicFramePr>
        <p:xfrm>
          <a:off x="3886200" y="3786447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January 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084800"/>
            <a:ext cx="8839201" cy="2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654534"/>
              </p:ext>
            </p:extLst>
          </p:nvPr>
        </p:nvGraphicFramePr>
        <p:xfrm>
          <a:off x="1143000" y="1524000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58479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Jan: 66/76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3869" cy="1107996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 by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33" y="1600200"/>
            <a:ext cx="2286000" cy="47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239557"/>
          <a:ext cx="4457700" cy="4782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100" b="1" dirty="0" smtClean="0">
                          <a:solidFill>
                            <a:schemeClr val="accent1"/>
                          </a:solidFill>
                        </a:rPr>
                        <a:t>Ask</a:t>
                      </a:r>
                      <a:r>
                        <a:rPr lang="en-US" altLang="en-US" sz="21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en-US" sz="2100" b="1" baseline="0" dirty="0" smtClean="0">
                          <a:solidFill>
                            <a:schemeClr val="accent2"/>
                          </a:solidFill>
                        </a:rPr>
                        <a:t>Clarifying Questions</a:t>
                      </a:r>
                      <a:endParaRPr lang="en-US" altLang="en-US" sz="900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you are in a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high-risk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situation</a:t>
                      </a: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the information is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incomplete</a:t>
                      </a: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the information is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clear</a:t>
                      </a:r>
                    </a:p>
                    <a:p>
                      <a:pPr marL="349250" indent="-349250" algn="ctr">
                        <a:buFont typeface="Arial" panose="020B0604020202020204" pitchFamily="34" charset="0"/>
                        <a:buChar char="•"/>
                      </a:pPr>
                      <a:endParaRPr lang="en-US" alt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93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purpose is to make sure that you really </a:t>
                      </a:r>
                      <a:r>
                        <a:rPr 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what is being communicated… so that you don’t make a decision based on a wrong assumption.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Asking 1 or 2 clarifying questions can reduce your chances of making a wrong assumption by 2 ½ times.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Clarifying questions can be asked by the sender or receiver – we want to improve communication for everyone involved.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and encourage asking clarifying questions in your department.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803701"/>
            <a:ext cx="1228726" cy="7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Daily Lab Huddle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6166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Implementation Date:  </a:t>
            </a:r>
            <a:r>
              <a:rPr lang="en-US" sz="2400" dirty="0" smtClean="0"/>
              <a:t>February 15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Days: </a:t>
            </a:r>
            <a:r>
              <a:rPr lang="en-US" sz="2400" dirty="0" smtClean="0"/>
              <a:t>Monday – Friday; no weekends or holidays</a:t>
            </a:r>
          </a:p>
          <a:p>
            <a:pPr marL="0" indent="0">
              <a:buNone/>
            </a:pPr>
            <a:r>
              <a:rPr lang="en-US" sz="2400" b="1" dirty="0" smtClean="0"/>
              <a:t>Time: </a:t>
            </a:r>
            <a:r>
              <a:rPr lang="en-US" sz="2400" dirty="0" smtClean="0"/>
              <a:t>0845 – 0855</a:t>
            </a:r>
          </a:p>
          <a:p>
            <a:pPr marL="0" indent="0">
              <a:buNone/>
            </a:pPr>
            <a:r>
              <a:rPr lang="en-US" sz="2400" b="1" dirty="0" smtClean="0"/>
              <a:t>Intent of Huddle: </a:t>
            </a:r>
            <a:r>
              <a:rPr lang="en-US" sz="2400" dirty="0" smtClean="0"/>
              <a:t>Improve communication across the system of </a:t>
            </a:r>
            <a:r>
              <a:rPr lang="en-US" sz="2400" dirty="0" smtClean="0"/>
              <a:t>operational, safety and compliance concerns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Manager responsibility:  </a:t>
            </a:r>
          </a:p>
          <a:p>
            <a:pPr lvl="2"/>
            <a:r>
              <a:rPr lang="en-US" sz="2400" dirty="0" smtClean="0"/>
              <a:t>Ensure your Associate </a:t>
            </a:r>
            <a:r>
              <a:rPr lang="en-US" sz="2400" dirty="0"/>
              <a:t>D</a:t>
            </a:r>
            <a:r>
              <a:rPr lang="en-US" sz="2400" dirty="0" smtClean="0"/>
              <a:t>irector is aware of concerns or events to </a:t>
            </a:r>
            <a:r>
              <a:rPr lang="en-US" sz="2400" dirty="0" smtClean="0"/>
              <a:t>report/escalate.  </a:t>
            </a:r>
            <a:endParaRPr lang="en-US" sz="2400" dirty="0" smtClean="0"/>
          </a:p>
          <a:p>
            <a:pPr lvl="2"/>
            <a:r>
              <a:rPr lang="en-US" sz="2400" dirty="0" smtClean="0"/>
              <a:t>Participation of daily huddle is strongly encouraged but not required.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9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71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Safety Awareness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71" y="1219200"/>
            <a:ext cx="7772400" cy="5029200"/>
          </a:xfrm>
        </p:spPr>
        <p:txBody>
          <a:bodyPr/>
          <a:lstStyle/>
          <a:p>
            <a:r>
              <a:rPr lang="en-US" dirty="0" smtClean="0"/>
              <a:t>March 8</a:t>
            </a:r>
            <a:r>
              <a:rPr lang="en-US" baseline="30000" dirty="0" smtClean="0"/>
              <a:t>th</a:t>
            </a:r>
            <a:r>
              <a:rPr lang="en-US" dirty="0" smtClean="0"/>
              <a:t> – 12th</a:t>
            </a:r>
          </a:p>
          <a:p>
            <a:r>
              <a:rPr lang="en-US" dirty="0" smtClean="0"/>
              <a:t>System-wide challenge each day of the week that supports high-reliability principles to keep patients safe.</a:t>
            </a:r>
          </a:p>
          <a:p>
            <a:r>
              <a:rPr lang="en-US" dirty="0" smtClean="0"/>
              <a:t>Challenge – go one day, then another day, and hopefully 5 days without a specimen having to be recollected</a:t>
            </a:r>
          </a:p>
          <a:p>
            <a:r>
              <a:rPr lang="en-US" b="1" dirty="0" smtClean="0"/>
              <a:t>Ask</a:t>
            </a:r>
            <a:r>
              <a:rPr lang="en-US" dirty="0" smtClean="0"/>
              <a:t> – Tips/tricks to share to minimize the risk of specimens needing to be recollected, email them to Shelley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4038600" cy="2753265"/>
          </a:xfrm>
        </p:spPr>
        <p:txBody>
          <a:bodyPr/>
          <a:lstStyle/>
          <a:p>
            <a:pPr algn="ctr"/>
            <a:r>
              <a:rPr lang="en-US" dirty="0" smtClean="0"/>
              <a:t>Safety Starts Here </a:t>
            </a:r>
            <a:br>
              <a:rPr lang="en-US" dirty="0" smtClean="0"/>
            </a:br>
            <a:r>
              <a:rPr lang="en-US" dirty="0" smtClean="0"/>
              <a:t>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3617082" cy="44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3124200" cy="2215991"/>
          </a:xfrm>
        </p:spPr>
        <p:txBody>
          <a:bodyPr/>
          <a:lstStyle/>
          <a:p>
            <a:pPr algn="ctr"/>
            <a:r>
              <a:rPr lang="en-US" dirty="0" smtClean="0"/>
              <a:t>Safety Coach Monthly Compliance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3450635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3860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February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 Next meeting Thursday, Feb </a:t>
            </a:r>
            <a:r>
              <a:rPr lang="en-US" sz="2000" dirty="0" smtClean="0"/>
              <a:t>11</a:t>
            </a:r>
            <a:r>
              <a:rPr lang="en-US" sz="2000" baseline="30000" dirty="0" smtClean="0"/>
              <a:t>tt</a:t>
            </a:r>
            <a:endParaRPr lang="en-US" sz="2000" dirty="0" smtClean="0"/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March 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</a:t>
            </a:r>
            <a:r>
              <a:rPr lang="en-US" sz="2400" dirty="0" smtClean="0"/>
              <a:t>: 64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41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201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36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276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95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2/9/2021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5623"/>
            <a:ext cx="5867400" cy="553998"/>
          </a:xfrm>
        </p:spPr>
        <p:txBody>
          <a:bodyPr/>
          <a:lstStyle/>
          <a:p>
            <a:pPr algn="ctr"/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76200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Celebrate our successes!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297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report good catches: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RL6 using the Good Catch Icon – </a:t>
            </a:r>
            <a:r>
              <a:rPr lang="en-US" b="1" i="1" dirty="0" smtClean="0"/>
              <a:t>preferred method </a:t>
            </a:r>
            <a:r>
              <a:rPr lang="en-US" b="1" dirty="0" smtClean="0"/>
              <a:t>of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Shelley with good catches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good catches at Lab Manager’s Huddle; Safety Coach’s Meeting or Laboratory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3901321"/>
            <a:ext cx="226695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good catches will be submitted for a drawing. At the beginning of the next month a winner will be pulled from all submissions.</a:t>
            </a:r>
          </a:p>
          <a:p>
            <a:endParaRPr lang="en-US" sz="900" dirty="0" smtClean="0"/>
          </a:p>
          <a:p>
            <a:r>
              <a:rPr lang="en-US" dirty="0" smtClean="0"/>
              <a:t>The good catch </a:t>
            </a:r>
            <a:r>
              <a:rPr lang="en-US" i="1" dirty="0" smtClean="0"/>
              <a:t>winner</a:t>
            </a:r>
            <a:r>
              <a:rPr lang="en-US" dirty="0" smtClean="0"/>
              <a:t> will be recognized at that month’s Safety Governance Committee, presented with a certificate, given a good catch pin and a gift card.</a:t>
            </a:r>
          </a:p>
          <a:p>
            <a:endParaRPr lang="en-US" sz="900" dirty="0" smtClean="0"/>
          </a:p>
          <a:p>
            <a:r>
              <a:rPr lang="en-US" dirty="0" smtClean="0"/>
              <a:t>The good catch</a:t>
            </a:r>
            <a:r>
              <a:rPr lang="en-US" i="1" dirty="0" smtClean="0"/>
              <a:t> submitter </a:t>
            </a:r>
            <a:r>
              <a:rPr lang="en-US" dirty="0" smtClean="0"/>
              <a:t>will be also be recognized at that month’s Safety Governance Committee and will be presented with a gift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78226" cy="553998"/>
          </a:xfrm>
        </p:spPr>
        <p:txBody>
          <a:bodyPr/>
          <a:lstStyle/>
          <a:p>
            <a:pPr algn="ctr"/>
            <a:r>
              <a:rPr lang="en-US" dirty="0" smtClean="0"/>
              <a:t>Good Catches in January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337051" cy="4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January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337051" cy="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91000"/>
            <a:ext cx="6337051" cy="5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January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58" y="1249643"/>
            <a:ext cx="6334293" cy="426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6337051" cy="47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334293" cy="426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737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January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42" y="1882870"/>
            <a:ext cx="6337051" cy="40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3733800" cy="1107996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Cindy Franke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1598"/>
            <a:ext cx="4386263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AB2FA-A988-484F-B44C-6B952E5A124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3a04-d13f-4892-865d-583e21da827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7361</TotalTime>
  <Words>584</Words>
  <Application>Microsoft Office PowerPoint</Application>
  <PresentationFormat>On-screen Show (4:3)</PresentationFormat>
  <Paragraphs>87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</vt:lpstr>
      <vt:lpstr>Good Catches in January</vt:lpstr>
      <vt:lpstr>Good Catches in January</vt:lpstr>
      <vt:lpstr>Good Catches in January</vt:lpstr>
      <vt:lpstr>Good Catches in January</vt:lpstr>
      <vt:lpstr>Good Catch Winner  Cindy Franke</vt:lpstr>
      <vt:lpstr>Lab Pathology Deviations</vt:lpstr>
      <vt:lpstr>Top Deviations in January</vt:lpstr>
      <vt:lpstr>Top Deviations in January</vt:lpstr>
      <vt:lpstr>Lab Pathology Deviations by Section January 2021</vt:lpstr>
      <vt:lpstr>RL6 Closing the Loop Compliance</vt:lpstr>
      <vt:lpstr>RL6 Closing the Loop Compliance by Section</vt:lpstr>
      <vt:lpstr>PowerPoint Presentation</vt:lpstr>
      <vt:lpstr>Daily Lab Huddle</vt:lpstr>
      <vt:lpstr>Patient Safety Awareness Week</vt:lpstr>
      <vt:lpstr>Safety Starts Here  Section Compliance  2021</vt:lpstr>
      <vt:lpstr>Safety Coach Monthly Compliance 2021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452</cp:revision>
  <cp:lastPrinted>2020-01-14T12:08:21Z</cp:lastPrinted>
  <dcterms:created xsi:type="dcterms:W3CDTF">2016-09-30T15:29:35Z</dcterms:created>
  <dcterms:modified xsi:type="dcterms:W3CDTF">2021-02-09T13:44:28Z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