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91" r:id="rId7"/>
    <p:sldId id="377" r:id="rId8"/>
    <p:sldId id="378" r:id="rId9"/>
    <p:sldId id="393" r:id="rId10"/>
    <p:sldId id="329" r:id="rId11"/>
    <p:sldId id="345" r:id="rId12"/>
    <p:sldId id="355" r:id="rId13"/>
    <p:sldId id="299" r:id="rId14"/>
    <p:sldId id="302" r:id="rId15"/>
    <p:sldId id="305" r:id="rId16"/>
    <p:sldId id="390" r:id="rId17"/>
    <p:sldId id="389" r:id="rId18"/>
    <p:sldId id="392" r:id="rId19"/>
    <p:sldId id="391" r:id="rId20"/>
    <p:sldId id="335" r:id="rId21"/>
    <p:sldId id="387" r:id="rId22"/>
    <p:sldId id="379" r:id="rId23"/>
    <p:sldId id="310" r:id="rId24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535" autoAdjust="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%20Deviations%20CY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%20Deviations%20CY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%20Deviations%20CY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%20Deviations%20CY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%20Deviations%20CY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Type'!$W$3:$W$22</c:f>
              <c:strCache>
                <c:ptCount val="20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</c:strCache>
            </c:strRef>
          </c:cat>
          <c:val>
            <c:numRef>
              <c:f>'Event Type'!$X$3:$X$22</c:f>
              <c:numCache>
                <c:formatCode>General</c:formatCode>
                <c:ptCount val="20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  <c:pt idx="10">
                  <c:v>71</c:v>
                </c:pt>
                <c:pt idx="11">
                  <c:v>69</c:v>
                </c:pt>
                <c:pt idx="12">
                  <c:v>50</c:v>
                </c:pt>
                <c:pt idx="13">
                  <c:v>61</c:v>
                </c:pt>
                <c:pt idx="14">
                  <c:v>52</c:v>
                </c:pt>
                <c:pt idx="15">
                  <c:v>56</c:v>
                </c:pt>
                <c:pt idx="16">
                  <c:v>75</c:v>
                </c:pt>
                <c:pt idx="17">
                  <c:v>77</c:v>
                </c:pt>
                <c:pt idx="18">
                  <c:v>76</c:v>
                </c:pt>
                <c:pt idx="19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2A-45E9-9EEE-1D2CA6585F36}"/>
            </c:ext>
          </c:extLst>
        </c:ser>
        <c:ser>
          <c:idx val="1"/>
          <c:order val="1"/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Type'!$W$3:$W$22</c:f>
              <c:strCache>
                <c:ptCount val="20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</c:strCache>
            </c:strRef>
          </c:cat>
          <c:val>
            <c:numRef>
              <c:f>'Event Type'!$Y$3:$Y$22</c:f>
              <c:numCache>
                <c:formatCode>General</c:formatCode>
                <c:ptCount val="20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67</c:v>
                </c:pt>
                <c:pt idx="13">
                  <c:v>66</c:v>
                </c:pt>
                <c:pt idx="14">
                  <c:v>65</c:v>
                </c:pt>
                <c:pt idx="15">
                  <c:v>65</c:v>
                </c:pt>
                <c:pt idx="16">
                  <c:v>65</c:v>
                </c:pt>
                <c:pt idx="17">
                  <c:v>66</c:v>
                </c:pt>
                <c:pt idx="18">
                  <c:v>66</c:v>
                </c:pt>
                <c:pt idx="19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2A-45E9-9EEE-1D2CA6585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Type'!$B$60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Type'!$C$59:$V$59</c:f>
              <c:strCache>
                <c:ptCount val="20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</c:strCache>
            </c:strRef>
          </c:cat>
          <c:val>
            <c:numRef>
              <c:f>'Event Type'!$C$60:$V$60</c:f>
              <c:numCache>
                <c:formatCode>General</c:formatCode>
                <c:ptCount val="20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  <c:pt idx="7">
                  <c:v>19</c:v>
                </c:pt>
                <c:pt idx="8">
                  <c:v>11</c:v>
                </c:pt>
                <c:pt idx="9">
                  <c:v>15</c:v>
                </c:pt>
                <c:pt idx="10">
                  <c:v>38</c:v>
                </c:pt>
                <c:pt idx="11">
                  <c:v>14</c:v>
                </c:pt>
                <c:pt idx="12">
                  <c:v>10</c:v>
                </c:pt>
                <c:pt idx="13">
                  <c:v>13</c:v>
                </c:pt>
                <c:pt idx="14">
                  <c:v>11</c:v>
                </c:pt>
                <c:pt idx="15">
                  <c:v>16</c:v>
                </c:pt>
                <c:pt idx="16">
                  <c:v>18</c:v>
                </c:pt>
                <c:pt idx="17">
                  <c:v>15</c:v>
                </c:pt>
                <c:pt idx="18">
                  <c:v>20</c:v>
                </c:pt>
                <c:pt idx="1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9-4382-996D-6C8BC60DF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Type'!$B$76</c:f>
              <c:strCache>
                <c:ptCount val="1"/>
                <c:pt idx="0">
                  <c:v>Delayed Result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Type'!$C$75:$V$75</c:f>
              <c:strCache>
                <c:ptCount val="20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</c:strCache>
            </c:strRef>
          </c:cat>
          <c:val>
            <c:numRef>
              <c:f>'Event Type'!$C$76:$V$76</c:f>
              <c:numCache>
                <c:formatCode>General</c:formatCode>
                <c:ptCount val="20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6">
                  <c:v>11</c:v>
                </c:pt>
                <c:pt idx="7">
                  <c:v>11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12</c:v>
                </c:pt>
                <c:pt idx="12">
                  <c:v>2</c:v>
                </c:pt>
                <c:pt idx="13">
                  <c:v>3</c:v>
                </c:pt>
                <c:pt idx="14">
                  <c:v>5</c:v>
                </c:pt>
                <c:pt idx="15">
                  <c:v>6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9-4B27-B18F-998B4275E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63144"/>
        <c:axId val="522263472"/>
      </c:barChart>
      <c:catAx>
        <c:axId val="52226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472"/>
        <c:crosses val="autoZero"/>
        <c:auto val="1"/>
        <c:lblAlgn val="ctr"/>
        <c:lblOffset val="100"/>
        <c:noMultiLvlLbl val="0"/>
      </c:catAx>
      <c:valAx>
        <c:axId val="52226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Type'!$B$72</c:f>
              <c:strCache>
                <c:ptCount val="1"/>
                <c:pt idx="0">
                  <c:v>Deviation in SOP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Type'!$C$71:$V$71</c:f>
              <c:strCache>
                <c:ptCount val="20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</c:strCache>
            </c:strRef>
          </c:cat>
          <c:val>
            <c:numRef>
              <c:f>'Event Type'!$C$72:$V$72</c:f>
              <c:numCache>
                <c:formatCode>General</c:formatCode>
                <c:ptCount val="20"/>
                <c:pt idx="0">
                  <c:v>7</c:v>
                </c:pt>
                <c:pt idx="1">
                  <c:v>23</c:v>
                </c:pt>
                <c:pt idx="2">
                  <c:v>17</c:v>
                </c:pt>
                <c:pt idx="3">
                  <c:v>11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4</c:v>
                </c:pt>
                <c:pt idx="13">
                  <c:v>6</c:v>
                </c:pt>
                <c:pt idx="14">
                  <c:v>3</c:v>
                </c:pt>
                <c:pt idx="15">
                  <c:v>3</c:v>
                </c:pt>
                <c:pt idx="16">
                  <c:v>11</c:v>
                </c:pt>
                <c:pt idx="17">
                  <c:v>6</c:v>
                </c:pt>
                <c:pt idx="18">
                  <c:v>5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3-490D-8EA4-4C013BFF4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50680"/>
        <c:axId val="522255272"/>
      </c:barChart>
      <c:catAx>
        <c:axId val="52225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55272"/>
        <c:crosses val="autoZero"/>
        <c:auto val="1"/>
        <c:lblAlgn val="ctr"/>
        <c:lblOffset val="100"/>
        <c:noMultiLvlLbl val="0"/>
      </c:catAx>
      <c:valAx>
        <c:axId val="52225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5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 Feedback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Feedback!$A$28</c:f>
              <c:strCache>
                <c:ptCount val="1"/>
                <c:pt idx="0">
                  <c:v>Compliance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Feedback!$B$27:$O$27</c:f>
              <c:strCache>
                <c:ptCount val="1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</c:strCache>
            </c:strRef>
          </c:cat>
          <c:val>
            <c:numRef>
              <c:f>Feedback!$B$28:$O$28</c:f>
              <c:numCache>
                <c:formatCode>0%</c:formatCode>
                <c:ptCount val="14"/>
                <c:pt idx="0">
                  <c:v>0.66</c:v>
                </c:pt>
                <c:pt idx="1">
                  <c:v>0.93</c:v>
                </c:pt>
                <c:pt idx="2">
                  <c:v>0.76</c:v>
                </c:pt>
                <c:pt idx="3">
                  <c:v>0.85</c:v>
                </c:pt>
                <c:pt idx="4">
                  <c:v>0.8</c:v>
                </c:pt>
                <c:pt idx="5">
                  <c:v>0.7</c:v>
                </c:pt>
                <c:pt idx="6">
                  <c:v>0.66</c:v>
                </c:pt>
                <c:pt idx="7">
                  <c:v>0.51</c:v>
                </c:pt>
                <c:pt idx="8">
                  <c:v>0.71</c:v>
                </c:pt>
                <c:pt idx="9">
                  <c:v>0.91</c:v>
                </c:pt>
                <c:pt idx="10">
                  <c:v>0.89</c:v>
                </c:pt>
                <c:pt idx="11">
                  <c:v>0.92</c:v>
                </c:pt>
                <c:pt idx="12">
                  <c:v>0.87</c:v>
                </c:pt>
                <c:pt idx="13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7-482C-9B37-0CE639835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5770600"/>
        <c:axId val="515771912"/>
      </c:barChart>
      <c:catAx>
        <c:axId val="51577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71912"/>
        <c:crosses val="autoZero"/>
        <c:auto val="1"/>
        <c:lblAlgn val="ctr"/>
        <c:lblOffset val="100"/>
        <c:noMultiLvlLbl val="0"/>
      </c:catAx>
      <c:valAx>
        <c:axId val="51577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70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AFF9-D38C-48A0-BCB7-4738F907E8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3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March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February 2021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8763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584796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Jan: 85/90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39834"/>
              </p:ext>
            </p:extLst>
          </p:nvPr>
        </p:nvGraphicFramePr>
        <p:xfrm>
          <a:off x="1143000" y="1600200"/>
          <a:ext cx="6858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683869" cy="1107996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 by Section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617" y="1828800"/>
            <a:ext cx="2471831" cy="42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8229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971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Safety Awareness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3908762"/>
          </a:xfrm>
        </p:spPr>
        <p:txBody>
          <a:bodyPr/>
          <a:lstStyle/>
          <a:p>
            <a:r>
              <a:rPr lang="en-US" dirty="0" smtClean="0"/>
              <a:t>March 15</a:t>
            </a:r>
            <a:r>
              <a:rPr lang="en-US" baseline="30000" dirty="0" smtClean="0"/>
              <a:t>th</a:t>
            </a:r>
            <a:r>
              <a:rPr lang="en-US" dirty="0" smtClean="0"/>
              <a:t> – Lab Challenge</a:t>
            </a:r>
          </a:p>
          <a:p>
            <a:r>
              <a:rPr lang="en-US" dirty="0" smtClean="0"/>
              <a:t>System-wide challenge each day of the week that supports high-reliability principles to keep patients safe.</a:t>
            </a:r>
          </a:p>
          <a:p>
            <a:r>
              <a:rPr lang="en-US" dirty="0" smtClean="0"/>
              <a:t>Challenge – go one day, then another day, and hopefully 5 days without a specimen having to be recollected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Culture of Safety Survey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376004"/>
            <a:ext cx="8991600" cy="48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NIST Thermometers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057400"/>
            <a:ext cx="4114800" cy="10156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to store them?</a:t>
            </a:r>
          </a:p>
          <a:p>
            <a:pPr marL="0" indent="0">
              <a:buNone/>
            </a:pPr>
            <a:r>
              <a:rPr lang="en-US" dirty="0" smtClean="0"/>
              <a:t>Check out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0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4038600" cy="2753265"/>
          </a:xfrm>
        </p:spPr>
        <p:txBody>
          <a:bodyPr/>
          <a:lstStyle/>
          <a:p>
            <a:pPr algn="ctr"/>
            <a:r>
              <a:rPr lang="en-US" dirty="0" smtClean="0"/>
              <a:t>Safety Starts Here </a:t>
            </a:r>
            <a:br>
              <a:rPr lang="en-US" dirty="0" smtClean="0"/>
            </a:br>
            <a:r>
              <a:rPr lang="en-US" dirty="0" smtClean="0"/>
              <a:t>Section Compliance </a:t>
            </a:r>
            <a:br>
              <a:rPr lang="en-US" dirty="0" smtClean="0"/>
            </a:br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371" y="609600"/>
            <a:ext cx="422788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3124200" cy="2215991"/>
          </a:xfrm>
        </p:spPr>
        <p:txBody>
          <a:bodyPr/>
          <a:lstStyle/>
          <a:p>
            <a:pPr algn="ctr"/>
            <a:r>
              <a:rPr lang="en-US" dirty="0" smtClean="0"/>
              <a:t>Safety Coach Monthly Compliance 2021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533400"/>
            <a:ext cx="3970200" cy="53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50783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Title 21</a:t>
            </a:r>
          </a:p>
          <a:p>
            <a:pPr marL="1196975" lvl="3" indent="-514350">
              <a:buFont typeface="Wingdings" panose="05000000000000000000" pitchFamily="2" charset="2"/>
              <a:buChar char="§"/>
            </a:pPr>
            <a:r>
              <a:rPr lang="en-US" sz="2000" dirty="0" smtClean="0"/>
              <a:t>Email </a:t>
            </a:r>
            <a:r>
              <a:rPr lang="en-US" sz="2000" dirty="0"/>
              <a:t>employee </a:t>
            </a:r>
            <a:r>
              <a:rPr lang="en-US" sz="2000" dirty="0" smtClean="0"/>
              <a:t>changes (new hires, resignations, transfers) </a:t>
            </a:r>
            <a:r>
              <a:rPr lang="en-US" sz="2000" dirty="0"/>
              <a:t>to </a:t>
            </a:r>
            <a:r>
              <a:rPr lang="en-US" sz="2000" dirty="0" smtClean="0"/>
              <a:t>Danielle Bancroft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Safety Inspections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February 2021 – COMPLETED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May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August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November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Trimedx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Email Trimedx concerns or questions to Shelley.</a:t>
            </a:r>
          </a:p>
          <a:p>
            <a:pPr marL="2254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April 8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 2021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041267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  20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70</a:t>
            </a:r>
          </a:p>
          <a:p>
            <a:pPr marL="0" indent="0">
              <a:buNone/>
            </a:pPr>
            <a:r>
              <a:rPr lang="en-US" sz="2400" dirty="0" smtClean="0"/>
              <a:t>DMC: 21</a:t>
            </a:r>
          </a:p>
          <a:p>
            <a:pPr marL="0" indent="0">
              <a:buNone/>
            </a:pPr>
            <a:r>
              <a:rPr lang="en-US" sz="2400" dirty="0" smtClean="0"/>
              <a:t>HPMC: 25</a:t>
            </a:r>
          </a:p>
          <a:p>
            <a:pPr marL="0" indent="0">
              <a:buNone/>
            </a:pPr>
            <a:r>
              <a:rPr lang="en-US" sz="2400" dirty="0" smtClean="0"/>
              <a:t>LMC: 305</a:t>
            </a:r>
          </a:p>
          <a:p>
            <a:pPr marL="0" indent="0">
              <a:buNone/>
            </a:pPr>
            <a:r>
              <a:rPr lang="en-US" sz="2400" dirty="0" smtClean="0"/>
              <a:t>WMC: 124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74669" y="114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3/10/2021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78226" cy="553998"/>
          </a:xfrm>
        </p:spPr>
        <p:txBody>
          <a:bodyPr/>
          <a:lstStyle/>
          <a:p>
            <a:pPr algn="ctr"/>
            <a:r>
              <a:rPr lang="en-US" dirty="0" smtClean="0"/>
              <a:t>Good Catches in February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5086819" cy="43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38400" y="1219200"/>
            <a:ext cx="3733800" cy="2769989"/>
          </a:xfrm>
        </p:spPr>
        <p:txBody>
          <a:bodyPr/>
          <a:lstStyle/>
          <a:p>
            <a:pPr algn="ctr"/>
            <a:r>
              <a:rPr lang="en-US" dirty="0" smtClean="0"/>
              <a:t>Good Catch Winner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Katie Koontz </a:t>
            </a:r>
            <a:br>
              <a:rPr lang="en-US" dirty="0" smtClean="0"/>
            </a:br>
            <a:r>
              <a:rPr lang="en-US" dirty="0" smtClean="0"/>
              <a:t>Hematology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Shout Out!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57401"/>
            <a:ext cx="5943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4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February: 90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67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882942"/>
              </p:ext>
            </p:extLst>
          </p:nvPr>
        </p:nvGraphicFramePr>
        <p:xfrm>
          <a:off x="609600" y="1600200"/>
          <a:ext cx="7772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8642"/>
            <a:ext cx="49530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February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81200" y="16764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90324"/>
              </p:ext>
            </p:extLst>
          </p:nvPr>
        </p:nvGraphicFramePr>
        <p:xfrm>
          <a:off x="1295400" y="1676400"/>
          <a:ext cx="6477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9200" y="685800"/>
            <a:ext cx="36576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February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390005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01000" y="32766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#3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031101"/>
              </p:ext>
            </p:extLst>
          </p:nvPr>
        </p:nvGraphicFramePr>
        <p:xfrm>
          <a:off x="228600" y="899852"/>
          <a:ext cx="472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661855"/>
              </p:ext>
            </p:extLst>
          </p:nvPr>
        </p:nvGraphicFramePr>
        <p:xfrm>
          <a:off x="3810000" y="3733800"/>
          <a:ext cx="48768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28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A79824-7B33-43B8-A0C0-EEFE04F49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DAB2FA-A988-484F-B44C-6B952E5A124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cf83a04-d13f-4892-865d-583e21da827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7432</TotalTime>
  <Words>239</Words>
  <Application>Microsoft Office PowerPoint</Application>
  <PresentationFormat>On-screen Show (4:3)</PresentationFormat>
  <Paragraphs>55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WFBMC Internal Theme1</vt:lpstr>
      <vt:lpstr>Lab / Pathology  Managers Meeting</vt:lpstr>
      <vt:lpstr>Patient and Family Promise</vt:lpstr>
      <vt:lpstr>Serious Safety Events</vt:lpstr>
      <vt:lpstr>Good Catches in February</vt:lpstr>
      <vt:lpstr>Good Catch Winner   Katie Koontz  Hematology</vt:lpstr>
      <vt:lpstr>Shout Out!</vt:lpstr>
      <vt:lpstr>Lab Pathology Deviations</vt:lpstr>
      <vt:lpstr>Top Deviations in February</vt:lpstr>
      <vt:lpstr>Top Deviations in February</vt:lpstr>
      <vt:lpstr>Lab Pathology Deviations by Section February 2021</vt:lpstr>
      <vt:lpstr>RL6 Closing the Loop Compliance</vt:lpstr>
      <vt:lpstr>RL6 Closing the Loop Compliance by Section</vt:lpstr>
      <vt:lpstr>PowerPoint Presentation</vt:lpstr>
      <vt:lpstr>Patient Safety Awareness Week</vt:lpstr>
      <vt:lpstr>Culture of Safety Survey</vt:lpstr>
      <vt:lpstr>NIST Thermometers</vt:lpstr>
      <vt:lpstr>Safety Starts Here  Section Compliance  2021</vt:lpstr>
      <vt:lpstr>Safety Coach Monthly Compliance 2021</vt:lpstr>
      <vt:lpstr>Reminders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462</cp:revision>
  <cp:lastPrinted>2020-01-14T12:08:21Z</cp:lastPrinted>
  <dcterms:created xsi:type="dcterms:W3CDTF">2016-09-30T15:29:35Z</dcterms:created>
  <dcterms:modified xsi:type="dcterms:W3CDTF">2021-03-11T13:51:42Z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