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5"/>
  </p:notesMasterIdLst>
  <p:handoutMasterIdLst>
    <p:handoutMasterId r:id="rId26"/>
  </p:handoutMasterIdLst>
  <p:sldIdLst>
    <p:sldId id="256" r:id="rId2"/>
    <p:sldId id="336" r:id="rId3"/>
    <p:sldId id="337" r:id="rId4"/>
    <p:sldId id="345" r:id="rId5"/>
    <p:sldId id="285" r:id="rId6"/>
    <p:sldId id="335" r:id="rId7"/>
    <p:sldId id="338" r:id="rId8"/>
    <p:sldId id="339" r:id="rId9"/>
    <p:sldId id="310" r:id="rId10"/>
    <p:sldId id="287" r:id="rId11"/>
    <p:sldId id="319" r:id="rId12"/>
    <p:sldId id="340" r:id="rId13"/>
    <p:sldId id="320" r:id="rId14"/>
    <p:sldId id="321" r:id="rId15"/>
    <p:sldId id="289" r:id="rId16"/>
    <p:sldId id="311" r:id="rId17"/>
    <p:sldId id="264" r:id="rId18"/>
    <p:sldId id="318" r:id="rId19"/>
    <p:sldId id="334" r:id="rId20"/>
    <p:sldId id="341" r:id="rId21"/>
    <p:sldId id="342" r:id="rId22"/>
    <p:sldId id="343" r:id="rId23"/>
    <p:sldId id="344" r:id="rId24"/>
  </p:sldIdLst>
  <p:sldSz cx="9144000" cy="6858000" type="screen4x3"/>
  <p:notesSz cx="6934200" cy="92202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3" d="2"/>
        <a:sy n="3" d="2"/>
      </p:scale>
      <p:origin x="0" y="0"/>
    </p:cViewPr>
  </p:notesTextViewPr>
  <p:sorterViewPr>
    <p:cViewPr>
      <p:scale>
        <a:sx n="100" d="100"/>
        <a:sy n="100" d="100"/>
      </p:scale>
      <p:origin x="0" y="-22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0375"/>
          </a:xfrm>
          <a:prstGeom prst="rect">
            <a:avLst/>
          </a:prstGeom>
        </p:spPr>
        <p:txBody>
          <a:bodyPr vert="horz" lIns="91440" tIns="45720" rIns="91440" bIns="45720" rtlCol="0"/>
          <a:lstStyle>
            <a:lvl1pPr algn="r">
              <a:defRPr sz="1200"/>
            </a:lvl1pPr>
          </a:lstStyle>
          <a:p>
            <a:fld id="{F5283FE1-A753-4623-B51A-A3835930B841}" type="datetimeFigureOut">
              <a:rPr lang="en-US" smtClean="0"/>
              <a:t>3/31/2021</a:t>
            </a:fld>
            <a:endParaRPr lang="en-US"/>
          </a:p>
        </p:txBody>
      </p:sp>
      <p:sp>
        <p:nvSpPr>
          <p:cNvPr id="4" name="Footer Placeholder 3"/>
          <p:cNvSpPr>
            <a:spLocks noGrp="1"/>
          </p:cNvSpPr>
          <p:nvPr>
            <p:ph type="ftr" sz="quarter" idx="2"/>
          </p:nvPr>
        </p:nvSpPr>
        <p:spPr>
          <a:xfrm>
            <a:off x="0" y="8758238"/>
            <a:ext cx="3005138" cy="460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758238"/>
            <a:ext cx="3005138" cy="460375"/>
          </a:xfrm>
          <a:prstGeom prst="rect">
            <a:avLst/>
          </a:prstGeom>
        </p:spPr>
        <p:txBody>
          <a:bodyPr vert="horz" lIns="91440" tIns="45720" rIns="91440" bIns="45720" rtlCol="0" anchor="b"/>
          <a:lstStyle>
            <a:lvl1pPr algn="r">
              <a:defRPr sz="1200"/>
            </a:lvl1pPr>
          </a:lstStyle>
          <a:p>
            <a:fld id="{6F1E650C-8D0C-40B7-AD5A-E927A825BB09}" type="slidenum">
              <a:rPr lang="en-US" smtClean="0"/>
              <a:t>‹#›</a:t>
            </a:fld>
            <a:endParaRPr lang="en-US"/>
          </a:p>
        </p:txBody>
      </p:sp>
    </p:spTree>
    <p:extLst>
      <p:ext uri="{BB962C8B-B14F-4D97-AF65-F5344CB8AC3E}">
        <p14:creationId xmlns:p14="http://schemas.microsoft.com/office/powerpoint/2010/main" val="20403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43A3AB55-ACEE-4E0A-9DBE-5B63773632D0}" type="datetimeFigureOut">
              <a:rPr lang="en-US" smtClean="0"/>
              <a:t>3/31/2021</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26F50D05-4709-4C31-B807-FE73189F896B}" type="slidenum">
              <a:rPr lang="en-US" smtClean="0"/>
              <a:t>‹#›</a:t>
            </a:fld>
            <a:endParaRPr lang="en-US"/>
          </a:p>
        </p:txBody>
      </p:sp>
    </p:spTree>
    <p:extLst>
      <p:ext uri="{BB962C8B-B14F-4D97-AF65-F5344CB8AC3E}">
        <p14:creationId xmlns:p14="http://schemas.microsoft.com/office/powerpoint/2010/main" val="385307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Patient Recheck</a:t>
            </a:r>
            <a:endParaRPr lang="en-US" dirty="0"/>
          </a:p>
        </p:txBody>
      </p:sp>
      <p:sp>
        <p:nvSpPr>
          <p:cNvPr id="4" name="Slide Number Placeholder 3"/>
          <p:cNvSpPr>
            <a:spLocks noGrp="1"/>
          </p:cNvSpPr>
          <p:nvPr>
            <p:ph type="sldNum" sz="quarter" idx="10"/>
          </p:nvPr>
        </p:nvSpPr>
        <p:spPr/>
        <p:txBody>
          <a:bodyPr/>
          <a:lstStyle/>
          <a:p>
            <a:fld id="{26F50D05-4709-4C31-B807-FE73189F896B}" type="slidenum">
              <a:rPr lang="en-US" smtClean="0"/>
              <a:t>6</a:t>
            </a:fld>
            <a:endParaRPr lang="en-US"/>
          </a:p>
        </p:txBody>
      </p:sp>
    </p:spTree>
    <p:extLst>
      <p:ext uri="{BB962C8B-B14F-4D97-AF65-F5344CB8AC3E}">
        <p14:creationId xmlns:p14="http://schemas.microsoft.com/office/powerpoint/2010/main" val="4264160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NOT call this emergency release.</a:t>
            </a:r>
            <a:endParaRPr lang="en-US" dirty="0"/>
          </a:p>
        </p:txBody>
      </p:sp>
      <p:sp>
        <p:nvSpPr>
          <p:cNvPr id="4" name="Slide Number Placeholder 3"/>
          <p:cNvSpPr>
            <a:spLocks noGrp="1"/>
          </p:cNvSpPr>
          <p:nvPr>
            <p:ph type="sldNum" sz="quarter" idx="10"/>
          </p:nvPr>
        </p:nvSpPr>
        <p:spPr/>
        <p:txBody>
          <a:bodyPr/>
          <a:lstStyle/>
          <a:p>
            <a:fld id="{26F50D05-4709-4C31-B807-FE73189F896B}" type="slidenum">
              <a:rPr lang="en-US" smtClean="0"/>
              <a:t>8</a:t>
            </a:fld>
            <a:endParaRPr lang="en-US"/>
          </a:p>
        </p:txBody>
      </p:sp>
    </p:spTree>
    <p:extLst>
      <p:ext uri="{BB962C8B-B14F-4D97-AF65-F5344CB8AC3E}">
        <p14:creationId xmlns:p14="http://schemas.microsoft.com/office/powerpoint/2010/main" val="219687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explain the difference</a:t>
            </a:r>
            <a:endParaRPr lang="en-US" dirty="0"/>
          </a:p>
        </p:txBody>
      </p:sp>
      <p:sp>
        <p:nvSpPr>
          <p:cNvPr id="4" name="Slide Number Placeholder 3"/>
          <p:cNvSpPr>
            <a:spLocks noGrp="1"/>
          </p:cNvSpPr>
          <p:nvPr>
            <p:ph type="sldNum" sz="quarter" idx="10"/>
          </p:nvPr>
        </p:nvSpPr>
        <p:spPr/>
        <p:txBody>
          <a:bodyPr/>
          <a:lstStyle/>
          <a:p>
            <a:fld id="{26F50D05-4709-4C31-B807-FE73189F896B}" type="slidenum">
              <a:rPr lang="en-US" smtClean="0"/>
              <a:t>9</a:t>
            </a:fld>
            <a:endParaRPr lang="en-US"/>
          </a:p>
        </p:txBody>
      </p:sp>
    </p:spTree>
    <p:extLst>
      <p:ext uri="{BB962C8B-B14F-4D97-AF65-F5344CB8AC3E}">
        <p14:creationId xmlns:p14="http://schemas.microsoft.com/office/powerpoint/2010/main" val="717006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you select the order, it appears</a:t>
            </a:r>
            <a:r>
              <a:rPr lang="en-US" baseline="0" dirty="0" smtClean="0"/>
              <a:t> as 2</a:t>
            </a:r>
            <a:r>
              <a:rPr lang="en-US" baseline="30000" dirty="0" smtClean="0"/>
              <a:t>nd</a:t>
            </a:r>
            <a:r>
              <a:rPr lang="en-US" baseline="0" dirty="0" smtClean="0"/>
              <a:t> ABO – Additional sample needed by Blood Bank. Do NOT remove current BBID armband.</a:t>
            </a:r>
          </a:p>
          <a:p>
            <a:endParaRPr lang="en-US" baseline="0" dirty="0" smtClean="0"/>
          </a:p>
          <a:p>
            <a:r>
              <a:rPr lang="en-US" baseline="0" dirty="0" smtClean="0"/>
              <a:t>The order on the nurse’s worklist – you can now see the in-line instruction to not remove the current BBID armband. </a:t>
            </a:r>
            <a:endParaRPr lang="en-US" dirty="0"/>
          </a:p>
        </p:txBody>
      </p:sp>
      <p:sp>
        <p:nvSpPr>
          <p:cNvPr id="4" name="Slide Number Placeholder 3"/>
          <p:cNvSpPr>
            <a:spLocks noGrp="1"/>
          </p:cNvSpPr>
          <p:nvPr>
            <p:ph type="sldNum" sz="quarter" idx="10"/>
          </p:nvPr>
        </p:nvSpPr>
        <p:spPr/>
        <p:txBody>
          <a:bodyPr/>
          <a:lstStyle/>
          <a:p>
            <a:fld id="{26F50D05-4709-4C31-B807-FE73189F896B}" type="slidenum">
              <a:rPr lang="en-US" smtClean="0"/>
              <a:t>12</a:t>
            </a:fld>
            <a:endParaRPr lang="en-US"/>
          </a:p>
        </p:txBody>
      </p:sp>
    </p:spTree>
    <p:extLst>
      <p:ext uri="{BB962C8B-B14F-4D97-AF65-F5344CB8AC3E}">
        <p14:creationId xmlns:p14="http://schemas.microsoft.com/office/powerpoint/2010/main" val="1179032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US" sz="1400" baseline="30000" dirty="0"/>
          </a:p>
        </p:txBody>
      </p:sp>
      <p:sp>
        <p:nvSpPr>
          <p:cNvPr id="4" name="Slide Number Placeholder 3"/>
          <p:cNvSpPr>
            <a:spLocks noGrp="1"/>
          </p:cNvSpPr>
          <p:nvPr>
            <p:ph type="sldNum" sz="quarter" idx="10"/>
          </p:nvPr>
        </p:nvSpPr>
        <p:spPr/>
        <p:txBody>
          <a:bodyPr/>
          <a:lstStyle/>
          <a:p>
            <a:fld id="{2C3D2BDF-6290-4807-AFC1-20FA5B7BF97B}" type="slidenum">
              <a:rPr lang="en-US" smtClean="0"/>
              <a:pPr/>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2F23102-1178-402E-B991-D3EE4D4AD394}" type="datetimeFigureOut">
              <a:rPr lang="en-US" smtClean="0"/>
              <a:t>3/31/2021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C8C18E3-79D4-4235-8489-78D0481636AD}"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F23102-1178-402E-B991-D3EE4D4AD394}"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F23102-1178-402E-B991-D3EE4D4AD394}"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2F23102-1178-402E-B991-D3EE4D4AD394}"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C18E3-79D4-4235-8489-78D0481636AD}"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2F23102-1178-402E-B991-D3EE4D4AD394}" type="datetimeFigureOut">
              <a:rPr lang="en-US" smtClean="0"/>
              <a:t>3/31/2021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C8C18E3-79D4-4235-8489-78D0481636A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2F23102-1178-402E-B991-D3EE4D4AD394}"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C18E3-79D4-4235-8489-78D0481636AD}"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2F23102-1178-402E-B991-D3EE4D4AD394}" type="datetimeFigureOut">
              <a:rPr lang="en-US" smtClean="0"/>
              <a:t>3/31/2021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8C18E3-79D4-4235-8489-78D0481636AD}"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F23102-1178-402E-B991-D3EE4D4AD394}" type="datetimeFigureOut">
              <a:rPr lang="en-US" smtClean="0"/>
              <a:t>3/31/2021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23102-1178-402E-B991-D3EE4D4AD394}" type="datetimeFigureOut">
              <a:rPr lang="en-US" smtClean="0"/>
              <a:t>3/31/2021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F23102-1178-402E-B991-D3EE4D4AD394}"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C18E3-79D4-4235-8489-78D0481636AD}"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F23102-1178-402E-B991-D3EE4D4AD394}" type="datetimeFigureOut">
              <a:rPr lang="en-US" smtClean="0"/>
              <a:t>3/31/2021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C8C18E3-79D4-4235-8489-78D0481636AD}"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2F23102-1178-402E-B991-D3EE4D4AD394}" type="datetimeFigureOut">
              <a:rPr lang="en-US" smtClean="0"/>
              <a:t>3/31/2021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C8C18E3-79D4-4235-8489-78D0481636A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10.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March 31, 2021  0630/1400</a:t>
            </a:r>
          </a:p>
        </p:txBody>
      </p:sp>
      <p:sp>
        <p:nvSpPr>
          <p:cNvPr id="2" name="Title 1"/>
          <p:cNvSpPr>
            <a:spLocks noGrp="1"/>
          </p:cNvSpPr>
          <p:nvPr>
            <p:ph type="ctrTitle"/>
          </p:nvPr>
        </p:nvSpPr>
        <p:spPr/>
        <p:txBody>
          <a:bodyPr/>
          <a:lstStyle/>
          <a:p>
            <a:r>
              <a:rPr lang="en-US" dirty="0" smtClean="0"/>
              <a:t>Staff Meeting</a:t>
            </a:r>
            <a:endParaRPr lang="en-US" dirty="0"/>
          </a:p>
        </p:txBody>
      </p:sp>
    </p:spTree>
    <p:custDataLst>
      <p:tags r:id="rId1"/>
    </p:custDataLst>
    <p:extLst>
      <p:ext uri="{BB962C8B-B14F-4D97-AF65-F5344CB8AC3E}">
        <p14:creationId xmlns:p14="http://schemas.microsoft.com/office/powerpoint/2010/main" val="3604381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ABO Rechecks    ABO2</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t>TSX specimens:  Recipients </a:t>
            </a:r>
            <a:r>
              <a:rPr lang="en-US" dirty="0"/>
              <a:t>who type Group O, A, B, or AB on the first sample AND are collected by </a:t>
            </a:r>
            <a:r>
              <a:rPr lang="en-US" dirty="0" smtClean="0"/>
              <a:t>INPATIENT </a:t>
            </a:r>
            <a:r>
              <a:rPr lang="en-US" dirty="0"/>
              <a:t>phlebotomist may have the current sample repeated by a second technologist or other instrument with a different suspension since they are collected using an electronic identification system.  </a:t>
            </a:r>
            <a:endParaRPr lang="en-US" dirty="0" smtClean="0"/>
          </a:p>
          <a:p>
            <a:pPr marL="0" indent="0">
              <a:buNone/>
            </a:pPr>
            <a:endParaRPr lang="en-US" dirty="0"/>
          </a:p>
          <a:p>
            <a:pPr marL="0" indent="0">
              <a:buNone/>
            </a:pPr>
            <a:r>
              <a:rPr lang="en-US" dirty="0" smtClean="0"/>
              <a:t>GTX/DATX specimens (other specimens not for transfusion of products requiring </a:t>
            </a:r>
            <a:r>
              <a:rPr lang="en-US" dirty="0" err="1" smtClean="0"/>
              <a:t>crossmatch</a:t>
            </a:r>
            <a:r>
              <a:rPr lang="en-US" dirty="0"/>
              <a:t>) </a:t>
            </a:r>
            <a:r>
              <a:rPr lang="en-US" dirty="0" smtClean="0"/>
              <a:t>may </a:t>
            </a:r>
            <a:r>
              <a:rPr lang="en-US" dirty="0"/>
              <a:t>have the current sample repeated by a second technologist or other instrument with a different suspension since they are </a:t>
            </a:r>
            <a:r>
              <a:rPr lang="en-US" dirty="0" smtClean="0"/>
              <a:t>not receiving red cells, whole blood or </a:t>
            </a:r>
            <a:r>
              <a:rPr lang="en-US" dirty="0" err="1" smtClean="0"/>
              <a:t>granuloctyes</a:t>
            </a:r>
            <a:r>
              <a:rPr lang="en-US" dirty="0" smtClean="0"/>
              <a:t>. </a:t>
            </a:r>
            <a:endParaRPr lang="en-US" dirty="0"/>
          </a:p>
        </p:txBody>
      </p:sp>
    </p:spTree>
    <p:custDataLst>
      <p:tags r:id="rId1"/>
    </p:custDataLst>
    <p:extLst>
      <p:ext uri="{BB962C8B-B14F-4D97-AF65-F5344CB8AC3E}">
        <p14:creationId xmlns:p14="http://schemas.microsoft.com/office/powerpoint/2010/main" val="3583036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ABO2</a:t>
            </a:r>
            <a:endParaRPr lang="en-US" dirty="0"/>
          </a:p>
        </p:txBody>
      </p:sp>
      <p:sp>
        <p:nvSpPr>
          <p:cNvPr id="3" name="Content Placeholder 2"/>
          <p:cNvSpPr>
            <a:spLocks noGrp="1"/>
          </p:cNvSpPr>
          <p:nvPr>
            <p:ph sz="quarter" idx="1"/>
          </p:nvPr>
        </p:nvSpPr>
        <p:spPr/>
        <p:txBody>
          <a:bodyPr/>
          <a:lstStyle/>
          <a:p>
            <a:r>
              <a:rPr lang="en-US" dirty="0" smtClean="0"/>
              <a:t>Select appropriate sample </a:t>
            </a:r>
          </a:p>
          <a:p>
            <a:pPr lvl="1"/>
            <a:r>
              <a:rPr lang="en-US" dirty="0" smtClean="0"/>
              <a:t>SS:  Same Sample – use when collected by inpatient phlebotomy or when not a TSX sample</a:t>
            </a:r>
          </a:p>
          <a:p>
            <a:pPr lvl="1"/>
            <a:r>
              <a:rPr lang="en-US" dirty="0" smtClean="0"/>
              <a:t>NS:  New Sample – notified nursing that another sample was needed and placed the order for PRCEXM in Beaker.</a:t>
            </a:r>
          </a:p>
          <a:p>
            <a:pPr lvl="1"/>
            <a:r>
              <a:rPr lang="en-US" dirty="0" smtClean="0"/>
              <a:t>CS:  Core Sample – obtained an acceptable sample from Core Lab.  (Collected ±  30 minutes of current specimen.)</a:t>
            </a:r>
            <a:endParaRPr lang="en-US" dirty="0"/>
          </a:p>
        </p:txBody>
      </p:sp>
    </p:spTree>
    <p:extLst>
      <p:ext uri="{BB962C8B-B14F-4D97-AF65-F5344CB8AC3E}">
        <p14:creationId xmlns:p14="http://schemas.microsoft.com/office/powerpoint/2010/main" val="2410023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PRCEXM Order in </a:t>
            </a:r>
            <a:r>
              <a:rPr lang="en-US" dirty="0" err="1" smtClean="0"/>
              <a:t>WakeOne</a:t>
            </a:r>
            <a:endParaRPr lang="en-US" dirty="0"/>
          </a:p>
        </p:txBody>
      </p:sp>
      <p:pic>
        <p:nvPicPr>
          <p:cNvPr id="6" name="Content Placeholder 5"/>
          <p:cNvPicPr>
            <a:picLocks noGrp="1" noChangeAspect="1"/>
          </p:cNvPicPr>
          <p:nvPr>
            <p:ph sz="quarter" idx="1"/>
          </p:nvPr>
        </p:nvPicPr>
        <p:blipFill>
          <a:blip r:embed="rId3"/>
          <a:stretch>
            <a:fillRect/>
          </a:stretch>
        </p:blipFill>
        <p:spPr>
          <a:xfrm>
            <a:off x="609600" y="1417638"/>
            <a:ext cx="7772400" cy="1786693"/>
          </a:xfrm>
          <a:prstGeom prst="rect">
            <a:avLst/>
          </a:prstGeom>
        </p:spPr>
      </p:pic>
      <p:pic>
        <p:nvPicPr>
          <p:cNvPr id="7" name="Picture 6"/>
          <p:cNvPicPr>
            <a:picLocks noChangeAspect="1"/>
          </p:cNvPicPr>
          <p:nvPr/>
        </p:nvPicPr>
        <p:blipFill>
          <a:blip r:embed="rId4"/>
          <a:stretch>
            <a:fillRect/>
          </a:stretch>
        </p:blipFill>
        <p:spPr>
          <a:xfrm>
            <a:off x="609600" y="3216807"/>
            <a:ext cx="7543800" cy="1427205"/>
          </a:xfrm>
          <a:prstGeom prst="rect">
            <a:avLst/>
          </a:prstGeom>
        </p:spPr>
      </p:pic>
      <p:pic>
        <p:nvPicPr>
          <p:cNvPr id="8" name="Picture 7"/>
          <p:cNvPicPr>
            <a:picLocks noChangeAspect="1"/>
          </p:cNvPicPr>
          <p:nvPr/>
        </p:nvPicPr>
        <p:blipFill>
          <a:blip r:embed="rId5"/>
          <a:stretch>
            <a:fillRect/>
          </a:stretch>
        </p:blipFill>
        <p:spPr>
          <a:xfrm>
            <a:off x="609600" y="4800600"/>
            <a:ext cx="7927836" cy="1790409"/>
          </a:xfrm>
          <a:prstGeom prst="rect">
            <a:avLst/>
          </a:prstGeom>
        </p:spPr>
      </p:pic>
    </p:spTree>
    <p:extLst>
      <p:ext uri="{BB962C8B-B14F-4D97-AF65-F5344CB8AC3E}">
        <p14:creationId xmlns:p14="http://schemas.microsoft.com/office/powerpoint/2010/main" val="1337122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Specimens (</a:t>
            </a:r>
            <a:r>
              <a:rPr lang="en-US" dirty="0" err="1" smtClean="0"/>
              <a:t>Crossmatched</a:t>
            </a:r>
            <a:r>
              <a:rPr lang="en-US" dirty="0" smtClean="0"/>
              <a:t> products)</a:t>
            </a:r>
            <a:endParaRPr lang="en-US" dirty="0"/>
          </a:p>
        </p:txBody>
      </p:sp>
      <p:sp>
        <p:nvSpPr>
          <p:cNvPr id="3" name="Content Placeholder 2"/>
          <p:cNvSpPr>
            <a:spLocks noGrp="1"/>
          </p:cNvSpPr>
          <p:nvPr>
            <p:ph sz="quarter" idx="1"/>
          </p:nvPr>
        </p:nvSpPr>
        <p:spPr/>
        <p:txBody>
          <a:bodyPr>
            <a:noAutofit/>
          </a:bodyPr>
          <a:lstStyle/>
          <a:p>
            <a:pPr lvl="1"/>
            <a:r>
              <a:rPr lang="en-US" sz="1800" dirty="0" smtClean="0"/>
              <a:t>Enter in SCC antibody &lt;ABO2.</a:t>
            </a:r>
          </a:p>
          <a:p>
            <a:pPr lvl="1"/>
            <a:endParaRPr lang="en-US" sz="1800" dirty="0" smtClean="0"/>
          </a:p>
          <a:p>
            <a:pPr lvl="1"/>
            <a:endParaRPr lang="en-US" sz="1800" dirty="0" smtClean="0"/>
          </a:p>
          <a:p>
            <a:pPr lvl="1"/>
            <a:endParaRPr lang="en-US" sz="1800" dirty="0" smtClean="0"/>
          </a:p>
          <a:p>
            <a:pPr lvl="1"/>
            <a:endParaRPr lang="en-US" sz="1800" dirty="0" smtClean="0"/>
          </a:p>
          <a:p>
            <a:pPr lvl="2"/>
            <a:r>
              <a:rPr lang="en-US" sz="1800" dirty="0" smtClean="0"/>
              <a:t>When selecting and issuing units, will get flagged that Group O red cells, whole blood MUST be issued until 2</a:t>
            </a:r>
            <a:r>
              <a:rPr lang="en-US" sz="1800" baseline="30000" dirty="0" smtClean="0"/>
              <a:t>nd</a:t>
            </a:r>
            <a:r>
              <a:rPr lang="en-US" sz="1800" dirty="0" smtClean="0"/>
              <a:t> specimen is received and tested.</a:t>
            </a:r>
          </a:p>
          <a:p>
            <a:pPr lvl="2"/>
            <a:r>
              <a:rPr lang="en-US" sz="1800" dirty="0" smtClean="0"/>
              <a:t>Require the Blood Product Release form to be signed.</a:t>
            </a:r>
          </a:p>
          <a:p>
            <a:pPr lvl="2"/>
            <a:endParaRPr lang="en-US" sz="1800" dirty="0"/>
          </a:p>
          <a:p>
            <a:pPr lvl="2"/>
            <a:endParaRPr lang="en-US" sz="1800" dirty="0" smtClean="0"/>
          </a:p>
          <a:p>
            <a:pPr lvl="2"/>
            <a:endParaRPr lang="en-US" sz="1800" dirty="0" smtClean="0"/>
          </a:p>
          <a:p>
            <a:pPr lvl="2"/>
            <a:endParaRPr lang="en-US" sz="1800" dirty="0" smtClean="0"/>
          </a:p>
          <a:p>
            <a:pPr lvl="2"/>
            <a:endParaRPr lang="en-US" sz="1800" dirty="0" smtClean="0"/>
          </a:p>
          <a:p>
            <a:pPr marL="320040" lvl="1" indent="0">
              <a:buNone/>
            </a:pPr>
            <a:endParaRPr lang="en-US" sz="1800" dirty="0"/>
          </a:p>
        </p:txBody>
      </p:sp>
      <p:pic>
        <p:nvPicPr>
          <p:cNvPr id="4" name="Picture 3"/>
          <p:cNvPicPr>
            <a:picLocks noChangeAspect="1"/>
          </p:cNvPicPr>
          <p:nvPr/>
        </p:nvPicPr>
        <p:blipFill>
          <a:blip r:embed="rId3"/>
          <a:stretch>
            <a:fillRect/>
          </a:stretch>
        </p:blipFill>
        <p:spPr>
          <a:xfrm>
            <a:off x="1600200" y="1828800"/>
            <a:ext cx="4895238" cy="1257143"/>
          </a:xfrm>
          <a:prstGeom prst="rect">
            <a:avLst/>
          </a:prstGeom>
        </p:spPr>
      </p:pic>
      <p:pic>
        <p:nvPicPr>
          <p:cNvPr id="5" name="Picture 4"/>
          <p:cNvPicPr>
            <a:picLocks noChangeAspect="1"/>
          </p:cNvPicPr>
          <p:nvPr/>
        </p:nvPicPr>
        <p:blipFill>
          <a:blip r:embed="rId4"/>
          <a:stretch>
            <a:fillRect/>
          </a:stretch>
        </p:blipFill>
        <p:spPr>
          <a:xfrm>
            <a:off x="2190676" y="4100844"/>
            <a:ext cx="3714286" cy="1209524"/>
          </a:xfrm>
          <a:prstGeom prst="rect">
            <a:avLst/>
          </a:prstGeom>
        </p:spPr>
      </p:pic>
      <p:pic>
        <p:nvPicPr>
          <p:cNvPr id="6" name="Picture 5"/>
          <p:cNvPicPr>
            <a:picLocks noChangeAspect="1"/>
          </p:cNvPicPr>
          <p:nvPr/>
        </p:nvPicPr>
        <p:blipFill>
          <a:blip r:embed="rId5"/>
          <a:stretch>
            <a:fillRect/>
          </a:stretch>
        </p:blipFill>
        <p:spPr>
          <a:xfrm>
            <a:off x="2190676" y="5289850"/>
            <a:ext cx="3979985" cy="257143"/>
          </a:xfrm>
          <a:prstGeom prst="rect">
            <a:avLst/>
          </a:prstGeom>
        </p:spPr>
      </p:pic>
    </p:spTree>
    <p:custDataLst>
      <p:tags r:id="rId1"/>
    </p:custDataLst>
    <p:extLst>
      <p:ext uri="{BB962C8B-B14F-4D97-AF65-F5344CB8AC3E}">
        <p14:creationId xmlns:p14="http://schemas.microsoft.com/office/powerpoint/2010/main" val="1272222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Specimens (</a:t>
            </a:r>
            <a:r>
              <a:rPr lang="en-US" dirty="0" err="1" smtClean="0"/>
              <a:t>Crossmatched</a:t>
            </a:r>
            <a:r>
              <a:rPr lang="en-US" dirty="0" smtClean="0"/>
              <a:t> products)</a:t>
            </a:r>
            <a:endParaRPr lang="en-US" dirty="0"/>
          </a:p>
        </p:txBody>
      </p:sp>
      <p:sp>
        <p:nvSpPr>
          <p:cNvPr id="3" name="Content Placeholder 2"/>
          <p:cNvSpPr>
            <a:spLocks noGrp="1"/>
          </p:cNvSpPr>
          <p:nvPr>
            <p:ph sz="quarter" idx="1"/>
          </p:nvPr>
        </p:nvSpPr>
        <p:spPr/>
        <p:txBody>
          <a:bodyPr>
            <a:noAutofit/>
          </a:bodyPr>
          <a:lstStyle/>
          <a:p>
            <a:pPr lvl="1"/>
            <a:r>
              <a:rPr lang="en-US" sz="2200" dirty="0" smtClean="0"/>
              <a:t>Remove SCC antibody &lt;ABO2 once an acceptable 2</a:t>
            </a:r>
            <a:r>
              <a:rPr lang="en-US" sz="2200" baseline="30000" dirty="0" smtClean="0"/>
              <a:t>nd</a:t>
            </a:r>
            <a:r>
              <a:rPr lang="en-US" sz="2200" dirty="0" smtClean="0"/>
              <a:t> ABO is received and resulted. </a:t>
            </a:r>
          </a:p>
        </p:txBody>
      </p:sp>
      <p:pic>
        <p:nvPicPr>
          <p:cNvPr id="4" name="Picture 3"/>
          <p:cNvPicPr>
            <a:picLocks noChangeAspect="1"/>
          </p:cNvPicPr>
          <p:nvPr/>
        </p:nvPicPr>
        <p:blipFill>
          <a:blip r:embed="rId3"/>
          <a:stretch>
            <a:fillRect/>
          </a:stretch>
        </p:blipFill>
        <p:spPr>
          <a:xfrm>
            <a:off x="2057400" y="2743200"/>
            <a:ext cx="4895238" cy="1257143"/>
          </a:xfrm>
          <a:prstGeom prst="rect">
            <a:avLst/>
          </a:prstGeom>
        </p:spPr>
      </p:pic>
    </p:spTree>
    <p:custDataLst>
      <p:tags r:id="rId1"/>
    </p:custDataLst>
    <p:extLst>
      <p:ext uri="{BB962C8B-B14F-4D97-AF65-F5344CB8AC3E}">
        <p14:creationId xmlns:p14="http://schemas.microsoft.com/office/powerpoint/2010/main" val="37051468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ABOEO (ABO for Electronic XM of Group O) </a:t>
            </a:r>
            <a:endParaRPr lang="en-US" sz="3200" dirty="0"/>
          </a:p>
        </p:txBody>
      </p:sp>
      <p:sp>
        <p:nvSpPr>
          <p:cNvPr id="3" name="Content Placeholder 2"/>
          <p:cNvSpPr>
            <a:spLocks noGrp="1"/>
          </p:cNvSpPr>
          <p:nvPr>
            <p:ph sz="quarter" idx="1"/>
          </p:nvPr>
        </p:nvSpPr>
        <p:spPr/>
        <p:txBody>
          <a:bodyPr>
            <a:normAutofit fontScale="92500" lnSpcReduction="20000"/>
          </a:bodyPr>
          <a:lstStyle/>
          <a:p>
            <a:r>
              <a:rPr lang="en-US" dirty="0" smtClean="0"/>
              <a:t>Temporarily used to allow electronic </a:t>
            </a:r>
            <a:r>
              <a:rPr lang="en-US" dirty="0" err="1" smtClean="0"/>
              <a:t>crossmatch</a:t>
            </a:r>
            <a:r>
              <a:rPr lang="en-US" dirty="0"/>
              <a:t> </a:t>
            </a:r>
            <a:r>
              <a:rPr lang="en-US" dirty="0" smtClean="0"/>
              <a:t>of Group O units until an acceptable 2</a:t>
            </a:r>
            <a:r>
              <a:rPr lang="en-US" baseline="30000" dirty="0" smtClean="0"/>
              <a:t>nd</a:t>
            </a:r>
            <a:r>
              <a:rPr lang="en-US" dirty="0" smtClean="0"/>
              <a:t> specimen is received and tested.</a:t>
            </a:r>
          </a:p>
          <a:p>
            <a:r>
              <a:rPr lang="en-US" dirty="0" smtClean="0"/>
              <a:t>PERFORM this on any DELAYED XM specimen to avoid delays if blood is needed prior to receipt of 2</a:t>
            </a:r>
            <a:r>
              <a:rPr lang="en-US" baseline="30000" dirty="0" smtClean="0"/>
              <a:t>nd</a:t>
            </a:r>
            <a:r>
              <a:rPr lang="en-US" dirty="0" smtClean="0"/>
              <a:t> specimen.</a:t>
            </a:r>
          </a:p>
          <a:p>
            <a:r>
              <a:rPr lang="en-US" dirty="0" smtClean="0"/>
              <a:t>SHOULD still obtain an acceptable 2</a:t>
            </a:r>
            <a:r>
              <a:rPr lang="en-US" baseline="30000" dirty="0" smtClean="0"/>
              <a:t>nd</a:t>
            </a:r>
            <a:r>
              <a:rPr lang="en-US" dirty="0" smtClean="0"/>
              <a:t> specimen and perform ABO2.</a:t>
            </a:r>
          </a:p>
          <a:p>
            <a:pPr lvl="1"/>
            <a:r>
              <a:rPr lang="en-US" dirty="0" smtClean="0"/>
              <a:t>Email to request a 2</a:t>
            </a:r>
            <a:r>
              <a:rPr lang="en-US" baseline="30000" dirty="0" smtClean="0"/>
              <a:t>nd</a:t>
            </a:r>
            <a:r>
              <a:rPr lang="en-US" dirty="0" smtClean="0"/>
              <a:t> sample for DOS.  (Will attempt to let them know in SBAR about this change.)</a:t>
            </a:r>
          </a:p>
          <a:p>
            <a:r>
              <a:rPr lang="en-US" dirty="0" smtClean="0"/>
              <a:t>When checking history – the ABOEO and the &lt;ABO2 will alert you that a 2</a:t>
            </a:r>
            <a:r>
              <a:rPr lang="en-US" baseline="30000" dirty="0" smtClean="0"/>
              <a:t>nd</a:t>
            </a:r>
            <a:r>
              <a:rPr lang="en-US" dirty="0" smtClean="0"/>
              <a:t> specimen is needed.</a:t>
            </a:r>
          </a:p>
          <a:p>
            <a:r>
              <a:rPr lang="en-US" dirty="0" smtClean="0"/>
              <a:t>Only option when you result is SS: Same Sample.</a:t>
            </a:r>
          </a:p>
          <a:p>
            <a:r>
              <a:rPr lang="en-US" dirty="0" smtClean="0">
                <a:solidFill>
                  <a:srgbClr val="FF0000"/>
                </a:solidFill>
              </a:rPr>
              <a:t>ALWAYS order/result for Davie Medical Center patients (if no history)</a:t>
            </a:r>
          </a:p>
          <a:p>
            <a:pPr marL="0" indent="0">
              <a:buNone/>
            </a:pPr>
            <a:endParaRPr lang="en-US" dirty="0"/>
          </a:p>
        </p:txBody>
      </p:sp>
    </p:spTree>
    <p:custDataLst>
      <p:tags r:id="rId1"/>
    </p:custDataLst>
    <p:extLst>
      <p:ext uri="{BB962C8B-B14F-4D97-AF65-F5344CB8AC3E}">
        <p14:creationId xmlns:p14="http://schemas.microsoft.com/office/powerpoint/2010/main" val="16096633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Davie Medical Center</a:t>
            </a:r>
            <a:endParaRPr lang="en-US" dirty="0"/>
          </a:p>
        </p:txBody>
      </p:sp>
      <p:sp>
        <p:nvSpPr>
          <p:cNvPr id="3" name="Content Placeholder 2"/>
          <p:cNvSpPr>
            <a:spLocks noGrp="1"/>
          </p:cNvSpPr>
          <p:nvPr>
            <p:ph sz="quarter" idx="1"/>
          </p:nvPr>
        </p:nvSpPr>
        <p:spPr/>
        <p:txBody>
          <a:bodyPr/>
          <a:lstStyle/>
          <a:p>
            <a:r>
              <a:rPr lang="en-US" dirty="0" smtClean="0"/>
              <a:t>4 Group O positive packed cells</a:t>
            </a:r>
          </a:p>
          <a:p>
            <a:r>
              <a:rPr lang="en-US" dirty="0" smtClean="0"/>
              <a:t>Will use when blood is needed faster than units can be </a:t>
            </a:r>
            <a:r>
              <a:rPr lang="en-US" dirty="0" err="1" smtClean="0"/>
              <a:t>crossmatched</a:t>
            </a:r>
            <a:r>
              <a:rPr lang="en-US" dirty="0" smtClean="0"/>
              <a:t> and sent from Main Campus</a:t>
            </a:r>
          </a:p>
          <a:p>
            <a:r>
              <a:rPr lang="en-US" dirty="0" smtClean="0"/>
              <a:t>DMC can perform electronic XMs with Group O</a:t>
            </a:r>
          </a:p>
          <a:p>
            <a:pPr marL="0" indent="0">
              <a:buNone/>
            </a:pPr>
            <a:r>
              <a:rPr lang="en-US" dirty="0" smtClean="0"/>
              <a:t>NOTE:  MUST make sure </a:t>
            </a:r>
            <a:r>
              <a:rPr lang="en-US" dirty="0" err="1" smtClean="0"/>
              <a:t>delayeds</a:t>
            </a:r>
            <a:r>
              <a:rPr lang="en-US" dirty="0" smtClean="0"/>
              <a:t> can be electronically </a:t>
            </a:r>
            <a:r>
              <a:rPr lang="en-US" dirty="0" err="1" smtClean="0"/>
              <a:t>crossmatched</a:t>
            </a:r>
            <a:r>
              <a:rPr lang="en-US" dirty="0" smtClean="0"/>
              <a:t> so need an ABOEO completed for ANY DMC patient.  Since they only stock Group O’s – will not require a signed Blood Product release form.</a:t>
            </a:r>
            <a:endParaRPr lang="en-US" dirty="0"/>
          </a:p>
        </p:txBody>
      </p:sp>
    </p:spTree>
    <p:extLst>
      <p:ext uri="{BB962C8B-B14F-4D97-AF65-F5344CB8AC3E}">
        <p14:creationId xmlns:p14="http://schemas.microsoft.com/office/powerpoint/2010/main" val="3567739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Go-Live </a:t>
            </a:r>
            <a:endParaRPr lang="en-US" dirty="0"/>
          </a:p>
        </p:txBody>
      </p:sp>
      <p:sp>
        <p:nvSpPr>
          <p:cNvPr id="7" name="Content Placeholder 6"/>
          <p:cNvSpPr>
            <a:spLocks noGrp="1"/>
          </p:cNvSpPr>
          <p:nvPr>
            <p:ph sz="quarter" idx="1"/>
          </p:nvPr>
        </p:nvSpPr>
        <p:spPr>
          <a:xfrm>
            <a:off x="914400" y="1524000"/>
            <a:ext cx="6934200" cy="4663440"/>
          </a:xfrm>
        </p:spPr>
        <p:txBody>
          <a:bodyPr>
            <a:normAutofit lnSpcReduction="10000"/>
          </a:bodyPr>
          <a:lstStyle/>
          <a:p>
            <a:pPr marL="0" indent="0">
              <a:buNone/>
            </a:pPr>
            <a:r>
              <a:rPr lang="en-US" dirty="0" smtClean="0"/>
              <a:t>Tentative Date:  May 4, 2021</a:t>
            </a:r>
          </a:p>
          <a:p>
            <a:pPr marL="0" indent="0">
              <a:buNone/>
            </a:pPr>
            <a:endParaRPr lang="en-US" dirty="0" smtClean="0"/>
          </a:p>
          <a:p>
            <a:r>
              <a:rPr lang="en-US" dirty="0" smtClean="0"/>
              <a:t>Will begin using new forms this day.</a:t>
            </a:r>
          </a:p>
          <a:p>
            <a:r>
              <a:rPr lang="en-US" dirty="0" smtClean="0"/>
              <a:t>Will begin using ABO2 and ABOEO with forward and reverse.</a:t>
            </a:r>
          </a:p>
          <a:p>
            <a:pPr marL="0" indent="0">
              <a:buNone/>
            </a:pPr>
            <a:endParaRPr lang="en-US" dirty="0"/>
          </a:p>
          <a:p>
            <a:pPr marL="0" indent="0">
              <a:buNone/>
            </a:pPr>
            <a:r>
              <a:rPr lang="en-US" dirty="0" smtClean="0"/>
              <a:t>Still working with Pre-op on notification for </a:t>
            </a:r>
            <a:r>
              <a:rPr lang="en-US" dirty="0" err="1" smtClean="0"/>
              <a:t>Delayeds</a:t>
            </a:r>
            <a:r>
              <a:rPr lang="en-US" dirty="0" smtClean="0"/>
              <a:t> without history that are having surgery at Main Campus.</a:t>
            </a:r>
          </a:p>
          <a:p>
            <a:pPr marL="0" indent="0">
              <a:buNone/>
            </a:pPr>
            <a:endParaRPr lang="en-US" dirty="0"/>
          </a:p>
          <a:p>
            <a:pPr marL="0" indent="0">
              <a:buNone/>
            </a:pPr>
            <a:r>
              <a:rPr lang="en-US" dirty="0" smtClean="0"/>
              <a:t>For DMC surgeries – just order and complete the ABOEO.</a:t>
            </a:r>
          </a:p>
        </p:txBody>
      </p:sp>
    </p:spTree>
    <p:custDataLst>
      <p:tags r:id="rId1"/>
    </p:custDataLst>
    <p:extLst>
      <p:ext uri="{BB962C8B-B14F-4D97-AF65-F5344CB8AC3E}">
        <p14:creationId xmlns:p14="http://schemas.microsoft.com/office/powerpoint/2010/main" val="3704839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Questions/Answers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a:t>Can delayed samples have 2 draws at the same time like organ donors? Probably not. Is not necessary for all patients and would get push back from patients on this</a:t>
            </a:r>
            <a:r>
              <a:rPr lang="en-US" dirty="0" smtClean="0"/>
              <a:t>. Also – would not know who needed (who already had a history) The OR may have patients come in day of surgery without history.  NOTIFY them immediately of the need for a 2</a:t>
            </a:r>
            <a:r>
              <a:rPr lang="en-US" baseline="30000" dirty="0" smtClean="0"/>
              <a:t>nd</a:t>
            </a:r>
            <a:r>
              <a:rPr lang="en-US" dirty="0" smtClean="0"/>
              <a:t> ABO – Do NOT wait for the screen to be completed. </a:t>
            </a:r>
            <a:endParaRPr lang="en-US" dirty="0"/>
          </a:p>
          <a:p>
            <a:r>
              <a:rPr lang="en-US" dirty="0"/>
              <a:t>If we get a Sample from High Point can we use their ABO typing information if they have 2 and give type specific blood? Yes, High Point already uses this double sample system.</a:t>
            </a:r>
          </a:p>
          <a:p>
            <a:r>
              <a:rPr lang="en-US" dirty="0"/>
              <a:t>How do we know inpatient from outpatient </a:t>
            </a:r>
            <a:r>
              <a:rPr lang="en-US" dirty="0" err="1" smtClean="0"/>
              <a:t>phleb</a:t>
            </a:r>
            <a:r>
              <a:rPr lang="en-US" dirty="0" smtClean="0"/>
              <a:t> </a:t>
            </a:r>
            <a:r>
              <a:rPr lang="en-US" dirty="0"/>
              <a:t>draws? Inpatients will be in house. ORC </a:t>
            </a:r>
            <a:r>
              <a:rPr lang="en-US" dirty="0" smtClean="0"/>
              <a:t>etc. </a:t>
            </a:r>
            <a:r>
              <a:rPr lang="en-US" dirty="0"/>
              <a:t>is outpatient.</a:t>
            </a:r>
          </a:p>
          <a:p>
            <a:r>
              <a:rPr lang="en-US" dirty="0"/>
              <a:t>Does the second sample need </a:t>
            </a:r>
            <a:r>
              <a:rPr lang="en-US" dirty="0" smtClean="0"/>
              <a:t>initials </a:t>
            </a:r>
            <a:r>
              <a:rPr lang="en-US" dirty="0"/>
              <a:t>and time of draw? </a:t>
            </a:r>
            <a:endParaRPr lang="en-US" dirty="0" smtClean="0"/>
          </a:p>
          <a:p>
            <a:pPr marL="0" indent="0">
              <a:lnSpc>
                <a:spcPct val="110000"/>
              </a:lnSpc>
              <a:buNone/>
            </a:pPr>
            <a:r>
              <a:rPr lang="en-US" dirty="0"/>
              <a:t> </a:t>
            </a:r>
            <a:r>
              <a:rPr lang="en-US" dirty="0" smtClean="0"/>
              <a:t>   Core Lab specimens -Not at this time.</a:t>
            </a:r>
          </a:p>
          <a:p>
            <a:pPr marL="0" indent="0">
              <a:lnSpc>
                <a:spcPct val="110000"/>
              </a:lnSpc>
              <a:buNone/>
            </a:pPr>
            <a:r>
              <a:rPr lang="en-US" dirty="0" smtClean="0"/>
              <a:t>    PRCEXM- collector will be in Beaker</a:t>
            </a:r>
          </a:p>
          <a:p>
            <a:pPr>
              <a:lnSpc>
                <a:spcPct val="110000"/>
              </a:lnSpc>
            </a:pPr>
            <a:r>
              <a:rPr lang="en-US" dirty="0" smtClean="0"/>
              <a:t>How do we flag the samples that are waiting on 2</a:t>
            </a:r>
            <a:r>
              <a:rPr lang="en-US" baseline="30000" dirty="0" smtClean="0"/>
              <a:t>nd</a:t>
            </a:r>
            <a:r>
              <a:rPr lang="en-US" dirty="0" smtClean="0"/>
              <a:t> ABO?</a:t>
            </a:r>
          </a:p>
          <a:p>
            <a:pPr marL="0" indent="0">
              <a:lnSpc>
                <a:spcPct val="110000"/>
              </a:lnSpc>
              <a:buNone/>
            </a:pPr>
            <a:r>
              <a:rPr lang="en-US" dirty="0" smtClean="0"/>
              <a:t>      Create a foot for samples waiting on ABO2 and put on bridge?  Write &lt;ABO2 on slip?</a:t>
            </a:r>
            <a:endParaRPr lang="en-US" dirty="0"/>
          </a:p>
        </p:txBody>
      </p:sp>
    </p:spTree>
    <p:extLst>
      <p:ext uri="{BB962C8B-B14F-4D97-AF65-F5344CB8AC3E}">
        <p14:creationId xmlns:p14="http://schemas.microsoft.com/office/powerpoint/2010/main" val="591018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Questions/Answers</a:t>
            </a:r>
            <a:endParaRPr lang="en-US" dirty="0"/>
          </a:p>
        </p:txBody>
      </p:sp>
      <p:sp>
        <p:nvSpPr>
          <p:cNvPr id="3" name="Content Placeholder 2"/>
          <p:cNvSpPr>
            <a:spLocks noGrp="1"/>
          </p:cNvSpPr>
          <p:nvPr>
            <p:ph sz="quarter" idx="1"/>
          </p:nvPr>
        </p:nvSpPr>
        <p:spPr/>
        <p:txBody>
          <a:bodyPr>
            <a:normAutofit/>
          </a:bodyPr>
          <a:lstStyle/>
          <a:p>
            <a:r>
              <a:rPr lang="en-US" dirty="0" smtClean="0"/>
              <a:t>It </a:t>
            </a:r>
            <a:r>
              <a:rPr lang="en-US" dirty="0"/>
              <a:t>is ok to tell Davie to EXM their O </a:t>
            </a:r>
            <a:r>
              <a:rPr lang="en-US" dirty="0" err="1"/>
              <a:t>pos</a:t>
            </a:r>
            <a:r>
              <a:rPr lang="en-US" dirty="0"/>
              <a:t> units and we will just replace them if the patient is in the ED or </a:t>
            </a:r>
            <a:r>
              <a:rPr lang="en-US" dirty="0" err="1"/>
              <a:t>OR</a:t>
            </a:r>
            <a:r>
              <a:rPr lang="en-US" dirty="0"/>
              <a:t> </a:t>
            </a:r>
            <a:r>
              <a:rPr lang="en-US" dirty="0" err="1"/>
              <a:t>or</a:t>
            </a:r>
            <a:r>
              <a:rPr lang="en-US" dirty="0"/>
              <a:t> another stat </a:t>
            </a:r>
            <a:r>
              <a:rPr lang="en-US" dirty="0" smtClean="0"/>
              <a:t>location?  Yes.   Alert them that they may see an exception if the &lt;ABO2 is present.</a:t>
            </a:r>
          </a:p>
          <a:p>
            <a:r>
              <a:rPr lang="en-US" dirty="0" smtClean="0"/>
              <a:t>Will </a:t>
            </a:r>
            <a:r>
              <a:rPr lang="en-US" dirty="0"/>
              <a:t>this 2</a:t>
            </a:r>
            <a:r>
              <a:rPr lang="en-US" baseline="30000" dirty="0"/>
              <a:t>nd</a:t>
            </a:r>
            <a:r>
              <a:rPr lang="en-US" dirty="0"/>
              <a:t> type cause overuse of type O blood? The floors will be educated on this topic in a manner to prevent the abuse of using O units instead of drawing confirmatory samples. </a:t>
            </a:r>
            <a:r>
              <a:rPr lang="en-US" dirty="0" smtClean="0"/>
              <a:t>Main Campus – require physician to sign Blood Product release form – if units needed prior to 2</a:t>
            </a:r>
            <a:r>
              <a:rPr lang="en-US" baseline="30000" dirty="0" smtClean="0"/>
              <a:t>nd</a:t>
            </a:r>
            <a:r>
              <a:rPr lang="en-US" dirty="0" smtClean="0"/>
              <a:t> ABO</a:t>
            </a:r>
            <a:endParaRPr lang="en-US" dirty="0"/>
          </a:p>
        </p:txBody>
      </p:sp>
    </p:spTree>
    <p:extLst>
      <p:ext uri="{BB962C8B-B14F-4D97-AF65-F5344CB8AC3E}">
        <p14:creationId xmlns:p14="http://schemas.microsoft.com/office/powerpoint/2010/main" val="419317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Panel QC – New requirement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Ortho recommends periodic QC of panels</a:t>
            </a:r>
          </a:p>
          <a:p>
            <a:r>
              <a:rPr lang="en-US" dirty="0" smtClean="0"/>
              <a:t>Will begin to QC panel next week when new lot of panels arrive.</a:t>
            </a:r>
          </a:p>
          <a:p>
            <a:r>
              <a:rPr lang="en-US" dirty="0" smtClean="0"/>
              <a:t>Dilute Anti-D,-c has been made up.</a:t>
            </a:r>
          </a:p>
          <a:p>
            <a:r>
              <a:rPr lang="en-US" dirty="0" smtClean="0"/>
              <a:t>QC panel – the first time opened and record.</a:t>
            </a:r>
          </a:p>
          <a:p>
            <a:pPr lvl="1"/>
            <a:r>
              <a:rPr lang="en-US" dirty="0" smtClean="0"/>
              <a:t>Run simultaneously with patient testing</a:t>
            </a:r>
          </a:p>
          <a:p>
            <a:r>
              <a:rPr lang="en-US" dirty="0" smtClean="0"/>
              <a:t>Turn in panel results to management for review</a:t>
            </a:r>
          </a:p>
          <a:p>
            <a:r>
              <a:rPr lang="en-US" dirty="0" smtClean="0"/>
              <a:t>This will spread out the lot number of the panel over it’s life span.</a:t>
            </a:r>
          </a:p>
          <a:p>
            <a:pPr lvl="1"/>
            <a:r>
              <a:rPr lang="en-US" dirty="0" smtClean="0"/>
              <a:t>Ex.  Open first panel next week.  Do QC.   The following week – the 2</a:t>
            </a:r>
            <a:r>
              <a:rPr lang="en-US" baseline="30000" dirty="0" smtClean="0"/>
              <a:t>nd</a:t>
            </a:r>
            <a:r>
              <a:rPr lang="en-US" dirty="0" smtClean="0"/>
              <a:t> panel is opened – Do QC on that panel. </a:t>
            </a:r>
          </a:p>
        </p:txBody>
      </p:sp>
    </p:spTree>
    <p:extLst>
      <p:ext uri="{BB962C8B-B14F-4D97-AF65-F5344CB8AC3E}">
        <p14:creationId xmlns:p14="http://schemas.microsoft.com/office/powerpoint/2010/main" val="492527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Submitted Requests</a:t>
            </a:r>
            <a:endParaRPr lang="en-US" dirty="0"/>
          </a:p>
        </p:txBody>
      </p:sp>
      <p:sp>
        <p:nvSpPr>
          <p:cNvPr id="3" name="Content Placeholder 2"/>
          <p:cNvSpPr>
            <a:spLocks noGrp="1"/>
          </p:cNvSpPr>
          <p:nvPr>
            <p:ph sz="quarter" idx="1"/>
          </p:nvPr>
        </p:nvSpPr>
        <p:spPr/>
        <p:txBody>
          <a:bodyPr/>
          <a:lstStyle/>
          <a:p>
            <a:r>
              <a:rPr lang="en-US" dirty="0" smtClean="0"/>
              <a:t>Could we print off an extra Beaker label from the tube that is submitted for genotyping and put on the request form?  It would make it easier to charge the tests to the correct visit and document the correct </a:t>
            </a:r>
            <a:r>
              <a:rPr lang="en-US" dirty="0" err="1" smtClean="0"/>
              <a:t>wakeone</a:t>
            </a:r>
            <a:r>
              <a:rPr lang="en-US" dirty="0" smtClean="0"/>
              <a:t> order for medical records.</a:t>
            </a:r>
          </a:p>
          <a:p>
            <a:r>
              <a:rPr lang="en-US" dirty="0" smtClean="0"/>
              <a:t>Periodically check the level in </a:t>
            </a:r>
            <a:r>
              <a:rPr lang="en-US" dirty="0" err="1" smtClean="0"/>
              <a:t>Waterbath</a:t>
            </a:r>
            <a:r>
              <a:rPr lang="en-US" dirty="0" smtClean="0"/>
              <a:t> #2 to  make sure it has not evaporated.  Does this need to be added as a checklist item for CP?</a:t>
            </a:r>
          </a:p>
          <a:p>
            <a:r>
              <a:rPr lang="en-US" dirty="0" smtClean="0"/>
              <a:t>Fill in the Daily QC checklist for Visions.</a:t>
            </a:r>
            <a:endParaRPr lang="en-US" dirty="0"/>
          </a:p>
        </p:txBody>
      </p:sp>
    </p:spTree>
    <p:extLst>
      <p:ext uri="{BB962C8B-B14F-4D97-AF65-F5344CB8AC3E}">
        <p14:creationId xmlns:p14="http://schemas.microsoft.com/office/powerpoint/2010/main" val="2828249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Submitted</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Break times should be no  more than 30 minutes since being paid and should include the time going to get food as a courtesy to </a:t>
            </a:r>
            <a:r>
              <a:rPr lang="en-US" smtClean="0"/>
              <a:t>co-workers.</a:t>
            </a:r>
            <a:endParaRPr lang="en-US" dirty="0" smtClean="0"/>
          </a:p>
          <a:p>
            <a:r>
              <a:rPr lang="en-US" dirty="0" smtClean="0"/>
              <a:t>Do not allocate short dated units to OR patients (especially to Anti-D (RHIG)patients)</a:t>
            </a:r>
          </a:p>
          <a:p>
            <a:r>
              <a:rPr lang="en-US" dirty="0" smtClean="0"/>
              <a:t>Short dated stickers go on the LEFT of the unit per SOP.</a:t>
            </a:r>
          </a:p>
          <a:p>
            <a:r>
              <a:rPr lang="en-US" dirty="0" smtClean="0"/>
              <a:t>If an MTP pack is used and returned, move the issue slip at FD.</a:t>
            </a:r>
          </a:p>
          <a:p>
            <a:r>
              <a:rPr lang="en-US" dirty="0" smtClean="0"/>
              <a:t>Is there a C3d card?</a:t>
            </a:r>
          </a:p>
          <a:p>
            <a:pPr lvl="1"/>
            <a:r>
              <a:rPr lang="en-US" dirty="0" smtClean="0"/>
              <a:t>No </a:t>
            </a:r>
          </a:p>
          <a:p>
            <a:r>
              <a:rPr lang="en-US" dirty="0" smtClean="0"/>
              <a:t>Why do we do the whole DAT profile and not start with just the poly?</a:t>
            </a:r>
          </a:p>
          <a:p>
            <a:pPr lvl="1"/>
            <a:r>
              <a:rPr lang="en-US" dirty="0" smtClean="0"/>
              <a:t>The medical director has decided that this is best practice for patients.</a:t>
            </a:r>
          </a:p>
          <a:p>
            <a:pPr marL="320040" lvl="1" indent="0">
              <a:buNone/>
            </a:pPr>
            <a:endParaRPr lang="en-US" dirty="0" smtClean="0"/>
          </a:p>
        </p:txBody>
      </p:sp>
    </p:spTree>
    <p:extLst>
      <p:ext uri="{BB962C8B-B14F-4D97-AF65-F5344CB8AC3E}">
        <p14:creationId xmlns:p14="http://schemas.microsoft.com/office/powerpoint/2010/main" val="1741984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Submitted</a:t>
            </a:r>
            <a:endParaRPr lang="en-US" dirty="0"/>
          </a:p>
        </p:txBody>
      </p:sp>
      <p:sp>
        <p:nvSpPr>
          <p:cNvPr id="3" name="Content Placeholder 2"/>
          <p:cNvSpPr>
            <a:spLocks noGrp="1"/>
          </p:cNvSpPr>
          <p:nvPr>
            <p:ph sz="quarter" idx="1"/>
          </p:nvPr>
        </p:nvSpPr>
        <p:spPr/>
        <p:txBody>
          <a:bodyPr>
            <a:normAutofit fontScale="85000" lnSpcReduction="10000"/>
          </a:bodyPr>
          <a:lstStyle/>
          <a:p>
            <a:pPr lvl="1"/>
            <a:r>
              <a:rPr lang="en-US" dirty="0"/>
              <a:t>Special order units MUST be held and written on the dry erase board. </a:t>
            </a:r>
            <a:r>
              <a:rPr lang="en-US" dirty="0" err="1" smtClean="0"/>
              <a:t>Unhold</a:t>
            </a:r>
            <a:r>
              <a:rPr lang="en-US" dirty="0" smtClean="0"/>
              <a:t> </a:t>
            </a:r>
            <a:r>
              <a:rPr lang="en-US" dirty="0"/>
              <a:t>them when necessary and remove from the board when </a:t>
            </a:r>
            <a:r>
              <a:rPr lang="en-US" dirty="0" err="1" smtClean="0"/>
              <a:t>unheld</a:t>
            </a:r>
            <a:r>
              <a:rPr lang="en-US" dirty="0" smtClean="0"/>
              <a:t>/used</a:t>
            </a:r>
            <a:r>
              <a:rPr lang="en-US" dirty="0"/>
              <a:t>. Please check the box if patient is OR, Adult </a:t>
            </a:r>
            <a:r>
              <a:rPr lang="en-US" dirty="0" err="1"/>
              <a:t>HemOnc</a:t>
            </a:r>
            <a:r>
              <a:rPr lang="en-US" dirty="0"/>
              <a:t>, </a:t>
            </a:r>
            <a:r>
              <a:rPr lang="en-US" dirty="0" err="1"/>
              <a:t>Peds</a:t>
            </a:r>
            <a:r>
              <a:rPr lang="en-US" dirty="0"/>
              <a:t> </a:t>
            </a:r>
            <a:r>
              <a:rPr lang="en-US" dirty="0" err="1"/>
              <a:t>HemOnc</a:t>
            </a:r>
            <a:r>
              <a:rPr lang="en-US" dirty="0"/>
              <a:t>, or In house. We only care about the date of need for the </a:t>
            </a:r>
            <a:r>
              <a:rPr lang="en-US" dirty="0" err="1"/>
              <a:t>Peds</a:t>
            </a:r>
            <a:r>
              <a:rPr lang="en-US" dirty="0"/>
              <a:t> </a:t>
            </a:r>
            <a:r>
              <a:rPr lang="en-US" dirty="0" err="1"/>
              <a:t>HemOnc</a:t>
            </a:r>
            <a:r>
              <a:rPr lang="en-US" dirty="0"/>
              <a:t> and OR. Once the date of need has passed for </a:t>
            </a:r>
            <a:r>
              <a:rPr lang="en-US" dirty="0" err="1"/>
              <a:t>Peds</a:t>
            </a:r>
            <a:r>
              <a:rPr lang="en-US" dirty="0"/>
              <a:t> </a:t>
            </a:r>
            <a:r>
              <a:rPr lang="en-US" dirty="0" err="1"/>
              <a:t>HemOnc</a:t>
            </a:r>
            <a:r>
              <a:rPr lang="en-US" dirty="0"/>
              <a:t>, these units can be released. Once the OR date has passed, look to see if the patient is still in house, check ‘In House’ if so, and mark out the date of need. Adult </a:t>
            </a:r>
            <a:r>
              <a:rPr lang="en-US" dirty="0" err="1"/>
              <a:t>HemOnc</a:t>
            </a:r>
            <a:r>
              <a:rPr lang="en-US" dirty="0"/>
              <a:t> and In house units do not need to be released from those patients until they become short dated. (In house patients can be looked up in Epic periodically to see if they are still in house. If not, then release to stock)  </a:t>
            </a:r>
            <a:r>
              <a:rPr lang="en-US" dirty="0" smtClean="0"/>
              <a:t> </a:t>
            </a:r>
            <a:endParaRPr lang="en-US" dirty="0"/>
          </a:p>
          <a:p>
            <a:pPr lvl="1"/>
            <a:r>
              <a:rPr lang="en-US" dirty="0"/>
              <a:t>When ordering special order blood for Adult and </a:t>
            </a:r>
            <a:r>
              <a:rPr lang="en-US" dirty="0" err="1"/>
              <a:t>Peds</a:t>
            </a:r>
            <a:r>
              <a:rPr lang="en-US" dirty="0"/>
              <a:t> Hem/</a:t>
            </a:r>
            <a:r>
              <a:rPr lang="en-US" dirty="0" err="1"/>
              <a:t>Onc</a:t>
            </a:r>
            <a:r>
              <a:rPr lang="en-US" dirty="0"/>
              <a:t>, please look on the special order shelf to see what is already available and whether or not it would be acceptable. For ORC, it will most likely be acceptable, for </a:t>
            </a:r>
            <a:r>
              <a:rPr lang="en-US" dirty="0" err="1"/>
              <a:t>Peds</a:t>
            </a:r>
            <a:r>
              <a:rPr lang="en-US" dirty="0"/>
              <a:t>, it will not be acceptable- these patients require &lt;7 days old blood</a:t>
            </a:r>
            <a:r>
              <a:rPr lang="en-US"/>
              <a:t>. </a:t>
            </a:r>
            <a:r>
              <a:rPr lang="en-US" smtClean="0"/>
              <a:t> </a:t>
            </a:r>
            <a:endParaRPr lang="en-US" dirty="0"/>
          </a:p>
          <a:p>
            <a:endParaRPr lang="en-US" dirty="0" smtClean="0"/>
          </a:p>
          <a:p>
            <a:pPr marL="320040" lvl="1" indent="0">
              <a:buNone/>
            </a:pPr>
            <a:endParaRPr lang="en-US" dirty="0" smtClean="0"/>
          </a:p>
        </p:txBody>
      </p:sp>
    </p:spTree>
    <p:extLst>
      <p:ext uri="{BB962C8B-B14F-4D97-AF65-F5344CB8AC3E}">
        <p14:creationId xmlns:p14="http://schemas.microsoft.com/office/powerpoint/2010/main" val="4167222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0" y="152400"/>
            <a:ext cx="5281613" cy="6556782"/>
          </a:xfrm>
          <a:prstGeom prst="rect">
            <a:avLst/>
          </a:prstGeom>
        </p:spPr>
      </p:pic>
    </p:spTree>
    <p:extLst>
      <p:ext uri="{BB962C8B-B14F-4D97-AF65-F5344CB8AC3E}">
        <p14:creationId xmlns:p14="http://schemas.microsoft.com/office/powerpoint/2010/main" val="3089807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Panel QC</a:t>
            </a:r>
            <a:endParaRPr lang="en-US" dirty="0"/>
          </a:p>
        </p:txBody>
      </p:sp>
      <p:sp>
        <p:nvSpPr>
          <p:cNvPr id="3" name="Content Placeholder 2"/>
          <p:cNvSpPr>
            <a:spLocks noGrp="1"/>
          </p:cNvSpPr>
          <p:nvPr>
            <p:ph sz="quarter" idx="1"/>
          </p:nvPr>
        </p:nvSpPr>
        <p:spPr/>
        <p:txBody>
          <a:bodyPr/>
          <a:lstStyle/>
          <a:p>
            <a:r>
              <a:rPr lang="en-US" dirty="0" smtClean="0"/>
              <a:t>Added to Receipt testing procedure.</a:t>
            </a:r>
          </a:p>
          <a:p>
            <a:r>
              <a:rPr lang="en-US" dirty="0" smtClean="0"/>
              <a:t>Available for review in </a:t>
            </a:r>
            <a:r>
              <a:rPr lang="en-US" dirty="0" err="1" smtClean="0"/>
              <a:t>MedTraining</a:t>
            </a:r>
            <a:endParaRPr lang="en-US" dirty="0" smtClean="0"/>
          </a:p>
          <a:p>
            <a:r>
              <a:rPr lang="en-US" dirty="0" smtClean="0"/>
              <a:t>Dilute antisera is available in 1ml frozen aliquots.</a:t>
            </a:r>
          </a:p>
          <a:p>
            <a:r>
              <a:rPr lang="en-US" dirty="0" smtClean="0"/>
              <a:t>Panels will be numbered upon receipt (so can keep track of which one has been tested.)</a:t>
            </a:r>
            <a:endParaRPr lang="en-US" dirty="0"/>
          </a:p>
        </p:txBody>
      </p:sp>
    </p:spTree>
    <p:extLst>
      <p:ext uri="{BB962C8B-B14F-4D97-AF65-F5344CB8AC3E}">
        <p14:creationId xmlns:p14="http://schemas.microsoft.com/office/powerpoint/2010/main" val="1897714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 Q Floor Coolers</a:t>
            </a:r>
            <a:endParaRPr lang="en-US" dirty="0"/>
          </a:p>
        </p:txBody>
      </p:sp>
      <p:sp>
        <p:nvSpPr>
          <p:cNvPr id="3" name="Content Placeholder 2"/>
          <p:cNvSpPr>
            <a:spLocks noGrp="1"/>
          </p:cNvSpPr>
          <p:nvPr>
            <p:ph sz="quarter" idx="1"/>
          </p:nvPr>
        </p:nvSpPr>
        <p:spPr/>
        <p:txBody>
          <a:bodyPr/>
          <a:lstStyle/>
          <a:p>
            <a:r>
              <a:rPr lang="en-US" dirty="0" smtClean="0"/>
              <a:t>Gel packs are creating condensation as they thaw completely and this is leaking from the coolers.</a:t>
            </a:r>
          </a:p>
          <a:p>
            <a:r>
              <a:rPr lang="en-US" dirty="0" smtClean="0"/>
              <a:t>Plan A – place absorbent material in bottom of cooler.</a:t>
            </a:r>
          </a:p>
          <a:p>
            <a:pPr lvl="1"/>
            <a:r>
              <a:rPr lang="en-US" dirty="0" smtClean="0"/>
              <a:t>Still leaking.</a:t>
            </a:r>
          </a:p>
          <a:p>
            <a:r>
              <a:rPr lang="en-US" dirty="0" smtClean="0"/>
              <a:t>Plan B- Place the gel packs in the zip </a:t>
            </a:r>
            <a:r>
              <a:rPr lang="en-US" dirty="0" err="1" smtClean="0"/>
              <a:t>loc</a:t>
            </a:r>
            <a:r>
              <a:rPr lang="en-US" dirty="0" smtClean="0"/>
              <a:t> bags located at Front Desk.</a:t>
            </a:r>
          </a:p>
          <a:p>
            <a:pPr lvl="1"/>
            <a:r>
              <a:rPr lang="en-US" dirty="0" smtClean="0"/>
              <a:t>Put them in zip </a:t>
            </a:r>
            <a:r>
              <a:rPr lang="en-US" dirty="0" err="1" smtClean="0"/>
              <a:t>loc</a:t>
            </a:r>
            <a:r>
              <a:rPr lang="en-US" dirty="0" smtClean="0"/>
              <a:t> bags as we use them going forward.</a:t>
            </a:r>
          </a:p>
          <a:p>
            <a:pPr lvl="1"/>
            <a:r>
              <a:rPr lang="en-US" dirty="0" smtClean="0"/>
              <a:t>They can be frozen in the bags.</a:t>
            </a:r>
          </a:p>
          <a:p>
            <a:pPr lvl="1"/>
            <a:r>
              <a:rPr lang="en-US" dirty="0" smtClean="0"/>
              <a:t>Let management know if there continue to be issues AND if this seems to have fixed </a:t>
            </a:r>
            <a:r>
              <a:rPr lang="en-US" smtClean="0"/>
              <a:t>the issue. </a:t>
            </a:r>
            <a:endParaRPr lang="en-US" dirty="0"/>
          </a:p>
        </p:txBody>
      </p:sp>
    </p:spTree>
    <p:extLst>
      <p:ext uri="{BB962C8B-B14F-4D97-AF65-F5344CB8AC3E}">
        <p14:creationId xmlns:p14="http://schemas.microsoft.com/office/powerpoint/2010/main" val="1924695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262" y="304800"/>
            <a:ext cx="7772400" cy="1143000"/>
          </a:xfrm>
        </p:spPr>
        <p:txBody>
          <a:bodyPr/>
          <a:lstStyle/>
          <a:p>
            <a:r>
              <a:rPr lang="en-US" dirty="0" smtClean="0"/>
              <a:t>AABB Inspection</a:t>
            </a:r>
            <a:endParaRPr lang="en-US" dirty="0"/>
          </a:p>
        </p:txBody>
      </p:sp>
      <p:sp>
        <p:nvSpPr>
          <p:cNvPr id="3" name="Content Placeholder 2"/>
          <p:cNvSpPr>
            <a:spLocks noGrp="1"/>
          </p:cNvSpPr>
          <p:nvPr>
            <p:ph sz="quarter" idx="1"/>
          </p:nvPr>
        </p:nvSpPr>
        <p:spPr/>
        <p:txBody>
          <a:bodyPr>
            <a:normAutofit fontScale="55000" lnSpcReduction="20000"/>
          </a:bodyPr>
          <a:lstStyle/>
          <a:p>
            <a:pPr marL="0" lvl="0" indent="0">
              <a:buNone/>
            </a:pPr>
            <a:r>
              <a:rPr lang="en-US" u="sng" dirty="0"/>
              <a:t>AABB Standards: </a:t>
            </a:r>
            <a:endParaRPr lang="en-US" dirty="0"/>
          </a:p>
          <a:p>
            <a:pPr marL="0" indent="0">
              <a:buNone/>
            </a:pPr>
            <a:r>
              <a:rPr lang="en-US" dirty="0" smtClean="0"/>
              <a:t>. </a:t>
            </a:r>
            <a:endParaRPr lang="en-US" dirty="0"/>
          </a:p>
          <a:p>
            <a:pPr marL="0" indent="0">
              <a:buNone/>
            </a:pPr>
            <a:r>
              <a:rPr lang="en-US" b="1" dirty="0"/>
              <a:t>5.14.1  ABO Group</a:t>
            </a:r>
            <a:endParaRPr lang="en-US" dirty="0"/>
          </a:p>
          <a:p>
            <a:pPr marL="0" indent="0">
              <a:buNone/>
            </a:pPr>
            <a:r>
              <a:rPr lang="en-US" dirty="0"/>
              <a:t>The ABO group shall be determined by testing the red cells with anti-A and anti-B reagents and by testing the serum or plasma </a:t>
            </a:r>
            <a:r>
              <a:rPr lang="en-US" dirty="0" smtClean="0"/>
              <a:t>for expected </a:t>
            </a:r>
            <a:r>
              <a:rPr lang="en-US" dirty="0"/>
              <a:t>antibodies with A1 and B reagent red cells.  If a discrepancy is detected and transfusion is necessary before resolution, only Group O Red Blood Cells shall be issued.</a:t>
            </a:r>
          </a:p>
          <a:p>
            <a:pPr marL="0" indent="0">
              <a:buNone/>
            </a:pPr>
            <a:r>
              <a:rPr lang="en-US" dirty="0"/>
              <a:t> </a:t>
            </a:r>
          </a:p>
          <a:p>
            <a:pPr marL="0" indent="0">
              <a:buNone/>
            </a:pPr>
            <a:r>
              <a:rPr lang="en-US" b="1" dirty="0"/>
              <a:t>5.14.5  </a:t>
            </a:r>
            <a:r>
              <a:rPr lang="en-US" b="1" dirty="0" err="1"/>
              <a:t>Pretransfusion</a:t>
            </a:r>
            <a:r>
              <a:rPr lang="en-US" b="1" dirty="0"/>
              <a:t> Testing for Allogeneic Transfusion of Whole Blood, Red Blood </a:t>
            </a:r>
            <a:endParaRPr lang="en-US" dirty="0"/>
          </a:p>
          <a:p>
            <a:pPr marL="0" indent="0">
              <a:buNone/>
            </a:pPr>
            <a:r>
              <a:rPr lang="en-US" b="1" dirty="0" smtClean="0"/>
              <a:t>Cell</a:t>
            </a:r>
            <a:r>
              <a:rPr lang="en-US" b="1" dirty="0"/>
              <a:t>, and Granulocyte Components</a:t>
            </a:r>
            <a:r>
              <a:rPr lang="en-US" dirty="0"/>
              <a:t>.</a:t>
            </a:r>
          </a:p>
          <a:p>
            <a:pPr marL="0" indent="0">
              <a:buNone/>
            </a:pPr>
            <a:r>
              <a:rPr lang="en-US" dirty="0"/>
              <a:t>There shall be two determinations of the recipient’s ABO group as specified in Standard 5.14.1.  The first determination shall be performed on a current sample and the second determination by one of the following methods:</a:t>
            </a:r>
          </a:p>
          <a:p>
            <a:pPr marL="0" lvl="0" indent="0">
              <a:buNone/>
            </a:pPr>
            <a:r>
              <a:rPr lang="en-US" dirty="0"/>
              <a:t>Comparison with previous records</a:t>
            </a:r>
          </a:p>
          <a:p>
            <a:pPr marL="0" lvl="0" indent="0">
              <a:buNone/>
            </a:pPr>
            <a:r>
              <a:rPr lang="en-US" dirty="0">
                <a:solidFill>
                  <a:srgbClr val="FF0000"/>
                </a:solidFill>
              </a:rPr>
              <a:t>Testing a second sample collected at a time different from the first sample, including a new verification of patient identification.</a:t>
            </a:r>
          </a:p>
          <a:p>
            <a:pPr marL="0" lvl="0" indent="0">
              <a:buNone/>
            </a:pPr>
            <a:r>
              <a:rPr lang="en-US" dirty="0">
                <a:solidFill>
                  <a:srgbClr val="FF0000"/>
                </a:solidFill>
              </a:rPr>
              <a:t>Retesting the same sample if patient identification was verified using a validated electronic identification system.</a:t>
            </a:r>
          </a:p>
          <a:p>
            <a:pPr marL="0" indent="0">
              <a:buNone/>
            </a:pPr>
            <a:r>
              <a:rPr lang="en-US" dirty="0"/>
              <a:t>Standards 5.11 and 5.27.1 apply</a:t>
            </a:r>
            <a:r>
              <a:rPr lang="en-US" dirty="0" smtClean="0"/>
              <a:t>.</a:t>
            </a:r>
          </a:p>
          <a:p>
            <a:pPr marL="0" indent="0">
              <a:buNone/>
            </a:pPr>
            <a:endParaRPr lang="en-US" dirty="0"/>
          </a:p>
          <a:p>
            <a:pPr marL="0" indent="0">
              <a:buNone/>
            </a:pPr>
            <a:r>
              <a:rPr lang="en-US" b="1" dirty="0"/>
              <a:t>5.27.1 </a:t>
            </a:r>
            <a:r>
              <a:rPr lang="en-US" dirty="0"/>
              <a:t>Recipients whose ABO group is not known or has not been confirmed shall receive </a:t>
            </a:r>
            <a:r>
              <a:rPr lang="en-US" dirty="0" smtClean="0"/>
              <a:t>Group </a:t>
            </a:r>
            <a:r>
              <a:rPr lang="en-US" dirty="0"/>
              <a:t>O Red Blood Cells or low-titer group O Whole Blood. </a:t>
            </a:r>
          </a:p>
        </p:txBody>
      </p:sp>
    </p:spTree>
    <p:custDataLst>
      <p:tags r:id="rId1"/>
    </p:custDataLst>
    <p:extLst>
      <p:ext uri="{BB962C8B-B14F-4D97-AF65-F5344CB8AC3E}">
        <p14:creationId xmlns:p14="http://schemas.microsoft.com/office/powerpoint/2010/main" val="572797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dirty="0" smtClean="0"/>
              <a:t>Flow Chart</a:t>
            </a:r>
            <a:endParaRPr lang="en-US" dirty="0"/>
          </a:p>
        </p:txBody>
      </p:sp>
      <p:pic>
        <p:nvPicPr>
          <p:cNvPr id="6" name="Content Placeholder 5"/>
          <p:cNvPicPr>
            <a:picLocks noGrp="1" noChangeAspect="1"/>
          </p:cNvPicPr>
          <p:nvPr>
            <p:ph sz="quarter" idx="1"/>
          </p:nvPr>
        </p:nvPicPr>
        <p:blipFill>
          <a:blip r:embed="rId3"/>
          <a:stretch>
            <a:fillRect/>
          </a:stretch>
        </p:blipFill>
        <p:spPr>
          <a:xfrm>
            <a:off x="3429000" y="257370"/>
            <a:ext cx="5047924" cy="6219630"/>
          </a:xfrm>
          <a:prstGeom prst="rect">
            <a:avLst/>
          </a:prstGeom>
        </p:spPr>
      </p:pic>
    </p:spTree>
    <p:extLst>
      <p:ext uri="{BB962C8B-B14F-4D97-AF65-F5344CB8AC3E}">
        <p14:creationId xmlns:p14="http://schemas.microsoft.com/office/powerpoint/2010/main" val="3388178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Emergency Release</a:t>
            </a:r>
            <a:endParaRPr lang="en-US" dirty="0"/>
          </a:p>
        </p:txBody>
      </p:sp>
      <p:pic>
        <p:nvPicPr>
          <p:cNvPr id="4" name="Content Placeholder 3"/>
          <p:cNvPicPr>
            <a:picLocks noGrp="1" noChangeAspect="1"/>
          </p:cNvPicPr>
          <p:nvPr>
            <p:ph sz="quarter" idx="1"/>
          </p:nvPr>
        </p:nvPicPr>
        <p:blipFill>
          <a:blip r:embed="rId2"/>
          <a:stretch>
            <a:fillRect/>
          </a:stretch>
        </p:blipFill>
        <p:spPr>
          <a:xfrm>
            <a:off x="2286000" y="1441084"/>
            <a:ext cx="3883759" cy="5035916"/>
          </a:xfrm>
          <a:prstGeom prst="rect">
            <a:avLst/>
          </a:prstGeom>
        </p:spPr>
      </p:pic>
    </p:spTree>
    <p:extLst>
      <p:ext uri="{BB962C8B-B14F-4D97-AF65-F5344CB8AC3E}">
        <p14:creationId xmlns:p14="http://schemas.microsoft.com/office/powerpoint/2010/main" val="4024245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Blood Product Release</a:t>
            </a:r>
            <a:endParaRPr lang="en-US" dirty="0"/>
          </a:p>
        </p:txBody>
      </p:sp>
      <p:pic>
        <p:nvPicPr>
          <p:cNvPr id="4" name="Content Placeholder 3"/>
          <p:cNvPicPr>
            <a:picLocks noGrp="1" noChangeAspect="1"/>
          </p:cNvPicPr>
          <p:nvPr>
            <p:ph sz="quarter" idx="1"/>
          </p:nvPr>
        </p:nvPicPr>
        <p:blipFill>
          <a:blip r:embed="rId3"/>
          <a:stretch>
            <a:fillRect/>
          </a:stretch>
        </p:blipFill>
        <p:spPr>
          <a:xfrm>
            <a:off x="2362200" y="1447800"/>
            <a:ext cx="4194463" cy="5460248"/>
          </a:xfrm>
          <a:prstGeom prst="rect">
            <a:avLst/>
          </a:prstGeom>
        </p:spPr>
      </p:pic>
    </p:spTree>
    <p:extLst>
      <p:ext uri="{BB962C8B-B14F-4D97-AF65-F5344CB8AC3E}">
        <p14:creationId xmlns:p14="http://schemas.microsoft.com/office/powerpoint/2010/main" val="1581741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Forward/Reverse</a:t>
            </a:r>
            <a:endParaRPr lang="en-US" dirty="0"/>
          </a:p>
        </p:txBody>
      </p:sp>
      <p:sp>
        <p:nvSpPr>
          <p:cNvPr id="3" name="Content Placeholder 2"/>
          <p:cNvSpPr>
            <a:spLocks noGrp="1"/>
          </p:cNvSpPr>
          <p:nvPr>
            <p:ph sz="quarter" idx="1"/>
          </p:nvPr>
        </p:nvSpPr>
        <p:spPr/>
        <p:txBody>
          <a:bodyPr>
            <a:normAutofit fontScale="92500"/>
          </a:bodyPr>
          <a:lstStyle/>
          <a:p>
            <a:pPr marL="0" indent="0">
              <a:buNone/>
            </a:pPr>
            <a:r>
              <a:rPr lang="en-US" dirty="0"/>
              <a:t>5.14.1  ABO </a:t>
            </a:r>
            <a:r>
              <a:rPr lang="en-US" dirty="0" smtClean="0"/>
              <a:t>Group:   The </a:t>
            </a:r>
            <a:r>
              <a:rPr lang="en-US" dirty="0"/>
              <a:t>ABO group shall be determined by testing the red cells with anti-A and anti-B reagents and by testing the serum or plasma for expected antibodies with A1 and B reagent red cells.  If a discrepancy is detected and transfusion is necessary before resolution, only Group O Red Blood Cells shall be issued</a:t>
            </a:r>
            <a:r>
              <a:rPr lang="en-US" dirty="0" smtClean="0"/>
              <a:t>.</a:t>
            </a:r>
          </a:p>
          <a:p>
            <a:pPr marL="0" indent="0">
              <a:buNone/>
            </a:pPr>
            <a:endParaRPr lang="en-US" dirty="0" smtClean="0"/>
          </a:p>
          <a:p>
            <a:r>
              <a:rPr lang="en-US" dirty="0" smtClean="0"/>
              <a:t>Required for all pediatric/adult patients &gt;6 months of age</a:t>
            </a:r>
          </a:p>
          <a:p>
            <a:r>
              <a:rPr lang="en-US" dirty="0" smtClean="0"/>
              <a:t>Neonates – may still perform forward (only getting O red cells).</a:t>
            </a:r>
          </a:p>
          <a:p>
            <a:r>
              <a:rPr lang="en-US" dirty="0" smtClean="0"/>
              <a:t>Two new ABO rechecks have been built:</a:t>
            </a:r>
          </a:p>
          <a:p>
            <a:pPr lvl="1"/>
            <a:r>
              <a:rPr lang="en-US" dirty="0" smtClean="0"/>
              <a:t>ABO2</a:t>
            </a:r>
          </a:p>
          <a:p>
            <a:pPr lvl="1"/>
            <a:r>
              <a:rPr lang="en-US" dirty="0" smtClean="0"/>
              <a:t>ABOEO</a:t>
            </a:r>
            <a:endParaRPr lang="en-US" dirty="0"/>
          </a:p>
        </p:txBody>
      </p:sp>
    </p:spTree>
    <p:extLst>
      <p:ext uri="{BB962C8B-B14F-4D97-AF65-F5344CB8AC3E}">
        <p14:creationId xmlns:p14="http://schemas.microsoft.com/office/powerpoint/2010/main" val="159501773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7"/>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8b6377e6-305d-4cbb-a37d-bc99fc20048e"/>
  <p:tag name="AUDIO_ID" val="321"/>
  <p:tag name="ELAPSEDTIME" val="33.9"/>
  <p:tag name="ARTICULATE_SLIDE_PAUSE" val="1"/>
  <p:tag name="ARTICULATE_NAV_LEVEL" val="1"/>
  <p:tag name="ARTICULATE_PLAYLIST_ID" val="-1"/>
  <p:tag name="ARTICULATE_LOCK_SLIDE" val="0"/>
  <p:tag name="ARTICULATE_SLIDE_NAV" val="25"/>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1426</TotalTime>
  <Words>1822</Words>
  <Application>Microsoft Office PowerPoint</Application>
  <PresentationFormat>On-screen Show (4:3)</PresentationFormat>
  <Paragraphs>135</Paragraphs>
  <Slides>23</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Calibri</vt:lpstr>
      <vt:lpstr>Franklin Gothic Book</vt:lpstr>
      <vt:lpstr>Perpetua</vt:lpstr>
      <vt:lpstr>Wingdings 2</vt:lpstr>
      <vt:lpstr>Equity</vt:lpstr>
      <vt:lpstr>Staff Meeting</vt:lpstr>
      <vt:lpstr>Panel QC – New requirement </vt:lpstr>
      <vt:lpstr>Panel QC</vt:lpstr>
      <vt:lpstr>MAX Q Floor Coolers</vt:lpstr>
      <vt:lpstr>AABB Inspection</vt:lpstr>
      <vt:lpstr>Flow Chart</vt:lpstr>
      <vt:lpstr>‘New’ Emergency Release</vt:lpstr>
      <vt:lpstr>‘New’ Blood Product Release</vt:lpstr>
      <vt:lpstr>Forward/Reverse</vt:lpstr>
      <vt:lpstr>New ABO Rechecks    ABO2</vt:lpstr>
      <vt:lpstr>ABO2</vt:lpstr>
      <vt:lpstr>PRCEXM Order in WakeOne</vt:lpstr>
      <vt:lpstr>Specimens (Crossmatched products)</vt:lpstr>
      <vt:lpstr>Specimens (Crossmatched products)</vt:lpstr>
      <vt:lpstr>ABOEO (ABO for Electronic XM of Group O) </vt:lpstr>
      <vt:lpstr>Davie Medical Center</vt:lpstr>
      <vt:lpstr>Go-Live </vt:lpstr>
      <vt:lpstr>Questions/Answers</vt:lpstr>
      <vt:lpstr>Questions/Answers</vt:lpstr>
      <vt:lpstr>Staff Submitted Requests</vt:lpstr>
      <vt:lpstr>Staff Submitted</vt:lpstr>
      <vt:lpstr>Staff Submitted</vt:lpstr>
      <vt:lpstr>PowerPoint Presentation</vt:lpstr>
    </vt:vector>
  </TitlesOfParts>
  <Company>WFUHS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Circular of Information Overview</dc:title>
  <dc:creator>WFBMC</dc:creator>
  <cp:lastModifiedBy>Julie H Simmons</cp:lastModifiedBy>
  <cp:revision>80</cp:revision>
  <cp:lastPrinted>2021-03-29T20:24:09Z</cp:lastPrinted>
  <dcterms:created xsi:type="dcterms:W3CDTF">2017-08-29T13:25:19Z</dcterms:created>
  <dcterms:modified xsi:type="dcterms:W3CDTF">2021-03-31T19:11:53Z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13B4A922-46DC-49D1-807E-809E083434A5</vt:lpwstr>
  </property>
  <property fmtid="{D5CDD505-2E9C-101B-9397-08002B2CF9AE}" pid="3" name="ArticulatePath">
    <vt:lpwstr>Circular of Information Overview</vt:lpwstr>
  </property>
</Properties>
</file>