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0.xml" ContentType="application/vnd.openxmlformats-officedocument.presentationml.notesSlide+xml"/>
  <Override PartName="/ppt/tags/tag38.xml" ContentType="application/vnd.openxmlformats-officedocument.presentationml.tags+xml"/>
  <Override PartName="/ppt/notesSlides/notesSlide21.xml" ContentType="application/vnd.openxmlformats-officedocument.presentationml.notesSlide+xml"/>
  <Override PartName="/ppt/tags/tag39.xml" ContentType="application/vnd.openxmlformats-officedocument.presentationml.tags+xml"/>
  <Override PartName="/ppt/notesSlides/notesSlide22.xml" ContentType="application/vnd.openxmlformats-officedocument.presentationml.notesSlide+xml"/>
  <Override PartName="/ppt/tags/tag40.xml" ContentType="application/vnd.openxmlformats-officedocument.presentationml.tags+xml"/>
  <Override PartName="/ppt/notesSlides/notesSlide23.xml" ContentType="application/vnd.openxmlformats-officedocument.presentationml.notesSlide+xml"/>
  <Override PartName="/ppt/tags/tag41.xml" ContentType="application/vnd.openxmlformats-officedocument.presentationml.tags+xml"/>
  <Override PartName="/ppt/notesSlides/notesSlide24.xml" ContentType="application/vnd.openxmlformats-officedocument.presentationml.notesSlide+xml"/>
  <Override PartName="/ppt/tags/tag42.xml" ContentType="application/vnd.openxmlformats-officedocument.presentationml.tags+xml"/>
  <Override PartName="/ppt/notesSlides/notesSlide25.xml" ContentType="application/vnd.openxmlformats-officedocument.presentationml.notesSlide+xml"/>
  <Override PartName="/ppt/tags/tag43.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76" r:id="rId3"/>
    <p:sldId id="295" r:id="rId4"/>
    <p:sldId id="277" r:id="rId5"/>
    <p:sldId id="278" r:id="rId6"/>
    <p:sldId id="257" r:id="rId7"/>
    <p:sldId id="258" r:id="rId8"/>
    <p:sldId id="259" r:id="rId9"/>
    <p:sldId id="260" r:id="rId10"/>
    <p:sldId id="261" r:id="rId11"/>
    <p:sldId id="280" r:id="rId12"/>
    <p:sldId id="281" r:id="rId13"/>
    <p:sldId id="262" r:id="rId14"/>
    <p:sldId id="263" r:id="rId15"/>
    <p:sldId id="265" r:id="rId16"/>
    <p:sldId id="266"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Lst>
  <p:sldSz cx="9144000" cy="6858000" type="screen4x3"/>
  <p:notesSz cx="6934200" cy="92202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099FA89E-09F4-4B01-B989-1B8A54660309}" type="datetimeFigureOut">
              <a:rPr lang="en-US" smtClean="0"/>
              <a:pPr/>
              <a:t>4/22/2021</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394D05AB-BC7C-4664-BCF5-1F0F90B51145}" type="slidenum">
              <a:rPr lang="en-US" smtClean="0"/>
              <a:pPr/>
              <a:t>‹#›</a:t>
            </a:fld>
            <a:endParaRPr lang="en-US"/>
          </a:p>
        </p:txBody>
      </p:sp>
    </p:spTree>
    <p:extLst>
      <p:ext uri="{BB962C8B-B14F-4D97-AF65-F5344CB8AC3E}">
        <p14:creationId xmlns:p14="http://schemas.microsoft.com/office/powerpoint/2010/main" val="2256669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4D05AB-BC7C-4664-BCF5-1F0F90B5114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17</a:t>
            </a:fld>
            <a:endParaRPr lang="en-US"/>
          </a:p>
        </p:txBody>
      </p:sp>
    </p:spTree>
    <p:extLst>
      <p:ext uri="{BB962C8B-B14F-4D97-AF65-F5344CB8AC3E}">
        <p14:creationId xmlns:p14="http://schemas.microsoft.com/office/powerpoint/2010/main" val="1675311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18</a:t>
            </a:fld>
            <a:endParaRPr lang="en-US"/>
          </a:p>
        </p:txBody>
      </p:sp>
    </p:spTree>
    <p:extLst>
      <p:ext uri="{BB962C8B-B14F-4D97-AF65-F5344CB8AC3E}">
        <p14:creationId xmlns:p14="http://schemas.microsoft.com/office/powerpoint/2010/main" val="4254196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19</a:t>
            </a:fld>
            <a:endParaRPr lang="en-US"/>
          </a:p>
        </p:txBody>
      </p:sp>
    </p:spTree>
    <p:extLst>
      <p:ext uri="{BB962C8B-B14F-4D97-AF65-F5344CB8AC3E}">
        <p14:creationId xmlns:p14="http://schemas.microsoft.com/office/powerpoint/2010/main" val="1263453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20</a:t>
            </a:fld>
            <a:endParaRPr lang="en-US"/>
          </a:p>
        </p:txBody>
      </p:sp>
    </p:spTree>
    <p:extLst>
      <p:ext uri="{BB962C8B-B14F-4D97-AF65-F5344CB8AC3E}">
        <p14:creationId xmlns:p14="http://schemas.microsoft.com/office/powerpoint/2010/main" val="4290067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21</a:t>
            </a:fld>
            <a:endParaRPr lang="en-US"/>
          </a:p>
        </p:txBody>
      </p:sp>
    </p:spTree>
    <p:extLst>
      <p:ext uri="{BB962C8B-B14F-4D97-AF65-F5344CB8AC3E}">
        <p14:creationId xmlns:p14="http://schemas.microsoft.com/office/powerpoint/2010/main" val="2712737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23</a:t>
            </a:fld>
            <a:endParaRPr lang="en-US"/>
          </a:p>
        </p:txBody>
      </p:sp>
    </p:spTree>
    <p:extLst>
      <p:ext uri="{BB962C8B-B14F-4D97-AF65-F5344CB8AC3E}">
        <p14:creationId xmlns:p14="http://schemas.microsoft.com/office/powerpoint/2010/main" val="3817396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24</a:t>
            </a:fld>
            <a:endParaRPr lang="en-US"/>
          </a:p>
        </p:txBody>
      </p:sp>
    </p:spTree>
    <p:extLst>
      <p:ext uri="{BB962C8B-B14F-4D97-AF65-F5344CB8AC3E}">
        <p14:creationId xmlns:p14="http://schemas.microsoft.com/office/powerpoint/2010/main" val="1551562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25</a:t>
            </a:fld>
            <a:endParaRPr lang="en-US"/>
          </a:p>
        </p:txBody>
      </p:sp>
    </p:spTree>
    <p:extLst>
      <p:ext uri="{BB962C8B-B14F-4D97-AF65-F5344CB8AC3E}">
        <p14:creationId xmlns:p14="http://schemas.microsoft.com/office/powerpoint/2010/main" val="3989712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26</a:t>
            </a:fld>
            <a:endParaRPr lang="en-US"/>
          </a:p>
        </p:txBody>
      </p:sp>
    </p:spTree>
    <p:extLst>
      <p:ext uri="{BB962C8B-B14F-4D97-AF65-F5344CB8AC3E}">
        <p14:creationId xmlns:p14="http://schemas.microsoft.com/office/powerpoint/2010/main" val="3014317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27</a:t>
            </a:fld>
            <a:endParaRPr lang="en-US"/>
          </a:p>
        </p:txBody>
      </p:sp>
    </p:spTree>
    <p:extLst>
      <p:ext uri="{BB962C8B-B14F-4D97-AF65-F5344CB8AC3E}">
        <p14:creationId xmlns:p14="http://schemas.microsoft.com/office/powerpoint/2010/main" val="1396766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28</a:t>
            </a:fld>
            <a:endParaRPr lang="en-US"/>
          </a:p>
        </p:txBody>
      </p:sp>
    </p:spTree>
    <p:extLst>
      <p:ext uri="{BB962C8B-B14F-4D97-AF65-F5344CB8AC3E}">
        <p14:creationId xmlns:p14="http://schemas.microsoft.com/office/powerpoint/2010/main" val="1987548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CC1686-0847-475F-8B4C-AFF20181A7FB}" type="slidenum">
              <a:rPr lang="en-US" smtClean="0"/>
              <a:pPr/>
              <a:t>29</a:t>
            </a:fld>
            <a:endParaRPr lang="en-US"/>
          </a:p>
        </p:txBody>
      </p:sp>
    </p:spTree>
    <p:extLst>
      <p:ext uri="{BB962C8B-B14F-4D97-AF65-F5344CB8AC3E}">
        <p14:creationId xmlns:p14="http://schemas.microsoft.com/office/powerpoint/2010/main" val="3391208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3</a:t>
            </a:fld>
            <a:endParaRPr lang="en-US"/>
          </a:p>
        </p:txBody>
      </p:sp>
    </p:spTree>
    <p:extLst>
      <p:ext uri="{BB962C8B-B14F-4D97-AF65-F5344CB8AC3E}">
        <p14:creationId xmlns:p14="http://schemas.microsoft.com/office/powerpoint/2010/main" val="3747569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D65128EF-1454-4C15-ADD1-E07CF2C6A33F}" type="datetimeFigureOut">
              <a:rPr lang="en-US" smtClean="0"/>
              <a:pPr/>
              <a:t>4/22/2021</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4A3B987-4423-4FC3-BF3F-958B621EA3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5128EF-1454-4C15-ADD1-E07CF2C6A33F}"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3B987-4423-4FC3-BF3F-958B621EA3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5128EF-1454-4C15-ADD1-E07CF2C6A33F}"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3B987-4423-4FC3-BF3F-958B621EA3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D65128EF-1454-4C15-ADD1-E07CF2C6A33F}" type="datetimeFigureOut">
              <a:rPr lang="en-US" smtClean="0"/>
              <a:pPr/>
              <a:t>4/22/2021</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34A3B987-4423-4FC3-BF3F-958B621EA3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D65128EF-1454-4C15-ADD1-E07CF2C6A33F}" type="datetimeFigureOut">
              <a:rPr lang="en-US" smtClean="0"/>
              <a:pPr/>
              <a:t>4/22/2021</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34A3B987-4423-4FC3-BF3F-958B621EA37D}"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D65128EF-1454-4C15-ADD1-E07CF2C6A33F}" type="datetimeFigureOut">
              <a:rPr lang="en-US" smtClean="0"/>
              <a:pPr/>
              <a:t>4/22/2021</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34A3B987-4423-4FC3-BF3F-958B621EA3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D65128EF-1454-4C15-ADD1-E07CF2C6A33F}" type="datetimeFigureOut">
              <a:rPr lang="en-US" smtClean="0"/>
              <a:pPr/>
              <a:t>4/22/2021</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34A3B987-4423-4FC3-BF3F-958B621EA3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65128EF-1454-4C15-ADD1-E07CF2C6A33F}" type="datetimeFigureOut">
              <a:rPr lang="en-US" smtClean="0"/>
              <a:pPr/>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A3B987-4423-4FC3-BF3F-958B621EA3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D65128EF-1454-4C15-ADD1-E07CF2C6A33F}" type="datetimeFigureOut">
              <a:rPr lang="en-US" smtClean="0"/>
              <a:pPr/>
              <a:t>4/22/2021</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34A3B987-4423-4FC3-BF3F-958B621EA3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D65128EF-1454-4C15-ADD1-E07CF2C6A33F}" type="datetimeFigureOut">
              <a:rPr lang="en-US" smtClean="0"/>
              <a:pPr/>
              <a:t>4/22/2021</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34A3B987-4423-4FC3-BF3F-958B621EA3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D65128EF-1454-4C15-ADD1-E07CF2C6A33F}" type="datetimeFigureOut">
              <a:rPr lang="en-US" smtClean="0"/>
              <a:pPr/>
              <a:t>4/22/2021</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34A3B987-4423-4FC3-BF3F-958B621EA3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65128EF-1454-4C15-ADD1-E07CF2C6A33F}" type="datetimeFigureOut">
              <a:rPr lang="en-US" smtClean="0"/>
              <a:pPr/>
              <a:t>4/22/2021</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4A3B987-4423-4FC3-BF3F-958B621EA37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7.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6.jpe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1.jpe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8.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2.jpe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9.xml"/><Relationship Id="rId7" Type="http://schemas.openxmlformats.org/officeDocument/2006/relationships/image" Target="../media/image12.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3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33.xml"/><Relationship Id="rId7" Type="http://schemas.openxmlformats.org/officeDocument/2006/relationships/image" Target="../media/image14.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2.jpe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6.jpeg"/><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6.jpeg"/><Relationship Id="rId4"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3.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jpe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4.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Security and Safety</a:t>
            </a:r>
            <a:endParaRPr lang="en-US" dirty="0"/>
          </a:p>
        </p:txBody>
      </p:sp>
      <p:sp>
        <p:nvSpPr>
          <p:cNvPr id="3" name="Subtitle 2"/>
          <p:cNvSpPr>
            <a:spLocks noGrp="1"/>
          </p:cNvSpPr>
          <p:nvPr>
            <p:ph type="subTitle" idx="1"/>
          </p:nvPr>
        </p:nvSpPr>
        <p:spPr/>
        <p:txBody>
          <a:bodyPr>
            <a:normAutofit/>
          </a:bodyPr>
          <a:lstStyle/>
          <a:p>
            <a:endParaRPr lang="en-US" sz="1700" dirty="0" smtClean="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7906"/>
          </a:xfrm>
        </p:spPr>
        <p:txBody>
          <a:bodyPr/>
          <a:lstStyle/>
          <a:p>
            <a:r>
              <a:rPr lang="en-US" dirty="0" smtClean="0"/>
              <a:t>Blood Bank Panic Cords</a:t>
            </a:r>
            <a:endParaRPr lang="en-US" dirty="0"/>
          </a:p>
        </p:txBody>
      </p:sp>
      <p:sp>
        <p:nvSpPr>
          <p:cNvPr id="3" name="Content Placeholder 2"/>
          <p:cNvSpPr>
            <a:spLocks noGrp="1"/>
          </p:cNvSpPr>
          <p:nvPr>
            <p:ph idx="1"/>
          </p:nvPr>
        </p:nvSpPr>
        <p:spPr>
          <a:xfrm>
            <a:off x="457200" y="990600"/>
            <a:ext cx="8229600" cy="5464208"/>
          </a:xfrm>
        </p:spPr>
        <p:txBody>
          <a:bodyPr/>
          <a:lstStyle/>
          <a:p>
            <a:r>
              <a:rPr lang="en-US" b="1" dirty="0" smtClean="0">
                <a:ln>
                  <a:solidFill>
                    <a:schemeClr val="accent1"/>
                  </a:solidFill>
                </a:ln>
              </a:rPr>
              <a:t>Inside Irradiator Room </a:t>
            </a:r>
            <a:endParaRPr lang="en-US" dirty="0" smtClean="0">
              <a:ln>
                <a:solidFill>
                  <a:schemeClr val="accent1"/>
                </a:solidFill>
              </a:ln>
            </a:endParaRPr>
          </a:p>
          <a:p>
            <a:pPr lvl="1"/>
            <a:r>
              <a:rPr lang="en-US" dirty="0" smtClean="0"/>
              <a:t>Around each irradiator is a</a:t>
            </a:r>
            <a:r>
              <a:rPr lang="en-US" sz="2400" b="1" dirty="0" smtClean="0">
                <a:ln>
                  <a:solidFill>
                    <a:schemeClr val="accent1"/>
                  </a:solidFill>
                </a:ln>
                <a:effectLst>
                  <a:glow rad="101600">
                    <a:schemeClr val="accent2">
                      <a:satMod val="175000"/>
                      <a:alpha val="40000"/>
                    </a:schemeClr>
                  </a:glow>
                </a:effectLst>
              </a:rPr>
              <a:t> panic cord </a:t>
            </a:r>
            <a:endParaRPr lang="en-US" dirty="0" smtClean="0"/>
          </a:p>
          <a:p>
            <a:pPr lvl="1"/>
            <a:r>
              <a:rPr lang="en-US" dirty="0" smtClean="0"/>
              <a:t> If you are caught in the irradiator room with an assailant and cannot get to the panic button, fall to the ground or lean forward and catch the panic cord.  This will alert security.</a:t>
            </a:r>
            <a:endParaRPr lang="en-US" dirty="0"/>
          </a:p>
        </p:txBody>
      </p:sp>
      <p:pic>
        <p:nvPicPr>
          <p:cNvPr id="3074" name="Picture 2" descr="C:\Documents and Settings\bturner\My Documents\My Pictures\old irradiator panic cord.JPG"/>
          <p:cNvPicPr>
            <a:picLocks noChangeAspect="1" noChangeArrowheads="1"/>
          </p:cNvPicPr>
          <p:nvPr>
            <p:custDataLst>
              <p:tags r:id="rId2"/>
            </p:custDataLst>
          </p:nvPr>
        </p:nvPicPr>
        <p:blipFill>
          <a:blip r:embed="rId6" cstate="print"/>
          <a:srcRect/>
          <a:stretch>
            <a:fillRect/>
          </a:stretch>
        </p:blipFill>
        <p:spPr bwMode="auto">
          <a:xfrm>
            <a:off x="2743200" y="3810000"/>
            <a:ext cx="2048827" cy="2743200"/>
          </a:xfrm>
          <a:prstGeom prst="rect">
            <a:avLst/>
          </a:prstGeom>
          <a:noFill/>
        </p:spPr>
      </p:pic>
      <p:pic>
        <p:nvPicPr>
          <p:cNvPr id="3075" name="Picture 3" descr="C:\Documents and Settings\bturner\My Documents\My Pictures\new irradiator panic cord.JPG"/>
          <p:cNvPicPr>
            <a:picLocks noChangeAspect="1" noChangeArrowheads="1"/>
          </p:cNvPicPr>
          <p:nvPr>
            <p:custDataLst>
              <p:tags r:id="rId3"/>
            </p:custDataLst>
          </p:nvPr>
        </p:nvPicPr>
        <p:blipFill>
          <a:blip r:embed="rId7" cstate="print"/>
          <a:srcRect/>
          <a:stretch>
            <a:fillRect/>
          </a:stretch>
        </p:blipFill>
        <p:spPr bwMode="auto">
          <a:xfrm>
            <a:off x="5867400" y="3810000"/>
            <a:ext cx="2048827" cy="2743200"/>
          </a:xfrm>
          <a:prstGeom prst="rect">
            <a:avLst/>
          </a:prstGeom>
          <a:noFill/>
        </p:spPr>
      </p:pic>
      <p:cxnSp>
        <p:nvCxnSpPr>
          <p:cNvPr id="9" name="Straight Arrow Connector 8"/>
          <p:cNvCxnSpPr/>
          <p:nvPr/>
        </p:nvCxnSpPr>
        <p:spPr>
          <a:xfrm>
            <a:off x="5257800" y="4191000"/>
            <a:ext cx="1981200" cy="914400"/>
          </a:xfrm>
          <a:prstGeom prst="straightConnector1">
            <a:avLst/>
          </a:prstGeom>
          <a:ln w="66675">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191000" y="4191000"/>
            <a:ext cx="1066800" cy="1143000"/>
          </a:xfrm>
          <a:prstGeom prst="straightConnector1">
            <a:avLst/>
          </a:prstGeom>
          <a:ln w="66675">
            <a:solidFill>
              <a:srgbClr val="FF66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BMT Panic Buttons</a:t>
            </a:r>
            <a:endParaRPr lang="en-US" dirty="0"/>
          </a:p>
        </p:txBody>
      </p:sp>
      <p:sp>
        <p:nvSpPr>
          <p:cNvPr id="3" name="Content Placeholder 2"/>
          <p:cNvSpPr>
            <a:spLocks noGrp="1"/>
          </p:cNvSpPr>
          <p:nvPr>
            <p:ph idx="1"/>
          </p:nvPr>
        </p:nvSpPr>
        <p:spPr>
          <a:xfrm>
            <a:off x="457200" y="1882808"/>
            <a:ext cx="4876800" cy="4572000"/>
          </a:xfrm>
        </p:spPr>
        <p:txBody>
          <a:bodyPr>
            <a:normAutofit lnSpcReduction="10000"/>
          </a:bodyPr>
          <a:lstStyle/>
          <a:p>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BMT Office</a:t>
            </a:r>
          </a:p>
          <a:p>
            <a:pPr lvl="1"/>
            <a:r>
              <a:rPr lang="en-US" dirty="0" smtClean="0"/>
              <a:t>Under the desk that is next to the door.</a:t>
            </a:r>
            <a:endParaRPr lang="en-US" dirty="0"/>
          </a:p>
          <a:p>
            <a:endParaRPr lang="en-US" dirty="0" smtClean="0"/>
          </a:p>
          <a:p>
            <a:endParaRPr lang="en-US" dirty="0" smtClean="0"/>
          </a:p>
          <a:p>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Specimen Receipt Area</a:t>
            </a:r>
          </a:p>
          <a:p>
            <a:pPr lvl="1"/>
            <a:r>
              <a:rPr lang="en-US" dirty="0" smtClean="0"/>
              <a:t>Under the middle computer opposite the courier window.</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1923" y="1447800"/>
            <a:ext cx="2959100" cy="22193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1923" y="4038600"/>
            <a:ext cx="2971800" cy="2228850"/>
          </a:xfrm>
          <a:prstGeom prst="rect">
            <a:avLst/>
          </a:prstGeom>
        </p:spPr>
      </p:pic>
    </p:spTree>
    <p:extLst>
      <p:ext uri="{BB962C8B-B14F-4D97-AF65-F5344CB8AC3E}">
        <p14:creationId xmlns:p14="http://schemas.microsoft.com/office/powerpoint/2010/main" val="1134132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BMT Panic Buttons</a:t>
            </a:r>
            <a:endParaRPr lang="en-US" dirty="0"/>
          </a:p>
        </p:txBody>
      </p:sp>
      <p:sp>
        <p:nvSpPr>
          <p:cNvPr id="3" name="Content Placeholder 2"/>
          <p:cNvSpPr>
            <a:spLocks noGrp="1"/>
          </p:cNvSpPr>
          <p:nvPr>
            <p:ph idx="1"/>
          </p:nvPr>
        </p:nvSpPr>
        <p:spPr/>
        <p:txBody>
          <a:bodyPr/>
          <a:lstStyle/>
          <a:p>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Intercom system</a:t>
            </a:r>
          </a:p>
          <a:p>
            <a:pPr lvl="1"/>
            <a:r>
              <a:rPr lang="en-US" dirty="0" smtClean="0"/>
              <a:t>There are also panic buttons on each of the </a:t>
            </a:r>
            <a:r>
              <a:rPr lang="en-US" dirty="0"/>
              <a:t>3</a:t>
            </a:r>
            <a:r>
              <a:rPr lang="en-US" dirty="0" smtClean="0"/>
              <a:t> intercom systems located:</a:t>
            </a:r>
          </a:p>
          <a:p>
            <a:pPr lvl="2"/>
            <a:r>
              <a:rPr lang="en-US" dirty="0" smtClean="0"/>
              <a:t>Hall </a:t>
            </a:r>
          </a:p>
          <a:p>
            <a:pPr lvl="2"/>
            <a:r>
              <a:rPr lang="en-US" dirty="0" err="1" smtClean="0"/>
              <a:t>Cryo</a:t>
            </a:r>
            <a:r>
              <a:rPr lang="en-US" dirty="0" smtClean="0"/>
              <a:t> Room </a:t>
            </a:r>
          </a:p>
          <a:p>
            <a:pPr lvl="2"/>
            <a:r>
              <a:rPr lang="en-US" dirty="0" smtClean="0"/>
              <a:t>Processing room</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3363717"/>
            <a:ext cx="4448908" cy="3336681"/>
          </a:xfrm>
          <a:prstGeom prst="rect">
            <a:avLst/>
          </a:prstGeom>
        </p:spPr>
      </p:pic>
      <p:sp>
        <p:nvSpPr>
          <p:cNvPr id="5" name="Oval 4"/>
          <p:cNvSpPr/>
          <p:nvPr/>
        </p:nvSpPr>
        <p:spPr>
          <a:xfrm>
            <a:off x="6705600" y="4495800"/>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467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027906"/>
          </a:xfrm>
        </p:spPr>
        <p:txBody>
          <a:bodyPr>
            <a:normAutofit fontScale="90000"/>
          </a:bodyPr>
          <a:lstStyle/>
          <a:p>
            <a:r>
              <a:rPr lang="en-US" dirty="0" smtClean="0"/>
              <a:t>Blood Bank Key:  Loss of Power</a:t>
            </a:r>
            <a:endParaRPr lang="en-US" dirty="0"/>
          </a:p>
        </p:txBody>
      </p:sp>
      <p:sp>
        <p:nvSpPr>
          <p:cNvPr id="3" name="Content Placeholder 2"/>
          <p:cNvSpPr>
            <a:spLocks noGrp="1"/>
          </p:cNvSpPr>
          <p:nvPr>
            <p:ph idx="1"/>
          </p:nvPr>
        </p:nvSpPr>
        <p:spPr>
          <a:xfrm>
            <a:off x="457200" y="1143000"/>
            <a:ext cx="8229600" cy="5311808"/>
          </a:xfrm>
        </p:spPr>
        <p:txBody>
          <a:bodyPr>
            <a:normAutofit fontScale="92500" lnSpcReduction="20000"/>
          </a:bodyPr>
          <a:lstStyle/>
          <a:p>
            <a:r>
              <a:rPr lang="en-US" dirty="0" smtClean="0"/>
              <a:t>When there is a loss of electricity, the BB main door and the door to the irradiator room will not function.</a:t>
            </a:r>
          </a:p>
          <a:p>
            <a:r>
              <a:rPr lang="en-US" dirty="0" smtClean="0"/>
              <a:t>An emergency key to access these doors is available in a lock box on the wall behind the Education Coordinator’s desk, to the left of the doorway that leads out into the hall.</a:t>
            </a:r>
          </a:p>
          <a:p>
            <a:pPr lvl="2"/>
            <a:r>
              <a:rPr lang="en-US" dirty="0" smtClean="0"/>
              <a:t>Open the Safety envelope next to the lock box</a:t>
            </a:r>
          </a:p>
          <a:p>
            <a:pPr lvl="2"/>
            <a:r>
              <a:rPr lang="en-US" dirty="0" smtClean="0"/>
              <a:t>Remove the code to unlock the lock box</a:t>
            </a:r>
          </a:p>
          <a:p>
            <a:pPr lvl="2"/>
            <a:r>
              <a:rPr lang="en-US" dirty="0" smtClean="0"/>
              <a:t>Lock box contains key to access main door and irradiator room</a:t>
            </a:r>
          </a:p>
          <a:p>
            <a:pPr lvl="2"/>
            <a:r>
              <a:rPr lang="en-US" dirty="0" smtClean="0"/>
              <a:t>Notify management if envelope security seal is broken</a:t>
            </a:r>
          </a:p>
          <a:p>
            <a:pPr lvl="1"/>
            <a:endParaRPr lang="en-US" dirty="0" smtClean="0"/>
          </a:p>
          <a:p>
            <a:pPr lvl="1"/>
            <a:endParaRPr lang="en-US" dirty="0"/>
          </a:p>
        </p:txBody>
      </p:sp>
    </p:spTree>
    <p:custDataLst>
      <p:tags r:id="rId1"/>
    </p:custData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fontScale="90000"/>
          </a:bodyPr>
          <a:lstStyle/>
          <a:p>
            <a:r>
              <a:rPr lang="en-US" dirty="0" smtClean="0"/>
              <a:t>Blood Bank Key:  Loss of Power</a:t>
            </a:r>
            <a:endParaRPr lang="en-US" dirty="0"/>
          </a:p>
        </p:txBody>
      </p:sp>
      <p:sp>
        <p:nvSpPr>
          <p:cNvPr id="5" name="TextBox 4"/>
          <p:cNvSpPr txBox="1"/>
          <p:nvPr/>
        </p:nvSpPr>
        <p:spPr>
          <a:xfrm>
            <a:off x="228600" y="2154252"/>
            <a:ext cx="3469219" cy="646331"/>
          </a:xfrm>
          <a:prstGeom prst="rect">
            <a:avLst/>
          </a:prstGeom>
          <a:noFill/>
        </p:spPr>
        <p:txBody>
          <a:bodyPr wrap="none" rtlCol="0">
            <a:spAutoFit/>
          </a:bodyPr>
          <a:lstStyle/>
          <a:p>
            <a:r>
              <a:rPr lang="en-US" dirty="0" smtClean="0"/>
              <a:t>Security envelope containing</a:t>
            </a:r>
          </a:p>
          <a:p>
            <a:r>
              <a:rPr lang="en-US" dirty="0" smtClean="0"/>
              <a:t>lockbox code</a:t>
            </a:r>
            <a:endParaRPr lang="en-US" dirty="0"/>
          </a:p>
        </p:txBody>
      </p:sp>
      <p:sp>
        <p:nvSpPr>
          <p:cNvPr id="6" name="TextBox 5"/>
          <p:cNvSpPr txBox="1"/>
          <p:nvPr/>
        </p:nvSpPr>
        <p:spPr>
          <a:xfrm>
            <a:off x="6553200" y="2286000"/>
            <a:ext cx="2396810" cy="1200329"/>
          </a:xfrm>
          <a:prstGeom prst="rect">
            <a:avLst/>
          </a:prstGeom>
          <a:noFill/>
        </p:spPr>
        <p:txBody>
          <a:bodyPr wrap="none" rtlCol="0">
            <a:spAutoFit/>
          </a:bodyPr>
          <a:lstStyle/>
          <a:p>
            <a:r>
              <a:rPr lang="en-US" dirty="0" smtClean="0"/>
              <a:t>Lockbox containing</a:t>
            </a:r>
          </a:p>
          <a:p>
            <a:r>
              <a:rPr lang="en-US" dirty="0" smtClean="0"/>
              <a:t>key to access BB</a:t>
            </a:r>
          </a:p>
          <a:p>
            <a:r>
              <a:rPr lang="en-US" dirty="0" smtClean="0"/>
              <a:t>main door and </a:t>
            </a:r>
          </a:p>
          <a:p>
            <a:r>
              <a:rPr lang="en-US" dirty="0" smtClean="0"/>
              <a:t>irradiator room</a:t>
            </a:r>
            <a:endParaRPr lang="en-US" dirty="0"/>
          </a:p>
        </p:txBody>
      </p:sp>
      <p:pic>
        <p:nvPicPr>
          <p:cNvPr id="4" name="Content Placeholder 3"/>
          <p:cNvPicPr>
            <a:picLocks noGrp="1" noChangeAspect="1"/>
          </p:cNvPicPr>
          <p:nvPr>
            <p:ph idx="1"/>
            <p:custDataLst>
              <p:tags r:id="rId2"/>
            </p:custDataLst>
          </p:nvPr>
        </p:nvPicPr>
        <p:blipFill rotWithShape="1">
          <a:blip r:embed="rId5" cstate="print">
            <a:extLst>
              <a:ext uri="{28A0092B-C50C-407E-A947-70E740481C1C}">
                <a14:useLocalDpi xmlns:a14="http://schemas.microsoft.com/office/drawing/2010/main" val="0"/>
              </a:ext>
            </a:extLst>
          </a:blip>
          <a:srcRect l="29668" t="-12149" r="-29668" b="42076"/>
          <a:stretch/>
        </p:blipFill>
        <p:spPr>
          <a:xfrm>
            <a:off x="3128735" y="1737178"/>
            <a:ext cx="3450169" cy="4298043"/>
          </a:xfrm>
        </p:spPr>
      </p:pic>
      <p:cxnSp>
        <p:nvCxnSpPr>
          <p:cNvPr id="8" name="Straight Arrow Connector 7"/>
          <p:cNvCxnSpPr/>
          <p:nvPr/>
        </p:nvCxnSpPr>
        <p:spPr>
          <a:xfrm>
            <a:off x="1963209" y="2667000"/>
            <a:ext cx="2075391" cy="1447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953000" y="2667000"/>
            <a:ext cx="1600200"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23106"/>
          </a:xfrm>
        </p:spPr>
        <p:txBody>
          <a:bodyPr>
            <a:normAutofit fontScale="90000"/>
          </a:bodyPr>
          <a:lstStyle/>
          <a:p>
            <a:r>
              <a:rPr lang="en-US" dirty="0" smtClean="0"/>
              <a:t>Irradiator Room Access</a:t>
            </a:r>
            <a:endParaRPr lang="en-US" dirty="0"/>
          </a:p>
        </p:txBody>
      </p:sp>
      <p:sp>
        <p:nvSpPr>
          <p:cNvPr id="3" name="Content Placeholder 2"/>
          <p:cNvSpPr>
            <a:spLocks noGrp="1"/>
          </p:cNvSpPr>
          <p:nvPr>
            <p:ph idx="1"/>
          </p:nvPr>
        </p:nvSpPr>
        <p:spPr>
          <a:xfrm>
            <a:off x="457200" y="914400"/>
            <a:ext cx="8229600" cy="5540408"/>
          </a:xfrm>
        </p:spPr>
        <p:txBody>
          <a:bodyPr>
            <a:normAutofit fontScale="85000" lnSpcReduction="10000"/>
          </a:bodyPr>
          <a:lstStyle/>
          <a:p>
            <a:r>
              <a:rPr lang="en-US" dirty="0" err="1" smtClean="0"/>
              <a:t>GammaCell</a:t>
            </a:r>
            <a:r>
              <a:rPr lang="en-US" dirty="0" smtClean="0"/>
              <a:t> irradiators contain CS137 as their radiation source which can be used by terrorists to make “dirty bombs”</a:t>
            </a:r>
          </a:p>
          <a:p>
            <a:r>
              <a:rPr lang="en-US" dirty="0" smtClean="0"/>
              <a:t>The Radiation Officer of WFBH has mandated persons who access the irradiator room be cleared by background checks from various security databases.  (Homeland, FBI, etc)</a:t>
            </a:r>
          </a:p>
          <a:p>
            <a:r>
              <a:rPr lang="en-US" dirty="0" smtClean="0"/>
              <a:t>Process begins with fingerprints and complete background check of the person requiring access.  </a:t>
            </a:r>
          </a:p>
          <a:p>
            <a:pPr lvl="1"/>
            <a:r>
              <a:rPr lang="en-US" dirty="0" smtClean="0"/>
              <a:t>Fingerprints are sent to governmental databases for checking</a:t>
            </a:r>
          </a:p>
          <a:p>
            <a:pPr lvl="1"/>
            <a:r>
              <a:rPr lang="en-US" dirty="0" smtClean="0"/>
              <a:t>Process takes approximately 6 weeks</a:t>
            </a:r>
          </a:p>
          <a:p>
            <a:pPr lvl="1"/>
            <a:r>
              <a:rPr lang="en-US" dirty="0" smtClean="0"/>
              <a:t>Once cleared, employee badge will open irradiator room</a:t>
            </a:r>
            <a:endParaRPr lang="en-US"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r>
              <a:rPr lang="en-US" dirty="0" smtClean="0"/>
              <a:t>Irradiator Room Access</a:t>
            </a:r>
            <a:endParaRPr lang="en-US" dirty="0"/>
          </a:p>
        </p:txBody>
      </p:sp>
      <p:sp>
        <p:nvSpPr>
          <p:cNvPr id="3" name="Content Placeholder 2"/>
          <p:cNvSpPr>
            <a:spLocks noGrp="1"/>
          </p:cNvSpPr>
          <p:nvPr>
            <p:ph idx="1"/>
          </p:nvPr>
        </p:nvSpPr>
        <p:spPr>
          <a:xfrm>
            <a:off x="457200" y="1066800"/>
            <a:ext cx="8229600" cy="5388008"/>
          </a:xfrm>
        </p:spPr>
        <p:txBody>
          <a:bodyPr/>
          <a:lstStyle/>
          <a:p>
            <a:r>
              <a:rPr lang="en-US" sz="2800" dirty="0" smtClean="0"/>
              <a:t>Persons with valid security can take other UNCHECKED persons into the irradiator room.  </a:t>
            </a:r>
            <a:r>
              <a:rPr lang="en-US" sz="2800" i="1" u="sng" dirty="0" smtClean="0">
                <a:effectLst>
                  <a:outerShdw blurRad="38100" dist="38100" dir="2700000" algn="tl">
                    <a:srgbClr val="000000">
                      <a:alpha val="43137"/>
                    </a:srgbClr>
                  </a:outerShdw>
                </a:effectLst>
              </a:rPr>
              <a:t>Under NO circumstances </a:t>
            </a:r>
            <a:r>
              <a:rPr lang="en-US" sz="2800" dirty="0" smtClean="0"/>
              <a:t>should the unchecked person BE LEFT IN THE IRRADIATOR ROOM ALONE.</a:t>
            </a:r>
          </a:p>
          <a:p>
            <a:r>
              <a:rPr lang="en-US" sz="2800" dirty="0" smtClean="0"/>
              <a:t>Remember, you are on camera inside and outside the irradiator room  security is not always watching.  Using the panic button, pushing violently on the door or pulling the panic cords on the irradiators will alert security to action.</a:t>
            </a:r>
            <a:endParaRPr lang="en-US" sz="2800"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776289"/>
            <a:ext cx="8062912" cy="1052512"/>
          </a:xfrm>
        </p:spPr>
        <p:txBody>
          <a:bodyPr/>
          <a:lstStyle/>
          <a:p>
            <a:r>
              <a:rPr lang="en-US" dirty="0" smtClean="0"/>
              <a:t>Fire and Code Triage</a:t>
            </a:r>
            <a:endParaRPr lang="en-US" dirty="0"/>
          </a:p>
        </p:txBody>
      </p:sp>
      <p:sp>
        <p:nvSpPr>
          <p:cNvPr id="3" name="Subtitle 2"/>
          <p:cNvSpPr>
            <a:spLocks noGrp="1"/>
          </p:cNvSpPr>
          <p:nvPr>
            <p:ph type="subTitle" idx="1"/>
          </p:nvPr>
        </p:nvSpPr>
        <p:spPr/>
        <p:txBody>
          <a:bodyPr/>
          <a:lstStyle/>
          <a:p>
            <a:endParaRPr lang="en-US" dirty="0"/>
          </a:p>
        </p:txBody>
      </p:sp>
    </p:spTree>
    <p:custDataLst>
      <p:tags r:id="rId1"/>
    </p:custDataLst>
    <p:extLst>
      <p:ext uri="{BB962C8B-B14F-4D97-AF65-F5344CB8AC3E}">
        <p14:creationId xmlns:p14="http://schemas.microsoft.com/office/powerpoint/2010/main" val="3363688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27906"/>
          </a:xfrm>
        </p:spPr>
        <p:txBody>
          <a:bodyPr/>
          <a:lstStyle/>
          <a:p>
            <a:r>
              <a:rPr lang="en-US" dirty="0" smtClean="0"/>
              <a:t>             Fire Alarms</a:t>
            </a:r>
            <a:endParaRPr lang="en-US" dirty="0"/>
          </a:p>
        </p:txBody>
      </p:sp>
      <p:sp>
        <p:nvSpPr>
          <p:cNvPr id="3" name="Content Placeholder 2"/>
          <p:cNvSpPr>
            <a:spLocks noGrp="1"/>
          </p:cNvSpPr>
          <p:nvPr>
            <p:ph idx="1"/>
          </p:nvPr>
        </p:nvSpPr>
        <p:spPr>
          <a:xfrm>
            <a:off x="457200" y="1774792"/>
            <a:ext cx="8229600" cy="5083208"/>
          </a:xfrm>
        </p:spPr>
        <p:txBody>
          <a:bodyPr/>
          <a:lstStyle/>
          <a:p>
            <a:r>
              <a:rPr lang="en-US" dirty="0" smtClean="0"/>
              <a:t>ANY time a fire alarm sounds you should</a:t>
            </a:r>
          </a:p>
          <a:p>
            <a:pPr lvl="1"/>
            <a:r>
              <a:rPr lang="en-US" dirty="0" smtClean="0"/>
              <a:t>Look for smoke or fire</a:t>
            </a:r>
          </a:p>
          <a:p>
            <a:pPr lvl="1"/>
            <a:r>
              <a:rPr lang="en-US" dirty="0" smtClean="0"/>
              <a:t>Smell for smoke</a:t>
            </a:r>
          </a:p>
          <a:p>
            <a:pPr lvl="1"/>
            <a:r>
              <a:rPr lang="en-US" dirty="0" smtClean="0"/>
              <a:t>Listen for announcement over PA system</a:t>
            </a:r>
          </a:p>
          <a:p>
            <a:pPr lvl="1"/>
            <a:r>
              <a:rPr lang="en-US" dirty="0" smtClean="0"/>
              <a:t>Share information with management and co-workers</a:t>
            </a:r>
          </a:p>
        </p:txBody>
      </p:sp>
      <p:pic>
        <p:nvPicPr>
          <p:cNvPr id="1026" name="Picture 2" descr="C:\Documents and Settings\bturner\My Documents\My Pictures\fire.jpg"/>
          <p:cNvPicPr>
            <a:picLocks noChangeAspect="1" noChangeArrowheads="1"/>
          </p:cNvPicPr>
          <p:nvPr>
            <p:custDataLst>
              <p:tags r:id="rId2"/>
            </p:custDataLst>
          </p:nvPr>
        </p:nvPicPr>
        <p:blipFill>
          <a:blip r:embed="rId6" cstate="print"/>
          <a:srcRect/>
          <a:stretch>
            <a:fillRect/>
          </a:stretch>
        </p:blipFill>
        <p:spPr bwMode="auto">
          <a:xfrm>
            <a:off x="5943600" y="152400"/>
            <a:ext cx="666750" cy="952500"/>
          </a:xfrm>
          <a:prstGeom prst="rect">
            <a:avLst/>
          </a:prstGeom>
          <a:noFill/>
        </p:spPr>
      </p:pic>
      <p:pic>
        <p:nvPicPr>
          <p:cNvPr id="1027" name="Picture 3" descr="C:\Documents and Settings\bturner\My Documents\My Pictures\fire.jpg"/>
          <p:cNvPicPr>
            <a:picLocks noChangeAspect="1" noChangeArrowheads="1"/>
          </p:cNvPicPr>
          <p:nvPr>
            <p:custDataLst>
              <p:tags r:id="rId3"/>
            </p:custDataLst>
          </p:nvPr>
        </p:nvPicPr>
        <p:blipFill>
          <a:blip r:embed="rId6" cstate="print"/>
          <a:srcRect/>
          <a:stretch>
            <a:fillRect/>
          </a:stretch>
        </p:blipFill>
        <p:spPr bwMode="auto">
          <a:xfrm>
            <a:off x="2057400" y="152400"/>
            <a:ext cx="666750" cy="952500"/>
          </a:xfrm>
          <a:prstGeom prst="rect">
            <a:avLst/>
          </a:prstGeom>
          <a:noFill/>
        </p:spPr>
      </p:pic>
    </p:spTree>
    <p:custDataLst>
      <p:tags r:id="rId1"/>
    </p:custDataLst>
    <p:extLst>
      <p:ext uri="{BB962C8B-B14F-4D97-AF65-F5344CB8AC3E}">
        <p14:creationId xmlns:p14="http://schemas.microsoft.com/office/powerpoint/2010/main" val="766492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27906"/>
          </a:xfrm>
        </p:spPr>
        <p:txBody>
          <a:bodyPr/>
          <a:lstStyle/>
          <a:p>
            <a:r>
              <a:rPr lang="en-US" dirty="0" smtClean="0"/>
              <a:t>             Fire Alarms</a:t>
            </a:r>
            <a:endParaRPr lang="en-US" dirty="0"/>
          </a:p>
        </p:txBody>
      </p:sp>
      <p:sp>
        <p:nvSpPr>
          <p:cNvPr id="3" name="Content Placeholder 2"/>
          <p:cNvSpPr>
            <a:spLocks noGrp="1"/>
          </p:cNvSpPr>
          <p:nvPr>
            <p:ph idx="1"/>
          </p:nvPr>
        </p:nvSpPr>
        <p:spPr>
          <a:xfrm>
            <a:off x="152400" y="1371600"/>
            <a:ext cx="8991600" cy="5083208"/>
          </a:xfrm>
        </p:spPr>
        <p:txBody>
          <a:bodyPr/>
          <a:lstStyle/>
          <a:p>
            <a:r>
              <a:rPr lang="en-US" dirty="0" smtClean="0"/>
              <a:t>If you smell or see smoke or see fire:</a:t>
            </a:r>
          </a:p>
          <a:p>
            <a:pPr lvl="1"/>
            <a:r>
              <a:rPr lang="en-US" b="1" dirty="0" smtClean="0"/>
              <a:t>DIAL:    </a:t>
            </a:r>
            <a:r>
              <a:rPr lang="en-US" b="1" dirty="0" smtClean="0">
                <a:ln>
                  <a:solidFill>
                    <a:schemeClr val="accent1"/>
                  </a:solidFill>
                </a:ln>
              </a:rPr>
              <a:t>6-9111   </a:t>
            </a:r>
            <a:r>
              <a:rPr lang="en-US" b="1" dirty="0" smtClean="0"/>
              <a:t>or</a:t>
            </a:r>
          </a:p>
          <a:p>
            <a:pPr lvl="2"/>
            <a:r>
              <a:rPr lang="en-US" b="1" dirty="0" smtClean="0"/>
              <a:t>Blood Bank location:  </a:t>
            </a:r>
            <a:r>
              <a:rPr lang="en-US" b="1" dirty="0" smtClean="0">
                <a:ln>
                  <a:solidFill>
                    <a:schemeClr val="accent1">
                      <a:satMod val="120000"/>
                    </a:schemeClr>
                  </a:solidFill>
                </a:ln>
              </a:rPr>
              <a:t>BB / 1</a:t>
            </a:r>
            <a:r>
              <a:rPr lang="en-US" b="1" baseline="30000" dirty="0" smtClean="0">
                <a:ln>
                  <a:solidFill>
                    <a:schemeClr val="accent1">
                      <a:satMod val="120000"/>
                    </a:schemeClr>
                  </a:solidFill>
                </a:ln>
              </a:rPr>
              <a:t>st</a:t>
            </a:r>
            <a:r>
              <a:rPr lang="en-US" b="1" dirty="0" smtClean="0">
                <a:ln>
                  <a:solidFill>
                    <a:schemeClr val="accent1">
                      <a:satMod val="120000"/>
                    </a:schemeClr>
                  </a:solidFill>
                </a:ln>
              </a:rPr>
              <a:t> Floor NT / Room 1B074</a:t>
            </a:r>
          </a:p>
          <a:p>
            <a:pPr lvl="1"/>
            <a:r>
              <a:rPr lang="en-US" b="1" dirty="0" smtClean="0"/>
              <a:t>ACTIVATE NEAREST FIRE ALARM BOX</a:t>
            </a:r>
            <a:endParaRPr lang="en-US" dirty="0" smtClean="0"/>
          </a:p>
          <a:p>
            <a:pPr lvl="2"/>
            <a:r>
              <a:rPr lang="en-US" dirty="0" smtClean="0"/>
              <a:t>LOCATION:</a:t>
            </a:r>
          </a:p>
          <a:p>
            <a:pPr lvl="3"/>
            <a:r>
              <a:rPr lang="en-US" dirty="0" smtClean="0"/>
              <a:t>Out main BB door</a:t>
            </a:r>
          </a:p>
          <a:p>
            <a:pPr lvl="3"/>
            <a:r>
              <a:rPr lang="en-US" dirty="0" smtClean="0"/>
              <a:t>Turn right </a:t>
            </a:r>
          </a:p>
          <a:p>
            <a:pPr lvl="3"/>
            <a:r>
              <a:rPr lang="en-US" dirty="0" smtClean="0"/>
              <a:t>At elevator well</a:t>
            </a:r>
          </a:p>
          <a:p>
            <a:pPr lvl="3"/>
            <a:r>
              <a:rPr lang="en-US" dirty="0" smtClean="0"/>
              <a:t>Fire box is on right directly                                                              under red </a:t>
            </a:r>
            <a:r>
              <a:rPr lang="en-US" b="1" dirty="0" smtClean="0">
                <a:ln>
                  <a:solidFill>
                    <a:schemeClr val="tx1"/>
                  </a:solidFill>
                </a:ln>
                <a:solidFill>
                  <a:srgbClr val="FF0000"/>
                </a:solidFill>
              </a:rPr>
              <a:t>EXIT</a:t>
            </a:r>
            <a:r>
              <a:rPr lang="en-US" dirty="0" smtClean="0">
                <a:solidFill>
                  <a:srgbClr val="FF0000"/>
                </a:solidFill>
              </a:rPr>
              <a:t> </a:t>
            </a:r>
            <a:r>
              <a:rPr lang="en-US" dirty="0" smtClean="0"/>
              <a:t>sign</a:t>
            </a:r>
          </a:p>
          <a:p>
            <a:pPr lvl="1"/>
            <a:endParaRPr lang="en-US" dirty="0" smtClean="0"/>
          </a:p>
        </p:txBody>
      </p:sp>
      <p:pic>
        <p:nvPicPr>
          <p:cNvPr id="1026" name="Picture 2" descr="C:\Documents and Settings\bturner\My Documents\My Pictures\fire.jpg"/>
          <p:cNvPicPr>
            <a:picLocks noChangeAspect="1" noChangeArrowheads="1"/>
          </p:cNvPicPr>
          <p:nvPr>
            <p:custDataLst>
              <p:tags r:id="rId2"/>
            </p:custDataLst>
          </p:nvPr>
        </p:nvPicPr>
        <p:blipFill>
          <a:blip r:embed="rId7" cstate="print"/>
          <a:srcRect/>
          <a:stretch>
            <a:fillRect/>
          </a:stretch>
        </p:blipFill>
        <p:spPr bwMode="auto">
          <a:xfrm>
            <a:off x="5943600" y="152400"/>
            <a:ext cx="666750" cy="952500"/>
          </a:xfrm>
          <a:prstGeom prst="rect">
            <a:avLst/>
          </a:prstGeom>
          <a:noFill/>
        </p:spPr>
      </p:pic>
      <p:pic>
        <p:nvPicPr>
          <p:cNvPr id="1027" name="Picture 3" descr="C:\Documents and Settings\bturner\My Documents\My Pictures\fire.jpg"/>
          <p:cNvPicPr>
            <a:picLocks noChangeAspect="1" noChangeArrowheads="1"/>
          </p:cNvPicPr>
          <p:nvPr>
            <p:custDataLst>
              <p:tags r:id="rId3"/>
            </p:custDataLst>
          </p:nvPr>
        </p:nvPicPr>
        <p:blipFill>
          <a:blip r:embed="rId7" cstate="print"/>
          <a:srcRect/>
          <a:stretch>
            <a:fillRect/>
          </a:stretch>
        </p:blipFill>
        <p:spPr bwMode="auto">
          <a:xfrm>
            <a:off x="2057400" y="152400"/>
            <a:ext cx="666750" cy="952500"/>
          </a:xfrm>
          <a:prstGeom prst="rect">
            <a:avLst/>
          </a:prstGeom>
          <a:noFill/>
        </p:spPr>
      </p:pic>
      <p:pic>
        <p:nvPicPr>
          <p:cNvPr id="2050" name="PPTShape_0"/>
          <p:cNvPicPr>
            <a:picLocks noChangeAspect="1" noChangeArrowheads="1"/>
          </p:cNvPicPr>
          <p:nvPr>
            <p:custDataLst>
              <p:tags r:id="rId4"/>
            </p:custDataLst>
          </p:nvPr>
        </p:nvPicPr>
        <p:blipFill>
          <a:blip r:embed="rId8" cstate="print"/>
          <a:srcRect/>
          <a:stretch>
            <a:fillRect/>
          </a:stretch>
        </p:blipFill>
        <p:spPr bwMode="auto">
          <a:xfrm>
            <a:off x="6057900" y="3263847"/>
            <a:ext cx="2286000" cy="3060753"/>
          </a:xfrm>
          <a:prstGeom prst="rect">
            <a:avLst/>
          </a:prstGeom>
          <a:noFill/>
          <a:ln w="9525">
            <a:noFill/>
            <a:miter lim="800000"/>
            <a:headEnd/>
            <a:tailEnd/>
          </a:ln>
          <a:effectLst/>
        </p:spPr>
      </p:pic>
      <p:cxnSp>
        <p:nvCxnSpPr>
          <p:cNvPr id="8" name="Straight Arrow Connector 7"/>
          <p:cNvCxnSpPr/>
          <p:nvPr/>
        </p:nvCxnSpPr>
        <p:spPr>
          <a:xfrm flipV="1">
            <a:off x="4114800" y="5029200"/>
            <a:ext cx="3121628" cy="3048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200900" y="6248400"/>
            <a:ext cx="838200" cy="3048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57900" y="6368534"/>
            <a:ext cx="1178528" cy="369332"/>
          </a:xfrm>
          <a:prstGeom prst="rect">
            <a:avLst/>
          </a:prstGeom>
          <a:noFill/>
        </p:spPr>
        <p:txBody>
          <a:bodyPr wrap="none" rtlCol="0">
            <a:spAutoFit/>
          </a:bodyPr>
          <a:lstStyle/>
          <a:p>
            <a:r>
              <a:rPr lang="en-US" b="1" dirty="0" smtClean="0"/>
              <a:t>Elevators</a:t>
            </a:r>
            <a:endParaRPr lang="en-US" b="1" dirty="0"/>
          </a:p>
        </p:txBody>
      </p:sp>
    </p:spTree>
    <p:custDataLst>
      <p:tags r:id="rId1"/>
    </p:custDataLst>
    <p:extLst>
      <p:ext uri="{BB962C8B-B14F-4D97-AF65-F5344CB8AC3E}">
        <p14:creationId xmlns:p14="http://schemas.microsoft.com/office/powerpoint/2010/main" val="2048503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Bank/BMT Safety Representative </a:t>
            </a:r>
            <a:endParaRPr lang="en-US" dirty="0"/>
          </a:p>
        </p:txBody>
      </p:sp>
      <p:sp>
        <p:nvSpPr>
          <p:cNvPr id="3" name="Content Placeholder 2"/>
          <p:cNvSpPr>
            <a:spLocks noGrp="1"/>
          </p:cNvSpPr>
          <p:nvPr>
            <p:ph idx="1"/>
          </p:nvPr>
        </p:nvSpPr>
        <p:spPr/>
        <p:txBody>
          <a:bodyPr/>
          <a:lstStyle/>
          <a:p>
            <a:r>
              <a:rPr lang="en-US" dirty="0" smtClean="0"/>
              <a:t>Georgia Kontos</a:t>
            </a:r>
            <a:endParaRPr lang="en-US"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27906"/>
          </a:xfrm>
        </p:spPr>
        <p:txBody>
          <a:bodyPr/>
          <a:lstStyle/>
          <a:p>
            <a:r>
              <a:rPr lang="en-US" dirty="0" smtClean="0"/>
              <a:t>             Fire Alarms</a:t>
            </a:r>
            <a:endParaRPr lang="en-US" dirty="0"/>
          </a:p>
        </p:txBody>
      </p:sp>
      <p:sp>
        <p:nvSpPr>
          <p:cNvPr id="3" name="Content Placeholder 2"/>
          <p:cNvSpPr>
            <a:spLocks noGrp="1"/>
          </p:cNvSpPr>
          <p:nvPr>
            <p:ph idx="1"/>
          </p:nvPr>
        </p:nvSpPr>
        <p:spPr>
          <a:xfrm>
            <a:off x="152400" y="1295400"/>
            <a:ext cx="6629400" cy="5562600"/>
          </a:xfrm>
        </p:spPr>
        <p:txBody>
          <a:bodyPr>
            <a:normAutofit fontScale="92500" lnSpcReduction="20000"/>
          </a:bodyPr>
          <a:lstStyle/>
          <a:p>
            <a:r>
              <a:rPr lang="en-US" dirty="0" smtClean="0"/>
              <a:t>Fire Extinguisher Locations</a:t>
            </a:r>
          </a:p>
          <a:p>
            <a:pPr lvl="1"/>
            <a:r>
              <a:rPr lang="en-US" dirty="0" smtClean="0"/>
              <a:t>In Blood Bank</a:t>
            </a:r>
          </a:p>
          <a:p>
            <a:pPr lvl="2"/>
            <a:r>
              <a:rPr lang="en-US" dirty="0" smtClean="0"/>
              <a:t>Beside door at Front Desk</a:t>
            </a:r>
            <a:endParaRPr lang="en-US" dirty="0" smtClean="0"/>
          </a:p>
          <a:p>
            <a:pPr lvl="1"/>
            <a:r>
              <a:rPr lang="en-US" dirty="0" smtClean="0"/>
              <a:t>In BMT Lab</a:t>
            </a:r>
          </a:p>
          <a:p>
            <a:pPr lvl="2"/>
            <a:r>
              <a:rPr lang="en-US" dirty="0" smtClean="0"/>
              <a:t>In the processing room next to the specimen receipt door</a:t>
            </a:r>
          </a:p>
          <a:p>
            <a:r>
              <a:rPr lang="en-US" dirty="0" smtClean="0"/>
              <a:t>P.A.S.S.</a:t>
            </a:r>
          </a:p>
          <a:p>
            <a:pPr lvl="1"/>
            <a:r>
              <a:rPr lang="en-US" dirty="0" smtClean="0"/>
              <a:t>When using a fire extinguisher                    remember: </a:t>
            </a:r>
          </a:p>
          <a:p>
            <a:pPr lvl="2"/>
            <a:r>
              <a:rPr lang="en-US" sz="3000" b="1" dirty="0" smtClean="0">
                <a:ln>
                  <a:solidFill>
                    <a:schemeClr val="accent1">
                      <a:satMod val="120000"/>
                    </a:schemeClr>
                  </a:solidFill>
                </a:ln>
              </a:rPr>
              <a:t>P</a:t>
            </a:r>
            <a:r>
              <a:rPr lang="en-US" b="1" dirty="0" smtClean="0">
                <a:ln>
                  <a:solidFill>
                    <a:schemeClr val="accent1">
                      <a:satMod val="120000"/>
                    </a:schemeClr>
                  </a:solidFill>
                </a:ln>
              </a:rPr>
              <a:t>ull</a:t>
            </a:r>
            <a:r>
              <a:rPr lang="en-US" dirty="0" smtClean="0"/>
              <a:t> extinguisher pin</a:t>
            </a:r>
            <a:endParaRPr lang="en-US" b="1" dirty="0" smtClean="0"/>
          </a:p>
          <a:p>
            <a:pPr lvl="2"/>
            <a:r>
              <a:rPr lang="en-US" sz="3000" b="1" dirty="0" smtClean="0">
                <a:ln>
                  <a:solidFill>
                    <a:schemeClr val="accent1">
                      <a:satMod val="120000"/>
                    </a:schemeClr>
                  </a:solidFill>
                </a:ln>
              </a:rPr>
              <a:t>A</a:t>
            </a:r>
            <a:r>
              <a:rPr lang="en-US" b="1" dirty="0" smtClean="0">
                <a:ln>
                  <a:solidFill>
                    <a:schemeClr val="accent1">
                      <a:satMod val="120000"/>
                    </a:schemeClr>
                  </a:solidFill>
                </a:ln>
              </a:rPr>
              <a:t>im</a:t>
            </a:r>
            <a:r>
              <a:rPr lang="en-US" b="1" dirty="0" smtClean="0"/>
              <a:t> </a:t>
            </a:r>
            <a:r>
              <a:rPr lang="en-US" dirty="0" smtClean="0"/>
              <a:t>extinguisher at base of flames</a:t>
            </a:r>
            <a:endParaRPr lang="en-US" b="1" dirty="0" smtClean="0"/>
          </a:p>
          <a:p>
            <a:pPr lvl="2"/>
            <a:r>
              <a:rPr lang="en-US" sz="3000" b="1" dirty="0" smtClean="0">
                <a:ln>
                  <a:solidFill>
                    <a:schemeClr val="accent1">
                      <a:satMod val="120000"/>
                    </a:schemeClr>
                  </a:solidFill>
                </a:ln>
              </a:rPr>
              <a:t>S</a:t>
            </a:r>
            <a:r>
              <a:rPr lang="en-US" b="1" dirty="0" smtClean="0">
                <a:ln>
                  <a:solidFill>
                    <a:schemeClr val="accent1">
                      <a:satMod val="120000"/>
                    </a:schemeClr>
                  </a:solidFill>
                </a:ln>
              </a:rPr>
              <a:t>queeze</a:t>
            </a:r>
            <a:r>
              <a:rPr lang="en-US" b="1" dirty="0" smtClean="0"/>
              <a:t> </a:t>
            </a:r>
            <a:r>
              <a:rPr lang="en-US" dirty="0" smtClean="0"/>
              <a:t>extinguisher handle</a:t>
            </a:r>
            <a:endParaRPr lang="en-US" b="1" dirty="0" smtClean="0"/>
          </a:p>
          <a:p>
            <a:pPr lvl="2"/>
            <a:r>
              <a:rPr lang="en-US" sz="3000" b="1" dirty="0" smtClean="0">
                <a:ln>
                  <a:solidFill>
                    <a:schemeClr val="accent1">
                      <a:satMod val="120000"/>
                    </a:schemeClr>
                  </a:solidFill>
                </a:ln>
              </a:rPr>
              <a:t>S</a:t>
            </a:r>
            <a:r>
              <a:rPr lang="en-US" b="1" dirty="0" smtClean="0">
                <a:ln>
                  <a:solidFill>
                    <a:schemeClr val="accent1">
                      <a:satMod val="120000"/>
                    </a:schemeClr>
                  </a:solidFill>
                </a:ln>
              </a:rPr>
              <a:t>weep</a:t>
            </a:r>
            <a:r>
              <a:rPr lang="en-US" b="1" dirty="0" smtClean="0"/>
              <a:t> </a:t>
            </a:r>
            <a:r>
              <a:rPr lang="en-US" dirty="0" smtClean="0"/>
              <a:t>extinguisher from side to side until flames are extinguished</a:t>
            </a:r>
          </a:p>
        </p:txBody>
      </p:sp>
      <p:pic>
        <p:nvPicPr>
          <p:cNvPr id="1026" name="Picture 2" descr="C:\Documents and Settings\bturner\My Documents\My Pictures\fire.jpg"/>
          <p:cNvPicPr>
            <a:picLocks noChangeAspect="1" noChangeArrowheads="1"/>
          </p:cNvPicPr>
          <p:nvPr>
            <p:custDataLst>
              <p:tags r:id="rId2"/>
            </p:custDataLst>
          </p:nvPr>
        </p:nvPicPr>
        <p:blipFill>
          <a:blip r:embed="rId6" cstate="print"/>
          <a:srcRect/>
          <a:stretch>
            <a:fillRect/>
          </a:stretch>
        </p:blipFill>
        <p:spPr bwMode="auto">
          <a:xfrm>
            <a:off x="5943600" y="152400"/>
            <a:ext cx="666750" cy="952500"/>
          </a:xfrm>
          <a:prstGeom prst="rect">
            <a:avLst/>
          </a:prstGeom>
          <a:noFill/>
        </p:spPr>
      </p:pic>
      <p:pic>
        <p:nvPicPr>
          <p:cNvPr id="1027" name="Picture 3" descr="C:\Documents and Settings\bturner\My Documents\My Pictures\fire.jpg"/>
          <p:cNvPicPr>
            <a:picLocks noChangeAspect="1" noChangeArrowheads="1"/>
          </p:cNvPicPr>
          <p:nvPr>
            <p:custDataLst>
              <p:tags r:id="rId3"/>
            </p:custDataLst>
          </p:nvPr>
        </p:nvPicPr>
        <p:blipFill>
          <a:blip r:embed="rId6" cstate="print"/>
          <a:srcRect/>
          <a:stretch>
            <a:fillRect/>
          </a:stretch>
        </p:blipFill>
        <p:spPr bwMode="auto">
          <a:xfrm>
            <a:off x="2057400" y="152400"/>
            <a:ext cx="666750" cy="952500"/>
          </a:xfrm>
          <a:prstGeom prst="rect">
            <a:avLst/>
          </a:prstGeom>
          <a:noFill/>
        </p:spPr>
      </p:pic>
      <p:sp>
        <p:nvSpPr>
          <p:cNvPr id="8" name="TextBox 7"/>
          <p:cNvSpPr txBox="1"/>
          <p:nvPr/>
        </p:nvSpPr>
        <p:spPr>
          <a:xfrm>
            <a:off x="7162800" y="2819400"/>
            <a:ext cx="1435008" cy="369332"/>
          </a:xfrm>
          <a:prstGeom prst="rect">
            <a:avLst/>
          </a:prstGeom>
          <a:noFill/>
        </p:spPr>
        <p:txBody>
          <a:bodyPr wrap="none" rtlCol="0">
            <a:spAutoFit/>
          </a:bodyPr>
          <a:lstStyle/>
          <a:p>
            <a:r>
              <a:rPr lang="en-US" dirty="0" smtClean="0"/>
              <a:t>Blood Bank</a:t>
            </a:r>
            <a:endParaRPr lang="en-US" dirty="0"/>
          </a:p>
        </p:txBody>
      </p:sp>
      <p:sp>
        <p:nvSpPr>
          <p:cNvPr id="9" name="TextBox 8"/>
          <p:cNvSpPr txBox="1"/>
          <p:nvPr/>
        </p:nvSpPr>
        <p:spPr>
          <a:xfrm>
            <a:off x="7315200" y="5486400"/>
            <a:ext cx="1112805" cy="369332"/>
          </a:xfrm>
          <a:prstGeom prst="rect">
            <a:avLst/>
          </a:prstGeom>
          <a:noFill/>
        </p:spPr>
        <p:txBody>
          <a:bodyPr wrap="none" rtlCol="0">
            <a:spAutoFit/>
          </a:bodyPr>
          <a:lstStyle/>
          <a:p>
            <a:r>
              <a:rPr lang="en-US" dirty="0" smtClean="0"/>
              <a:t>BMT Lab</a:t>
            </a:r>
            <a:endParaRPr lang="en-US" dirty="0"/>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801916" y="3493612"/>
            <a:ext cx="2277472" cy="1708104"/>
          </a:xfrm>
          <a:prstGeom prst="rect">
            <a:avLst/>
          </a:prstGeom>
        </p:spPr>
      </p:pic>
      <p:pic>
        <p:nvPicPr>
          <p:cNvPr id="5" name="Picture 4"/>
          <p:cNvPicPr>
            <a:picLocks noChangeAspect="1"/>
          </p:cNvPicPr>
          <p:nvPr/>
        </p:nvPicPr>
        <p:blipFill>
          <a:blip r:embed="rId8"/>
          <a:stretch>
            <a:fillRect/>
          </a:stretch>
        </p:blipFill>
        <p:spPr>
          <a:xfrm>
            <a:off x="6993548" y="677685"/>
            <a:ext cx="1504950" cy="1989315"/>
          </a:xfrm>
          <a:prstGeom prst="rect">
            <a:avLst/>
          </a:prstGeom>
        </p:spPr>
      </p:pic>
    </p:spTree>
    <p:custDataLst>
      <p:tags r:id="rId1"/>
    </p:custDataLst>
    <p:extLst>
      <p:ext uri="{BB962C8B-B14F-4D97-AF65-F5344CB8AC3E}">
        <p14:creationId xmlns:p14="http://schemas.microsoft.com/office/powerpoint/2010/main" val="865967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1706"/>
          </a:xfrm>
        </p:spPr>
        <p:txBody>
          <a:bodyPr/>
          <a:lstStyle/>
          <a:p>
            <a:r>
              <a:rPr lang="en-US" dirty="0" smtClean="0"/>
              <a:t>R. A. C. E.</a:t>
            </a:r>
            <a:endParaRPr lang="en-US" dirty="0"/>
          </a:p>
        </p:txBody>
      </p:sp>
      <p:sp>
        <p:nvSpPr>
          <p:cNvPr id="3" name="Content Placeholder 2"/>
          <p:cNvSpPr>
            <a:spLocks noGrp="1"/>
          </p:cNvSpPr>
          <p:nvPr>
            <p:ph sz="half" idx="1"/>
          </p:nvPr>
        </p:nvSpPr>
        <p:spPr>
          <a:xfrm>
            <a:off x="228600" y="914400"/>
            <a:ext cx="4267200" cy="5791199"/>
          </a:xfrm>
        </p:spPr>
        <p:txBody>
          <a:bodyPr>
            <a:normAutofit fontScale="70000" lnSpcReduction="20000"/>
          </a:bodyPr>
          <a:lstStyle/>
          <a:p>
            <a:r>
              <a:rPr lang="en-US" sz="2900" b="1" dirty="0" smtClean="0">
                <a:ln>
                  <a:solidFill>
                    <a:schemeClr val="accent1">
                      <a:satMod val="120000"/>
                    </a:schemeClr>
                  </a:solidFill>
                </a:ln>
              </a:rPr>
              <a:t>Rescue</a:t>
            </a:r>
            <a:r>
              <a:rPr lang="en-US" sz="2900" dirty="0" smtClean="0"/>
              <a:t> any persons in immediate fire area without endangering yourself</a:t>
            </a:r>
          </a:p>
          <a:p>
            <a:r>
              <a:rPr lang="en-US" sz="2900" b="1" dirty="0" smtClean="0">
                <a:ln>
                  <a:solidFill>
                    <a:schemeClr val="accent1">
                      <a:satMod val="120000"/>
                    </a:schemeClr>
                  </a:solidFill>
                </a:ln>
              </a:rPr>
              <a:t>Alarm</a:t>
            </a:r>
            <a:r>
              <a:rPr lang="en-US" sz="2900" dirty="0" smtClean="0"/>
              <a:t>:  sound the alarm by calling      6-9111 or activating the nearest fire alarm box</a:t>
            </a:r>
          </a:p>
          <a:p>
            <a:r>
              <a:rPr lang="en-US" sz="2900" b="1" dirty="0" smtClean="0">
                <a:ln>
                  <a:solidFill>
                    <a:schemeClr val="accent1">
                      <a:satMod val="120000"/>
                    </a:schemeClr>
                  </a:solidFill>
                </a:ln>
              </a:rPr>
              <a:t>Contain</a:t>
            </a:r>
            <a:r>
              <a:rPr lang="en-US" sz="2900" dirty="0" smtClean="0"/>
              <a:t> the fire by shutting doors and windows, and put wet towels under the door, etc.</a:t>
            </a:r>
          </a:p>
          <a:p>
            <a:r>
              <a:rPr lang="en-US" sz="2900" b="1" dirty="0" smtClean="0">
                <a:ln>
                  <a:solidFill>
                    <a:schemeClr val="accent1">
                      <a:satMod val="120000"/>
                    </a:schemeClr>
                  </a:solidFill>
                </a:ln>
              </a:rPr>
              <a:t>Extinguish</a:t>
            </a:r>
            <a:r>
              <a:rPr lang="en-US" sz="2900" dirty="0" smtClean="0"/>
              <a:t> if the fire is small and localized, and you are familiar with the use of a fire extinguisher, use it to put out the fire – otherwise</a:t>
            </a:r>
          </a:p>
          <a:p>
            <a:pPr lvl="1"/>
            <a:r>
              <a:rPr lang="en-US" sz="2600" b="1" dirty="0" smtClean="0">
                <a:ln>
                  <a:solidFill>
                    <a:schemeClr val="accent1">
                      <a:satMod val="120000"/>
                    </a:schemeClr>
                  </a:solidFill>
                </a:ln>
              </a:rPr>
              <a:t>Evacuate</a:t>
            </a:r>
            <a:r>
              <a:rPr lang="en-US" sz="2600" dirty="0" smtClean="0"/>
              <a:t>:  use posted evacuation route.</a:t>
            </a:r>
          </a:p>
          <a:p>
            <a:pPr lvl="1"/>
            <a:r>
              <a:rPr lang="en-US" sz="2600" dirty="0" smtClean="0"/>
              <a:t>Turn off gas, electrical machinery, close doors, windows as you leave</a:t>
            </a:r>
            <a:r>
              <a:rPr lang="en-US" dirty="0" smtClean="0"/>
              <a:t>.</a:t>
            </a:r>
          </a:p>
          <a:p>
            <a:pPr>
              <a:buNone/>
            </a:pPr>
            <a:endParaRPr lang="en-US" dirty="0"/>
          </a:p>
        </p:txBody>
      </p:sp>
      <p:pic>
        <p:nvPicPr>
          <p:cNvPr id="5" name="Content Placeholder 4" descr="race.JPG"/>
          <p:cNvPicPr>
            <a:picLocks noGrp="1" noChangeAspect="1"/>
          </p:cNvPicPr>
          <p:nvPr>
            <p:ph sz="half" idx="2"/>
            <p:custDataLst>
              <p:tags r:id="rId2"/>
            </p:custDataLst>
          </p:nvPr>
        </p:nvPicPr>
        <p:blipFill>
          <a:blip r:embed="rId5" cstate="print"/>
          <a:stretch>
            <a:fillRect/>
          </a:stretch>
        </p:blipFill>
        <p:spPr>
          <a:xfrm>
            <a:off x="4876800" y="381000"/>
            <a:ext cx="4038600" cy="2683687"/>
          </a:xfrm>
        </p:spPr>
      </p:pic>
      <p:sp>
        <p:nvSpPr>
          <p:cNvPr id="6" name="TextBox 5"/>
          <p:cNvSpPr txBox="1"/>
          <p:nvPr/>
        </p:nvSpPr>
        <p:spPr>
          <a:xfrm>
            <a:off x="4875512" y="3657600"/>
            <a:ext cx="4039888" cy="2585323"/>
          </a:xfrm>
          <a:prstGeom prst="rect">
            <a:avLst/>
          </a:prstGeom>
          <a:solidFill>
            <a:srgbClr val="FF0000"/>
          </a:solidFill>
        </p:spPr>
        <p:txBody>
          <a:bodyPr wrap="square" rtlCol="0">
            <a:spAutoFit/>
          </a:bodyPr>
          <a:lstStyle/>
          <a:p>
            <a:pPr algn="ctr"/>
            <a:r>
              <a:rPr lang="en-US" b="1" dirty="0" smtClean="0"/>
              <a:t>Primary Blood Bank Evacuation Route</a:t>
            </a:r>
          </a:p>
          <a:p>
            <a:pPr>
              <a:buFont typeface="Arial" pitchFamily="34" charset="0"/>
              <a:buChar char="•"/>
            </a:pPr>
            <a:r>
              <a:rPr lang="en-US" dirty="0" smtClean="0"/>
              <a:t>Turn right out of main BB</a:t>
            </a:r>
          </a:p>
          <a:p>
            <a:r>
              <a:rPr lang="en-US" dirty="0" smtClean="0"/>
              <a:t>  door into hallway.</a:t>
            </a:r>
          </a:p>
          <a:p>
            <a:pPr>
              <a:buFont typeface="Arial" pitchFamily="34" charset="0"/>
              <a:buChar char="•"/>
            </a:pPr>
            <a:r>
              <a:rPr lang="en-US" dirty="0" smtClean="0"/>
              <a:t>Walk to end of hallway</a:t>
            </a:r>
          </a:p>
          <a:p>
            <a:pPr>
              <a:buFont typeface="Arial" pitchFamily="34" charset="0"/>
              <a:buChar char="•"/>
            </a:pPr>
            <a:r>
              <a:rPr lang="en-US" dirty="0" smtClean="0"/>
              <a:t>Take stairs to bottom</a:t>
            </a:r>
          </a:p>
          <a:p>
            <a:pPr>
              <a:buFont typeface="Arial" pitchFamily="34" charset="0"/>
              <a:buChar char="•"/>
            </a:pPr>
            <a:r>
              <a:rPr lang="en-US" dirty="0" smtClean="0"/>
              <a:t>Meet in street in front of power</a:t>
            </a:r>
          </a:p>
          <a:p>
            <a:r>
              <a:rPr lang="en-US" dirty="0"/>
              <a:t> </a:t>
            </a:r>
            <a:r>
              <a:rPr lang="en-US" dirty="0" smtClean="0"/>
              <a:t> plant</a:t>
            </a:r>
          </a:p>
          <a:p>
            <a:pPr>
              <a:buFont typeface="Arial" pitchFamily="34" charset="0"/>
              <a:buChar char="•"/>
            </a:pPr>
            <a:endParaRPr lang="en-US" dirty="0"/>
          </a:p>
        </p:txBody>
      </p:sp>
    </p:spTree>
    <p:custDataLst>
      <p:tags r:id="rId1"/>
    </p:custDataLst>
    <p:extLst>
      <p:ext uri="{BB962C8B-B14F-4D97-AF65-F5344CB8AC3E}">
        <p14:creationId xmlns:p14="http://schemas.microsoft.com/office/powerpoint/2010/main" val="2862459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BMT Evacuation Route</a:t>
            </a:r>
            <a:endParaRPr lang="en-US" dirty="0"/>
          </a:p>
        </p:txBody>
      </p:sp>
      <p:sp>
        <p:nvSpPr>
          <p:cNvPr id="3" name="Content Placeholder 2"/>
          <p:cNvSpPr>
            <a:spLocks noGrp="1"/>
          </p:cNvSpPr>
          <p:nvPr>
            <p:ph sz="half" idx="1"/>
          </p:nvPr>
        </p:nvSpPr>
        <p:spPr/>
        <p:txBody>
          <a:bodyPr>
            <a:normAutofit fontScale="92500" lnSpcReduction="20000"/>
          </a:bodyPr>
          <a:lstStyle/>
          <a:p>
            <a:r>
              <a:rPr lang="en-US" sz="2400" dirty="0" smtClean="0"/>
              <a:t>Primary</a:t>
            </a:r>
          </a:p>
          <a:p>
            <a:pPr lvl="1"/>
            <a:r>
              <a:rPr lang="en-US" sz="1700" dirty="0" smtClean="0"/>
              <a:t>Exit BMT through either door. Turn right. Turn right again after the North tower elevators if you exited BMT from the </a:t>
            </a:r>
            <a:r>
              <a:rPr lang="en-US" sz="1700" dirty="0" err="1" smtClean="0"/>
              <a:t>cryo</a:t>
            </a:r>
            <a:r>
              <a:rPr lang="en-US" sz="1700" dirty="0" smtClean="0"/>
              <a:t> room. Go Down North tower stairway at the end of the hall. Exit to meet at the front of the power plant.</a:t>
            </a:r>
          </a:p>
          <a:p>
            <a:endParaRPr lang="en-US" sz="2400" dirty="0" smtClean="0"/>
          </a:p>
          <a:p>
            <a:r>
              <a:rPr lang="en-US" sz="2400" dirty="0" smtClean="0"/>
              <a:t>Secondary</a:t>
            </a:r>
          </a:p>
          <a:p>
            <a:pPr lvl="1"/>
            <a:r>
              <a:rPr lang="en-US" sz="1900" dirty="0"/>
              <a:t>Exit BMT lab through the </a:t>
            </a:r>
            <a:r>
              <a:rPr lang="en-US" sz="1900" dirty="0" err="1"/>
              <a:t>cryo</a:t>
            </a:r>
            <a:r>
              <a:rPr lang="en-US" sz="1900" dirty="0"/>
              <a:t> room. Turn Left. Proceed to Gray building. Turn right down first hallway. Go through double doors. Go down stairway on left and exit building. </a:t>
            </a:r>
          </a:p>
        </p:txBody>
      </p:sp>
      <p:graphicFrame>
        <p:nvGraphicFramePr>
          <p:cNvPr id="20" name="Content Placeholder 19"/>
          <p:cNvGraphicFramePr>
            <a:graphicFrameLocks noGrp="1"/>
          </p:cNvGraphicFramePr>
          <p:nvPr>
            <p:ph sz="half" idx="2"/>
            <p:extLst/>
          </p:nvPr>
        </p:nvGraphicFramePr>
        <p:xfrm>
          <a:off x="5273145" y="1688649"/>
          <a:ext cx="2788709" cy="4593540"/>
        </p:xfrm>
        <a:graphic>
          <a:graphicData uri="http://schemas.openxmlformats.org/drawingml/2006/table">
            <a:tbl>
              <a:tblPr/>
              <a:tblGrid>
                <a:gridCol w="243673">
                  <a:extLst>
                    <a:ext uri="{9D8B030D-6E8A-4147-A177-3AD203B41FA5}">
                      <a16:colId xmlns:a16="http://schemas.microsoft.com/office/drawing/2014/main" val="3458095462"/>
                    </a:ext>
                  </a:extLst>
                </a:gridCol>
                <a:gridCol w="243673">
                  <a:extLst>
                    <a:ext uri="{9D8B030D-6E8A-4147-A177-3AD203B41FA5}">
                      <a16:colId xmlns:a16="http://schemas.microsoft.com/office/drawing/2014/main" val="3782028812"/>
                    </a:ext>
                  </a:extLst>
                </a:gridCol>
                <a:gridCol w="138383">
                  <a:extLst>
                    <a:ext uri="{9D8B030D-6E8A-4147-A177-3AD203B41FA5}">
                      <a16:colId xmlns:a16="http://schemas.microsoft.com/office/drawing/2014/main" val="3116560372"/>
                    </a:ext>
                  </a:extLst>
                </a:gridCol>
                <a:gridCol w="138383">
                  <a:extLst>
                    <a:ext uri="{9D8B030D-6E8A-4147-A177-3AD203B41FA5}">
                      <a16:colId xmlns:a16="http://schemas.microsoft.com/office/drawing/2014/main" val="1730958893"/>
                    </a:ext>
                  </a:extLst>
                </a:gridCol>
                <a:gridCol w="246682">
                  <a:extLst>
                    <a:ext uri="{9D8B030D-6E8A-4147-A177-3AD203B41FA5}">
                      <a16:colId xmlns:a16="http://schemas.microsoft.com/office/drawing/2014/main" val="3971674126"/>
                    </a:ext>
                  </a:extLst>
                </a:gridCol>
                <a:gridCol w="135374">
                  <a:extLst>
                    <a:ext uri="{9D8B030D-6E8A-4147-A177-3AD203B41FA5}">
                      <a16:colId xmlns:a16="http://schemas.microsoft.com/office/drawing/2014/main" val="2193585988"/>
                    </a:ext>
                  </a:extLst>
                </a:gridCol>
                <a:gridCol w="135374">
                  <a:extLst>
                    <a:ext uri="{9D8B030D-6E8A-4147-A177-3AD203B41FA5}">
                      <a16:colId xmlns:a16="http://schemas.microsoft.com/office/drawing/2014/main" val="1441863891"/>
                    </a:ext>
                  </a:extLst>
                </a:gridCol>
                <a:gridCol w="138383">
                  <a:extLst>
                    <a:ext uri="{9D8B030D-6E8A-4147-A177-3AD203B41FA5}">
                      <a16:colId xmlns:a16="http://schemas.microsoft.com/office/drawing/2014/main" val="1915922324"/>
                    </a:ext>
                  </a:extLst>
                </a:gridCol>
                <a:gridCol w="138383">
                  <a:extLst>
                    <a:ext uri="{9D8B030D-6E8A-4147-A177-3AD203B41FA5}">
                      <a16:colId xmlns:a16="http://schemas.microsoft.com/office/drawing/2014/main" val="3271992714"/>
                    </a:ext>
                  </a:extLst>
                </a:gridCol>
                <a:gridCol w="246682">
                  <a:extLst>
                    <a:ext uri="{9D8B030D-6E8A-4147-A177-3AD203B41FA5}">
                      <a16:colId xmlns:a16="http://schemas.microsoft.com/office/drawing/2014/main" val="2917707345"/>
                    </a:ext>
                  </a:extLst>
                </a:gridCol>
                <a:gridCol w="246682">
                  <a:extLst>
                    <a:ext uri="{9D8B030D-6E8A-4147-A177-3AD203B41FA5}">
                      <a16:colId xmlns:a16="http://schemas.microsoft.com/office/drawing/2014/main" val="1555355315"/>
                    </a:ext>
                  </a:extLst>
                </a:gridCol>
                <a:gridCol w="246682">
                  <a:extLst>
                    <a:ext uri="{9D8B030D-6E8A-4147-A177-3AD203B41FA5}">
                      <a16:colId xmlns:a16="http://schemas.microsoft.com/office/drawing/2014/main" val="3052486521"/>
                    </a:ext>
                  </a:extLst>
                </a:gridCol>
                <a:gridCol w="246682">
                  <a:extLst>
                    <a:ext uri="{9D8B030D-6E8A-4147-A177-3AD203B41FA5}">
                      <a16:colId xmlns:a16="http://schemas.microsoft.com/office/drawing/2014/main" val="2259657087"/>
                    </a:ext>
                  </a:extLst>
                </a:gridCol>
                <a:gridCol w="243673">
                  <a:extLst>
                    <a:ext uri="{9D8B030D-6E8A-4147-A177-3AD203B41FA5}">
                      <a16:colId xmlns:a16="http://schemas.microsoft.com/office/drawing/2014/main" val="2744856964"/>
                    </a:ext>
                  </a:extLst>
                </a:gridCol>
              </a:tblGrid>
              <a:tr h="139136">
                <a:tc gridSpan="14">
                  <a:txBody>
                    <a:bodyPr/>
                    <a:lstStyle/>
                    <a:p>
                      <a:pPr algn="ctr" fontAlgn="b"/>
                      <a:r>
                        <a:rPr lang="en-US" sz="800" b="1" i="0" u="none" strike="noStrike">
                          <a:solidFill>
                            <a:srgbClr val="000000"/>
                          </a:solidFill>
                          <a:effectLst/>
                          <a:latin typeface="Calibri" panose="020F0502020204030204" pitchFamily="34" charset="0"/>
                        </a:rPr>
                        <a:t>BMT Evacuation Route</a:t>
                      </a:r>
                    </a:p>
                  </a:txBody>
                  <a:tcPr marL="4488" marR="4488" marT="448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4070490"/>
                  </a:ext>
                </a:extLst>
              </a:tr>
              <a:tr h="112207">
                <a:tc gridSpan="14">
                  <a:txBody>
                    <a:bodyPr/>
                    <a:lstStyle/>
                    <a:p>
                      <a:pPr algn="ctr" fontAlgn="b"/>
                      <a:r>
                        <a:rPr lang="en-US" sz="700" b="1" i="0" u="none" strike="noStrike">
                          <a:solidFill>
                            <a:srgbClr val="000000"/>
                          </a:solidFill>
                          <a:effectLst/>
                          <a:latin typeface="Calibri" panose="020F0502020204030204" pitchFamily="34" charset="0"/>
                        </a:rPr>
                        <a:t>Second Floor North Tower</a:t>
                      </a:r>
                    </a:p>
                  </a:txBody>
                  <a:tcPr marL="4488" marR="4488" marT="448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6269654"/>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1"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4068548125"/>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FF0000"/>
                      </a:solidFill>
                      <a:prstDash val="solid"/>
                      <a:round/>
                      <a:headEnd type="none" w="med" len="med"/>
                      <a:tailEnd type="none" w="med" len="med"/>
                    </a:lnR>
                    <a:lnT>
                      <a:noFill/>
                    </a:lnT>
                    <a:lnB w="19050" cap="flat" cmpd="sng" algn="ctr">
                      <a:solidFill>
                        <a:srgbClr val="FF0000"/>
                      </a:solidFill>
                      <a:prstDash val="solid"/>
                      <a:round/>
                      <a:headEnd type="none" w="med" len="med"/>
                      <a:tailEnd type="none" w="med" len="med"/>
                    </a:lnB>
                  </a:tcPr>
                </a:tc>
                <a:tc rowSpan="2">
                  <a:txBody>
                    <a:bodyPr/>
                    <a:lstStyle/>
                    <a:p>
                      <a:pPr algn="ctr" fontAlgn="b"/>
                      <a:r>
                        <a:rPr lang="en-US" sz="700" b="0" i="0" u="none" strike="noStrike">
                          <a:solidFill>
                            <a:srgbClr val="000000"/>
                          </a:solidFill>
                          <a:effectLst/>
                          <a:latin typeface="Calibri" panose="020F0502020204030204" pitchFamily="34" charset="0"/>
                        </a:rPr>
                        <a:t>Stair Well</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FF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53320027"/>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a:noFill/>
                    </a:lnR>
                    <a:lnT w="19050" cap="flat" cmpd="sng" algn="ctr">
                      <a:solidFill>
                        <a:srgbClr val="FF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FF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FF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FF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FF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FF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4076103"/>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lgDashDotDot"/>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FF0000"/>
                      </a:solidFill>
                      <a:prstDash val="solid"/>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6350" cap="flat" cmpd="sng" algn="ctr">
                      <a:solidFill>
                        <a:srgbClr val="000000"/>
                      </a:solidFill>
                      <a:prstDash val="lgDashDotDot"/>
                      <a:round/>
                      <a:headEnd type="none" w="med" len="med"/>
                      <a:tailEnd type="none" w="med" len="med"/>
                    </a:lnB>
                  </a:tcPr>
                </a:tc>
                <a:extLst>
                  <a:ext uri="{0D108BD9-81ED-4DB2-BD59-A6C34878D82A}">
                    <a16:rowId xmlns:a16="http://schemas.microsoft.com/office/drawing/2014/main" val="1961377583"/>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tc rowSpan="5">
                  <a:txBody>
                    <a:bodyPr/>
                    <a:lstStyle/>
                    <a:p>
                      <a:pPr algn="ctr" fontAlgn="ctr"/>
                      <a:r>
                        <a:rPr lang="en-US" sz="700" b="0" i="0" u="none" strike="noStrike">
                          <a:solidFill>
                            <a:srgbClr val="000000"/>
                          </a:solidFill>
                          <a:effectLst/>
                          <a:latin typeface="Calibri" panose="020F0502020204030204" pitchFamily="34" charset="0"/>
                        </a:rPr>
                        <a:t>North Tower Elevators</a:t>
                      </a:r>
                    </a:p>
                  </a:txBody>
                  <a:tcPr marL="4488" marR="4488" marT="4488" marB="0" vert="vert270" anchor="ctr">
                    <a:lnL w="6350" cap="flat" cmpd="sng" algn="ctr">
                      <a:solidFill>
                        <a:srgbClr val="000000"/>
                      </a:solidFill>
                      <a:prstDash val="lgDashDotDot"/>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rowSpan="4" gridSpan="2">
                  <a:txBody>
                    <a:bodyPr/>
                    <a:lstStyle/>
                    <a:p>
                      <a:pPr algn="ctr" fontAlgn="ctr"/>
                      <a:r>
                        <a:rPr lang="en-US" sz="700" b="0" i="0" u="none" strike="noStrike">
                          <a:solidFill>
                            <a:srgbClr val="000000"/>
                          </a:solidFill>
                          <a:effectLst/>
                          <a:latin typeface="Calibri" panose="020F0502020204030204" pitchFamily="34" charset="0"/>
                        </a:rPr>
                        <a:t>BMT Office and Specimen Receipt</a:t>
                      </a:r>
                    </a:p>
                  </a:txBody>
                  <a:tcPr marL="4488" marR="4488" marT="448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rowSpan="4" hMerge="1">
                  <a:txBody>
                    <a:bodyPr/>
                    <a:lstStyle/>
                    <a:p>
                      <a:endParaRPr lang="en-US"/>
                    </a:p>
                  </a:txBody>
                  <a:tcPr/>
                </a:tc>
                <a:tc>
                  <a:txBody>
                    <a:bodyPr/>
                    <a:lstStyle/>
                    <a:p>
                      <a:pPr algn="l" fontAlgn="ctr"/>
                      <a:r>
                        <a:rPr lang="en-US" sz="700" b="0" i="0" u="none" strike="noStrike">
                          <a:solidFill>
                            <a:srgbClr val="000000"/>
                          </a:solidFill>
                          <a:effectLst/>
                          <a:latin typeface="Calibri" panose="020F0502020204030204" pitchFamily="34" charset="0"/>
                        </a:rPr>
                        <a:t> </a:t>
                      </a:r>
                    </a:p>
                  </a:txBody>
                  <a:tcPr marL="4488" marR="4488" marT="4488" marB="0" vert="vert27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lgDashDotDot"/>
                      <a:round/>
                      <a:headEnd type="none" w="med" len="med"/>
                      <a:tailEnd type="none" w="med" len="med"/>
                    </a:lnT>
                    <a:lnB>
                      <a:noFill/>
                    </a:lnB>
                  </a:tcPr>
                </a:tc>
                <a:tc rowSpan="5">
                  <a:txBody>
                    <a:bodyPr/>
                    <a:lstStyle/>
                    <a:p>
                      <a:pPr algn="ctr" fontAlgn="ctr"/>
                      <a:r>
                        <a:rPr lang="en-US" sz="700" b="0" i="0" u="none" strike="noStrike">
                          <a:solidFill>
                            <a:srgbClr val="000000"/>
                          </a:solidFill>
                          <a:effectLst/>
                          <a:latin typeface="Calibri" panose="020F0502020204030204" pitchFamily="34" charset="0"/>
                        </a:rPr>
                        <a:t>Service Elevators</a:t>
                      </a:r>
                    </a:p>
                  </a:txBody>
                  <a:tcPr marL="4488" marR="4488" marT="4488" marB="0" vert="vert" anchor="ctr">
                    <a:lnL>
                      <a:noFill/>
                    </a:lnL>
                    <a:lnR>
                      <a:noFill/>
                    </a:lnR>
                    <a:lnT w="6350" cap="flat" cmpd="sng" algn="ctr">
                      <a:solidFill>
                        <a:srgbClr val="000000"/>
                      </a:solidFill>
                      <a:prstDash val="lgDashDotDot"/>
                      <a:round/>
                      <a:headEnd type="none" w="med" len="med"/>
                      <a:tailEnd type="none" w="med" len="med"/>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w="6350" cap="flat" cmpd="sng" algn="ctr">
                      <a:solidFill>
                        <a:srgbClr val="000000"/>
                      </a:solidFill>
                      <a:prstDash val="lgDashDotDot"/>
                      <a:round/>
                      <a:headEnd type="none" w="med" len="med"/>
                      <a:tailEnd type="none" w="med" len="med"/>
                    </a:lnT>
                    <a:lnB>
                      <a:noFill/>
                    </a:lnB>
                  </a:tcPr>
                </a:tc>
                <a:extLst>
                  <a:ext uri="{0D108BD9-81ED-4DB2-BD59-A6C34878D82A}">
                    <a16:rowId xmlns:a16="http://schemas.microsoft.com/office/drawing/2014/main" val="436937882"/>
                  </a:ext>
                </a:extLst>
              </a:tr>
              <a:tr h="10502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ctr"/>
                      <a:r>
                        <a:rPr lang="en-US" sz="700" b="0" i="0" u="none" strike="noStrike">
                          <a:solidFill>
                            <a:srgbClr val="000000"/>
                          </a:solidFill>
                          <a:effectLst/>
                          <a:latin typeface="Calibri" panose="020F0502020204030204" pitchFamily="34" charset="0"/>
                        </a:rPr>
                        <a:t> </a:t>
                      </a:r>
                    </a:p>
                  </a:txBody>
                  <a:tcPr marL="4488" marR="4488" marT="4488" marB="0" vert="vert270" anchor="ctr">
                    <a:lnL w="1905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extLst>
                  <a:ext uri="{0D108BD9-81ED-4DB2-BD59-A6C34878D82A}">
                    <a16:rowId xmlns:a16="http://schemas.microsoft.com/office/drawing/2014/main" val="2632882762"/>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ctr"/>
                      <a:r>
                        <a:rPr lang="en-US" sz="700" b="0" i="0" u="none" strike="noStrike">
                          <a:solidFill>
                            <a:srgbClr val="000000"/>
                          </a:solidFill>
                          <a:effectLst/>
                          <a:latin typeface="Calibri" panose="020F0502020204030204" pitchFamily="34" charset="0"/>
                        </a:rPr>
                        <a:t> </a:t>
                      </a:r>
                    </a:p>
                  </a:txBody>
                  <a:tcPr marL="4488" marR="4488" marT="4488" marB="0" vert="vert270" anchor="ctr">
                    <a:lnL w="1905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extLst>
                  <a:ext uri="{0D108BD9-81ED-4DB2-BD59-A6C34878D82A}">
                    <a16:rowId xmlns:a16="http://schemas.microsoft.com/office/drawing/2014/main" val="1542342605"/>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ctr"/>
                      <a:r>
                        <a:rPr lang="en-US" sz="700" b="0" i="0" u="none" strike="noStrike">
                          <a:solidFill>
                            <a:srgbClr val="000000"/>
                          </a:solidFill>
                          <a:effectLst/>
                          <a:latin typeface="Calibri" panose="020F0502020204030204" pitchFamily="34" charset="0"/>
                        </a:rPr>
                        <a:t> </a:t>
                      </a:r>
                    </a:p>
                  </a:txBody>
                  <a:tcPr marL="4488" marR="4488" marT="4488" marB="0" vert="vert270" anchor="ctr">
                    <a:lnL w="1905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extLst>
                  <a:ext uri="{0D108BD9-81ED-4DB2-BD59-A6C34878D82A}">
                    <a16:rowId xmlns:a16="http://schemas.microsoft.com/office/drawing/2014/main" val="594031482"/>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a:noFill/>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w="6350" cap="flat" cmpd="sng" algn="ctr">
                      <a:solidFill>
                        <a:srgbClr val="000000"/>
                      </a:solidFill>
                      <a:prstDash val="lgDashDotDot"/>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lgDashDotDot"/>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panose="020F0502020204030204" pitchFamily="34" charset="0"/>
                        </a:rPr>
                        <a:t> </a:t>
                      </a:r>
                    </a:p>
                  </a:txBody>
                  <a:tcPr marL="4488" marR="4488" marT="4488" marB="0" vert="vert27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6350" cap="flat" cmpd="sng" algn="ctr">
                      <a:solidFill>
                        <a:srgbClr val="000000"/>
                      </a:solidFill>
                      <a:prstDash val="lgDashDotDot"/>
                      <a:round/>
                      <a:headEnd type="none" w="med" len="med"/>
                      <a:tailEnd type="none" w="med" len="med"/>
                    </a:lnR>
                    <a:lnT>
                      <a:noFill/>
                    </a:lnT>
                    <a:lnB w="6350" cap="flat" cmpd="sng" algn="ctr">
                      <a:solidFill>
                        <a:srgbClr val="000000"/>
                      </a:solidFill>
                      <a:prstDash val="lgDashDotDot"/>
                      <a:round/>
                      <a:headEnd type="none" w="med" len="med"/>
                      <a:tailEnd type="none" w="med" len="med"/>
                    </a:lnB>
                  </a:tcPr>
                </a:tc>
                <a:extLst>
                  <a:ext uri="{0D108BD9-81ED-4DB2-BD59-A6C34878D82A}">
                    <a16:rowId xmlns:a16="http://schemas.microsoft.com/office/drawing/2014/main" val="403853379"/>
                  </a:ext>
                </a:extLst>
              </a:tr>
              <a:tr h="10502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lgDashDotDot"/>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lgDashDotDot"/>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6350" cap="flat" cmpd="sng" algn="ctr">
                      <a:solidFill>
                        <a:srgbClr val="000000"/>
                      </a:solidFill>
                      <a:prstDash val="lgDashDotDot"/>
                      <a:round/>
                      <a:headEnd type="none" w="med" len="med"/>
                      <a:tailEnd type="none" w="med" len="med"/>
                    </a:lnT>
                    <a:lnB>
                      <a:noFill/>
                    </a:lnB>
                  </a:tcPr>
                </a:tc>
                <a:extLst>
                  <a:ext uri="{0D108BD9-81ED-4DB2-BD59-A6C34878D82A}">
                    <a16:rowId xmlns:a16="http://schemas.microsoft.com/office/drawing/2014/main" val="97506595"/>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FF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rowSpan="3" gridSpan="2">
                  <a:txBody>
                    <a:bodyPr/>
                    <a:lstStyle/>
                    <a:p>
                      <a:pPr algn="ctr" fontAlgn="ctr"/>
                      <a:r>
                        <a:rPr lang="en-US" sz="700" b="0" i="0" u="none" strike="noStrike">
                          <a:solidFill>
                            <a:srgbClr val="000000"/>
                          </a:solidFill>
                          <a:effectLst/>
                          <a:latin typeface="Calibri" panose="020F0502020204030204" pitchFamily="34" charset="0"/>
                        </a:rPr>
                        <a:t>BMT Processing and Cryo Rooms</a:t>
                      </a:r>
                    </a:p>
                  </a:txBody>
                  <a:tcPr marL="4488" marR="4488" marT="4488" marB="0" anchor="ctr">
                    <a:lnL>
                      <a:noFill/>
                    </a:lnL>
                    <a:lnR>
                      <a:noFill/>
                    </a:lnR>
                    <a:lnT>
                      <a:noFill/>
                    </a:lnT>
                    <a:lnB>
                      <a:noFill/>
                    </a:lnB>
                  </a:tcPr>
                </a:tc>
                <a:tc rowSpan="3"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4220090601"/>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3581112323"/>
                  </a:ext>
                </a:extLst>
              </a:tr>
              <a:tr h="18222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3849733756"/>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926239969"/>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385058273"/>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941023112"/>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106557185"/>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896591175"/>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224672335"/>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a:noFill/>
                    </a:lnR>
                    <a:lnT>
                      <a:noFill/>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735396162"/>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312903080"/>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3843602097"/>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598681633"/>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436896733"/>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233997475"/>
                  </a:ext>
                </a:extLst>
              </a:tr>
              <a:tr h="112207">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3450687896"/>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337192493"/>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00000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7030A0"/>
                      </a:solidFill>
                      <a:prstDash val="solid"/>
                      <a:round/>
                      <a:headEnd type="none" w="med" len="med"/>
                      <a:tailEnd type="none" w="med" len="med"/>
                    </a:lnR>
                    <a:lnT>
                      <a:noFill/>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911513754"/>
                  </a:ext>
                </a:extLst>
              </a:tr>
              <a:tr h="121183">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7030A0"/>
                      </a:solidFill>
                      <a:prstDash val="solid"/>
                      <a:round/>
                      <a:headEnd type="none" w="med" len="med"/>
                      <a:tailEnd type="none" w="med" len="med"/>
                    </a:lnR>
                    <a:lnT>
                      <a:noFill/>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7030A0"/>
                      </a:solidFill>
                      <a:prstDash val="solid"/>
                      <a:round/>
                      <a:headEnd type="none" w="med" len="med"/>
                      <a:tailEnd type="none" w="med" len="med"/>
                    </a:lnL>
                    <a:lnR>
                      <a:noFill/>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7030A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7030A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w="19050" cap="flat" cmpd="sng" algn="ctr">
                      <a:solidFill>
                        <a:srgbClr val="7030A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599667361"/>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7030A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rowSpan="2" gridSpan="2">
                  <a:txBody>
                    <a:bodyPr/>
                    <a:lstStyle/>
                    <a:p>
                      <a:pPr algn="ctr" fontAlgn="b"/>
                      <a:r>
                        <a:rPr lang="en-US" sz="700" b="0" i="0" u="none" strike="noStrike">
                          <a:solidFill>
                            <a:srgbClr val="000000"/>
                          </a:solidFill>
                          <a:effectLst/>
                          <a:latin typeface="Calibri" panose="020F0502020204030204" pitchFamily="34" charset="0"/>
                        </a:rPr>
                        <a:t>Stair Well</a:t>
                      </a:r>
                    </a:p>
                  </a:txBody>
                  <a:tcPr marL="4488" marR="4488" marT="4488"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tcPr>
                </a:tc>
                <a:tc rowSpan="2"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7030A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155768653"/>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7030A0"/>
                      </a:solidFill>
                      <a:prstDash val="solid"/>
                      <a:round/>
                      <a:headEnd type="none" w="med" len="med"/>
                      <a:tailEnd type="none" w="med" len="med"/>
                    </a:lnR>
                    <a:lnT>
                      <a:noFill/>
                    </a:lnT>
                    <a:lnB>
                      <a:noFill/>
                    </a:lnB>
                  </a:tcPr>
                </a:tc>
                <a:tc gridSpan="2" vMerge="1">
                  <a:txBody>
                    <a:bodyPr/>
                    <a:lstStyle/>
                    <a:p>
                      <a:endParaRPr lang="en-US"/>
                    </a:p>
                  </a:txBody>
                  <a:tcPr/>
                </a:tc>
                <a:tc hMerge="1" v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7030A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651325432"/>
                  </a:ext>
                </a:extLst>
              </a:tr>
              <a:tr h="11669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ctr"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7030A0"/>
                      </a:solidFill>
                      <a:prstDash val="solid"/>
                      <a:round/>
                      <a:headEnd type="none" w="med" len="med"/>
                      <a:tailEnd type="none" w="med" len="med"/>
                    </a:lnT>
                    <a:lnB>
                      <a:noFill/>
                    </a:lnB>
                  </a:tcPr>
                </a:tc>
                <a:tc>
                  <a:txBody>
                    <a:bodyPr/>
                    <a:lstStyle/>
                    <a:p>
                      <a:pPr algn="ctr"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7030A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808915078"/>
                  </a:ext>
                </a:extLst>
              </a:tr>
              <a:tr h="105025">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3319316294"/>
                  </a:ext>
                </a:extLst>
              </a:tr>
              <a:tr h="105025">
                <a:tc rowSpan="2" gridSpan="2">
                  <a:txBody>
                    <a:bodyPr/>
                    <a:lstStyle/>
                    <a:p>
                      <a:pPr algn="r" fontAlgn="b"/>
                      <a:r>
                        <a:rPr lang="en-US" sz="700" b="0" i="0" u="none" strike="noStrike">
                          <a:solidFill>
                            <a:srgbClr val="000000"/>
                          </a:solidFill>
                          <a:effectLst/>
                          <a:latin typeface="Calibri" panose="020F0502020204030204" pitchFamily="34" charset="0"/>
                        </a:rPr>
                        <a:t>Primary</a:t>
                      </a:r>
                    </a:p>
                  </a:txBody>
                  <a:tcPr marL="4488" marR="4488" marT="4488" marB="0" anchor="b">
                    <a:lnL>
                      <a:noFill/>
                    </a:lnL>
                    <a:lnR>
                      <a:noFill/>
                    </a:lnR>
                    <a:lnT>
                      <a:noFill/>
                    </a:lnT>
                    <a:lnB>
                      <a:noFill/>
                    </a:lnB>
                  </a:tcPr>
                </a:tc>
                <a:tc rowSpan="2"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rowSpan="2" gridSpan="5">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585011390"/>
                  </a:ext>
                </a:extLst>
              </a:tr>
              <a:tr h="105025">
                <a:tc gridSpan="2" vMerge="1">
                  <a:txBody>
                    <a:bodyPr/>
                    <a:lstStyle/>
                    <a:p>
                      <a:endParaRPr lang="en-US"/>
                    </a:p>
                  </a:txBody>
                  <a:tcPr/>
                </a:tc>
                <a:tc hMerge="1" v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689861134"/>
                  </a:ext>
                </a:extLst>
              </a:tr>
              <a:tr h="105025">
                <a:tc rowSpan="2" gridSpan="2">
                  <a:txBody>
                    <a:bodyPr/>
                    <a:lstStyle/>
                    <a:p>
                      <a:pPr algn="r" fontAlgn="b"/>
                      <a:r>
                        <a:rPr lang="en-US" sz="700" b="0" i="0" u="none" strike="noStrike">
                          <a:solidFill>
                            <a:srgbClr val="000000"/>
                          </a:solidFill>
                          <a:effectLst/>
                          <a:latin typeface="Calibri" panose="020F0502020204030204" pitchFamily="34" charset="0"/>
                        </a:rPr>
                        <a:t>Secondary</a:t>
                      </a:r>
                    </a:p>
                  </a:txBody>
                  <a:tcPr marL="4488" marR="4488" marT="4488" marB="0" anchor="b">
                    <a:lnL>
                      <a:noFill/>
                    </a:lnL>
                    <a:lnR>
                      <a:noFill/>
                    </a:lnR>
                    <a:lnT>
                      <a:noFill/>
                    </a:lnT>
                    <a:lnB>
                      <a:noFill/>
                    </a:lnB>
                  </a:tcPr>
                </a:tc>
                <a:tc rowSpan="2"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7030A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4488" marR="4488" marT="4488" marB="0" anchor="b">
                    <a:lnL>
                      <a:noFill/>
                    </a:lnL>
                    <a:lnR>
                      <a:noFill/>
                    </a:lnR>
                    <a:lnT>
                      <a:noFill/>
                    </a:lnT>
                    <a:lnB w="19050" cap="flat" cmpd="sng" algn="ctr">
                      <a:solidFill>
                        <a:srgbClr val="7030A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1580582039"/>
                  </a:ext>
                </a:extLst>
              </a:tr>
              <a:tr h="105025">
                <a:tc gridSpan="2" vMerge="1">
                  <a:txBody>
                    <a:bodyPr/>
                    <a:lstStyle/>
                    <a:p>
                      <a:endParaRPr lang="en-US"/>
                    </a:p>
                  </a:txBody>
                  <a:tcPr/>
                </a:tc>
                <a:tc hMerge="1" v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7030A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w="19050" cap="flat" cmpd="sng" algn="ctr">
                      <a:solidFill>
                        <a:srgbClr val="7030A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488" marR="4488" marT="4488" marB="0" anchor="b">
                    <a:lnL>
                      <a:noFill/>
                    </a:lnL>
                    <a:lnR>
                      <a:noFill/>
                    </a:lnR>
                    <a:lnT>
                      <a:noFill/>
                    </a:lnT>
                    <a:lnB>
                      <a:noFill/>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4488" marR="4488" marT="4488" marB="0" anchor="b">
                    <a:lnL>
                      <a:noFill/>
                    </a:lnL>
                    <a:lnR>
                      <a:noFill/>
                    </a:lnR>
                    <a:lnT>
                      <a:noFill/>
                    </a:lnT>
                    <a:lnB>
                      <a:noFill/>
                    </a:lnB>
                  </a:tcPr>
                </a:tc>
                <a:extLst>
                  <a:ext uri="{0D108BD9-81ED-4DB2-BD59-A6C34878D82A}">
                    <a16:rowId xmlns:a16="http://schemas.microsoft.com/office/drawing/2014/main" val="2505453328"/>
                  </a:ext>
                </a:extLst>
              </a:tr>
            </a:tbl>
          </a:graphicData>
        </a:graphic>
      </p:graphicFrame>
      <p:sp>
        <p:nvSpPr>
          <p:cNvPr id="23" name="Rectangle 22"/>
          <p:cNvSpPr/>
          <p:nvPr/>
        </p:nvSpPr>
        <p:spPr>
          <a:xfrm>
            <a:off x="5257800" y="1666526"/>
            <a:ext cx="2804054" cy="4637786"/>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329975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A. C. E.</a:t>
            </a:r>
            <a:endParaRPr lang="en-US" dirty="0"/>
          </a:p>
        </p:txBody>
      </p:sp>
      <p:pic>
        <p:nvPicPr>
          <p:cNvPr id="4" name="Content Placeholder 3" descr="race.JPG"/>
          <p:cNvPicPr>
            <a:picLocks noGrp="1" noChangeAspect="1"/>
          </p:cNvPicPr>
          <p:nvPr>
            <p:ph idx="1"/>
            <p:custDataLst>
              <p:tags r:id="rId2"/>
            </p:custDataLst>
          </p:nvPr>
        </p:nvPicPr>
        <p:blipFill>
          <a:blip r:embed="rId5" cstate="print"/>
          <a:stretch>
            <a:fillRect/>
          </a:stretch>
        </p:blipFill>
        <p:spPr>
          <a:xfrm>
            <a:off x="1143000" y="1371600"/>
            <a:ext cx="6880266" cy="4572000"/>
          </a:xfrm>
        </p:spPr>
      </p:pic>
    </p:spTree>
    <p:custDataLst>
      <p:tags r:id="rId1"/>
    </p:custDataLst>
    <p:extLst>
      <p:ext uri="{BB962C8B-B14F-4D97-AF65-F5344CB8AC3E}">
        <p14:creationId xmlns:p14="http://schemas.microsoft.com/office/powerpoint/2010/main" val="1260849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7906"/>
          </a:xfrm>
        </p:spPr>
        <p:txBody>
          <a:bodyPr>
            <a:normAutofit/>
          </a:bodyPr>
          <a:lstStyle/>
          <a:p>
            <a:r>
              <a:rPr lang="en-US" sz="3600" dirty="0" smtClean="0"/>
              <a:t>Emergency Alert Plain Text Matrix</a:t>
            </a:r>
            <a:endParaRPr lang="en-US" sz="3600" dirty="0"/>
          </a:p>
        </p:txBody>
      </p:sp>
      <p:sp>
        <p:nvSpPr>
          <p:cNvPr id="3" name="Content Placeholder 2"/>
          <p:cNvSpPr>
            <a:spLocks noGrp="1"/>
          </p:cNvSpPr>
          <p:nvPr>
            <p:ph idx="1"/>
          </p:nvPr>
        </p:nvSpPr>
        <p:spPr>
          <a:xfrm>
            <a:off x="457200" y="1143000"/>
            <a:ext cx="8229600" cy="5311808"/>
          </a:xfrm>
        </p:spPr>
        <p:txBody>
          <a:bodyPr/>
          <a:lstStyle/>
          <a:p>
            <a:r>
              <a:rPr lang="en-US" dirty="0" smtClean="0"/>
              <a:t>Facility Alerts</a:t>
            </a:r>
          </a:p>
          <a:p>
            <a:pPr marL="64008" indent="0">
              <a:buNone/>
            </a:pPr>
            <a:endParaRPr lang="en-US" dirty="0"/>
          </a:p>
        </p:txBody>
      </p:sp>
      <p:graphicFrame>
        <p:nvGraphicFramePr>
          <p:cNvPr id="4" name="Table 3"/>
          <p:cNvGraphicFramePr>
            <a:graphicFrameLocks noGrp="1"/>
          </p:cNvGraphicFramePr>
          <p:nvPr>
            <p:extLst/>
          </p:nvPr>
        </p:nvGraphicFramePr>
        <p:xfrm>
          <a:off x="457200" y="2057400"/>
          <a:ext cx="8305800" cy="3337560"/>
        </p:xfrm>
        <a:graphic>
          <a:graphicData uri="http://schemas.openxmlformats.org/drawingml/2006/table">
            <a:tbl>
              <a:tblPr firstRow="1" bandRow="1">
                <a:tableStyleId>{5C22544A-7EE6-4342-B048-85BDC9FD1C3A}</a:tableStyleId>
              </a:tblPr>
              <a:tblGrid>
                <a:gridCol w="3064276">
                  <a:extLst>
                    <a:ext uri="{9D8B030D-6E8A-4147-A177-3AD203B41FA5}">
                      <a16:colId xmlns:a16="http://schemas.microsoft.com/office/drawing/2014/main" val="20000"/>
                    </a:ext>
                  </a:extLst>
                </a:gridCol>
                <a:gridCol w="5241524">
                  <a:extLst>
                    <a:ext uri="{9D8B030D-6E8A-4147-A177-3AD203B41FA5}">
                      <a16:colId xmlns:a16="http://schemas.microsoft.com/office/drawing/2014/main" val="20001"/>
                    </a:ext>
                  </a:extLst>
                </a:gridCol>
              </a:tblGrid>
              <a:tr h="370840">
                <a:tc>
                  <a:txBody>
                    <a:bodyPr/>
                    <a:lstStyle/>
                    <a:p>
                      <a:pPr algn="ctr"/>
                      <a:r>
                        <a:rPr lang="en-US" dirty="0" smtClean="0"/>
                        <a:t>Event</a:t>
                      </a:r>
                      <a:endParaRPr lang="en-US" dirty="0"/>
                    </a:p>
                  </a:txBody>
                  <a:tcPr/>
                </a:tc>
                <a:tc>
                  <a:txBody>
                    <a:bodyPr/>
                    <a:lstStyle/>
                    <a:p>
                      <a:pPr algn="ctr"/>
                      <a:r>
                        <a:rPr lang="en-US" dirty="0" smtClean="0"/>
                        <a:t>Recommended Plain Language</a:t>
                      </a:r>
                      <a:endParaRPr lang="en-US" dirty="0"/>
                    </a:p>
                  </a:txBody>
                  <a:tcPr/>
                </a:tc>
                <a:extLst>
                  <a:ext uri="{0D108BD9-81ED-4DB2-BD59-A6C34878D82A}">
                    <a16:rowId xmlns:a16="http://schemas.microsoft.com/office/drawing/2014/main" val="10000"/>
                  </a:ext>
                </a:extLst>
              </a:tr>
              <a:tr h="370840">
                <a:tc>
                  <a:txBody>
                    <a:bodyPr/>
                    <a:lstStyle/>
                    <a:p>
                      <a:r>
                        <a:rPr lang="en-US" sz="1600" dirty="0" smtClean="0"/>
                        <a:t>Evacuation / Relocation</a:t>
                      </a:r>
                      <a:endParaRPr lang="en-US" sz="1600" dirty="0"/>
                    </a:p>
                  </a:txBody>
                  <a:tcPr/>
                </a:tc>
                <a:tc>
                  <a:txBody>
                    <a:bodyPr/>
                    <a:lstStyle/>
                    <a:p>
                      <a:r>
                        <a:rPr lang="en-US" sz="1600" dirty="0" smtClean="0"/>
                        <a:t>Facility Alert + Relocation</a:t>
                      </a:r>
                      <a:r>
                        <a:rPr lang="en-US" sz="1600" baseline="0" dirty="0" smtClean="0"/>
                        <a:t>/Descriptor + Location</a:t>
                      </a:r>
                      <a:endParaRPr lang="en-US" sz="1600" dirty="0"/>
                    </a:p>
                  </a:txBody>
                  <a:tcPr/>
                </a:tc>
                <a:extLst>
                  <a:ext uri="{0D108BD9-81ED-4DB2-BD59-A6C34878D82A}">
                    <a16:rowId xmlns:a16="http://schemas.microsoft.com/office/drawing/2014/main" val="10001"/>
                  </a:ext>
                </a:extLst>
              </a:tr>
              <a:tr h="370840">
                <a:tc>
                  <a:txBody>
                    <a:bodyPr/>
                    <a:lstStyle/>
                    <a:p>
                      <a:r>
                        <a:rPr lang="en-US" sz="1600" dirty="0" smtClean="0"/>
                        <a:t>Fire / Alarm</a:t>
                      </a:r>
                      <a:endParaRPr lang="en-US" sz="1600" dirty="0"/>
                    </a:p>
                  </a:txBody>
                  <a:tcPr/>
                </a:tc>
                <a:tc>
                  <a:txBody>
                    <a:bodyPr/>
                    <a:lstStyle/>
                    <a:p>
                      <a:r>
                        <a:rPr lang="en-US" sz="1600" dirty="0" smtClean="0"/>
                        <a:t>Facility Alert + Fire or type of Alarm + Descriptor/Location</a:t>
                      </a:r>
                      <a:endParaRPr lang="en-US" sz="1600" dirty="0"/>
                    </a:p>
                  </a:txBody>
                  <a:tcPr/>
                </a:tc>
                <a:extLst>
                  <a:ext uri="{0D108BD9-81ED-4DB2-BD59-A6C34878D82A}">
                    <a16:rowId xmlns:a16="http://schemas.microsoft.com/office/drawing/2014/main" val="10002"/>
                  </a:ext>
                </a:extLst>
              </a:tr>
              <a:tr h="370840">
                <a:tc>
                  <a:txBody>
                    <a:bodyPr/>
                    <a:lstStyle/>
                    <a:p>
                      <a:r>
                        <a:rPr lang="en-US" sz="1600" dirty="0" smtClean="0"/>
                        <a:t>Medical Surge (Phase 1, Phase 2)</a:t>
                      </a:r>
                    </a:p>
                    <a:p>
                      <a:r>
                        <a:rPr lang="en-US" sz="1600" dirty="0" smtClean="0"/>
                        <a:t>Phase 3 – Mass Casualty event)</a:t>
                      </a:r>
                      <a:endParaRPr lang="en-US" sz="1600" dirty="0"/>
                    </a:p>
                  </a:txBody>
                  <a:tcPr/>
                </a:tc>
                <a:tc>
                  <a:txBody>
                    <a:bodyPr/>
                    <a:lstStyle/>
                    <a:p>
                      <a:r>
                        <a:rPr lang="en-US" sz="1600" smtClean="0"/>
                        <a:t>Facility Alert</a:t>
                      </a:r>
                      <a:r>
                        <a:rPr lang="en-US" sz="1600" baseline="0" smtClean="0"/>
                        <a:t> + Medical Surge Plan Activated + Location</a:t>
                      </a:r>
                      <a:endParaRPr lang="en-US" sz="1600"/>
                    </a:p>
                  </a:txBody>
                  <a:tcPr/>
                </a:tc>
                <a:extLst>
                  <a:ext uri="{0D108BD9-81ED-4DB2-BD59-A6C34878D82A}">
                    <a16:rowId xmlns:a16="http://schemas.microsoft.com/office/drawing/2014/main" val="10003"/>
                  </a:ext>
                </a:extLst>
              </a:tr>
              <a:tr h="370840">
                <a:tc>
                  <a:txBody>
                    <a:bodyPr/>
                    <a:lstStyle/>
                    <a:p>
                      <a:r>
                        <a:rPr lang="en-US" sz="1600" dirty="0" smtClean="0"/>
                        <a:t>Utility Failure</a:t>
                      </a:r>
                      <a:endParaRPr lang="en-US" sz="1600" dirty="0"/>
                    </a:p>
                  </a:txBody>
                  <a:tcPr/>
                </a:tc>
                <a:tc>
                  <a:txBody>
                    <a:bodyPr/>
                    <a:lstStyle/>
                    <a:p>
                      <a:r>
                        <a:rPr lang="en-US" sz="1600" dirty="0" smtClean="0"/>
                        <a:t>Facility Alert + Type of Utility Failure / Location</a:t>
                      </a:r>
                      <a:endParaRPr lang="en-US" sz="1600" dirty="0"/>
                    </a:p>
                  </a:txBody>
                  <a:tcPr/>
                </a:tc>
                <a:extLst>
                  <a:ext uri="{0D108BD9-81ED-4DB2-BD59-A6C34878D82A}">
                    <a16:rowId xmlns:a16="http://schemas.microsoft.com/office/drawing/2014/main" val="10004"/>
                  </a:ext>
                </a:extLst>
              </a:tr>
              <a:tr h="370840">
                <a:tc>
                  <a:txBody>
                    <a:bodyPr/>
                    <a:lstStyle/>
                    <a:p>
                      <a:r>
                        <a:rPr lang="en-US" sz="1600" dirty="0" smtClean="0"/>
                        <a:t>Dangerous weather (Tornado, etc.)</a:t>
                      </a:r>
                      <a:endParaRPr lang="en-US" sz="1600" dirty="0"/>
                    </a:p>
                  </a:txBody>
                  <a:tcPr/>
                </a:tc>
                <a:tc>
                  <a:txBody>
                    <a:bodyPr/>
                    <a:lstStyle/>
                    <a:p>
                      <a:r>
                        <a:rPr lang="en-US" sz="1600" dirty="0" smtClean="0"/>
                        <a:t>Facility Alert + Dangerous Weather Alert</a:t>
                      </a:r>
                      <a:r>
                        <a:rPr lang="en-US" sz="1600" baseline="0" dirty="0" smtClean="0"/>
                        <a:t> / Descriptor</a:t>
                      </a:r>
                      <a:endParaRPr lang="en-US" sz="1600" dirty="0"/>
                    </a:p>
                  </a:txBody>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533808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51706"/>
          </a:xfrm>
        </p:spPr>
        <p:txBody>
          <a:bodyPr>
            <a:normAutofit/>
          </a:bodyPr>
          <a:lstStyle/>
          <a:p>
            <a:r>
              <a:rPr lang="en-US" sz="3600" dirty="0" smtClean="0"/>
              <a:t>Emergency Alert Plain Text Matrix</a:t>
            </a:r>
            <a:endParaRPr lang="en-US" sz="3600" dirty="0"/>
          </a:p>
        </p:txBody>
      </p:sp>
      <p:sp>
        <p:nvSpPr>
          <p:cNvPr id="3" name="Content Placeholder 2"/>
          <p:cNvSpPr>
            <a:spLocks noGrp="1"/>
          </p:cNvSpPr>
          <p:nvPr>
            <p:ph idx="1"/>
          </p:nvPr>
        </p:nvSpPr>
        <p:spPr>
          <a:xfrm>
            <a:off x="457200" y="1905000"/>
            <a:ext cx="8229600" cy="4549808"/>
          </a:xfrm>
        </p:spPr>
        <p:txBody>
          <a:bodyPr/>
          <a:lstStyle/>
          <a:p>
            <a:r>
              <a:rPr lang="en-US" dirty="0" smtClean="0"/>
              <a:t>Security Alerts</a:t>
            </a:r>
          </a:p>
          <a:p>
            <a:pPr marL="64008" indent="0">
              <a:buNone/>
            </a:pPr>
            <a:endParaRPr lang="en-US" dirty="0"/>
          </a:p>
        </p:txBody>
      </p:sp>
      <p:graphicFrame>
        <p:nvGraphicFramePr>
          <p:cNvPr id="4" name="Table 3"/>
          <p:cNvGraphicFramePr>
            <a:graphicFrameLocks noGrp="1"/>
          </p:cNvGraphicFramePr>
          <p:nvPr>
            <p:extLst/>
          </p:nvPr>
        </p:nvGraphicFramePr>
        <p:xfrm>
          <a:off x="609600" y="2590800"/>
          <a:ext cx="8077200" cy="2352040"/>
        </p:xfrm>
        <a:graphic>
          <a:graphicData uri="http://schemas.openxmlformats.org/drawingml/2006/table">
            <a:tbl>
              <a:tblPr firstRow="1" bandRow="1">
                <a:tableStyleId>{7DF18680-E054-41AD-8BC1-D1AEF772440D}</a:tableStyleId>
              </a:tblPr>
              <a:tblGrid>
                <a:gridCol w="2827020">
                  <a:extLst>
                    <a:ext uri="{9D8B030D-6E8A-4147-A177-3AD203B41FA5}">
                      <a16:colId xmlns:a16="http://schemas.microsoft.com/office/drawing/2014/main" val="20000"/>
                    </a:ext>
                  </a:extLst>
                </a:gridCol>
                <a:gridCol w="5250180">
                  <a:extLst>
                    <a:ext uri="{9D8B030D-6E8A-4147-A177-3AD203B41FA5}">
                      <a16:colId xmlns:a16="http://schemas.microsoft.com/office/drawing/2014/main" val="20001"/>
                    </a:ext>
                  </a:extLst>
                </a:gridCol>
              </a:tblGrid>
              <a:tr h="370840">
                <a:tc>
                  <a:txBody>
                    <a:bodyPr/>
                    <a:lstStyle/>
                    <a:p>
                      <a:pPr algn="ctr"/>
                      <a:r>
                        <a:rPr lang="en-US" dirty="0" smtClean="0"/>
                        <a:t>Event</a:t>
                      </a:r>
                      <a:endParaRPr lang="en-US" dirty="0"/>
                    </a:p>
                  </a:txBody>
                  <a:tcPr/>
                </a:tc>
                <a:tc>
                  <a:txBody>
                    <a:bodyPr/>
                    <a:lstStyle/>
                    <a:p>
                      <a:pPr algn="ctr"/>
                      <a:r>
                        <a:rPr lang="en-US" dirty="0" smtClean="0"/>
                        <a:t>Recommended Plain</a:t>
                      </a:r>
                      <a:r>
                        <a:rPr lang="en-US" baseline="0" dirty="0" smtClean="0"/>
                        <a:t> Language</a:t>
                      </a:r>
                      <a:endParaRPr lang="en-US" dirty="0"/>
                    </a:p>
                  </a:txBody>
                  <a:tcPr/>
                </a:tc>
                <a:extLst>
                  <a:ext uri="{0D108BD9-81ED-4DB2-BD59-A6C34878D82A}">
                    <a16:rowId xmlns:a16="http://schemas.microsoft.com/office/drawing/2014/main" val="10000"/>
                  </a:ext>
                </a:extLst>
              </a:tr>
              <a:tr h="370840">
                <a:tc>
                  <a:txBody>
                    <a:bodyPr/>
                    <a:lstStyle/>
                    <a:p>
                      <a:r>
                        <a:rPr lang="en-US" sz="1600" dirty="0" smtClean="0"/>
                        <a:t>Missing Infant / Child</a:t>
                      </a:r>
                      <a:endParaRPr lang="en-US" sz="1600" dirty="0"/>
                    </a:p>
                  </a:txBody>
                  <a:tcPr/>
                </a:tc>
                <a:tc>
                  <a:txBody>
                    <a:bodyPr/>
                    <a:lstStyle/>
                    <a:p>
                      <a:r>
                        <a:rPr lang="en-US" sz="1600" dirty="0" smtClean="0"/>
                        <a:t>Security Alert + Missing Person (Infant</a:t>
                      </a:r>
                      <a:r>
                        <a:rPr lang="en-US" sz="1600" baseline="0" dirty="0" smtClean="0"/>
                        <a:t> or Child) + Last Known Location</a:t>
                      </a:r>
                      <a:endParaRPr lang="en-US" sz="1600" dirty="0"/>
                    </a:p>
                  </a:txBody>
                  <a:tcPr/>
                </a:tc>
                <a:extLst>
                  <a:ext uri="{0D108BD9-81ED-4DB2-BD59-A6C34878D82A}">
                    <a16:rowId xmlns:a16="http://schemas.microsoft.com/office/drawing/2014/main" val="10001"/>
                  </a:ext>
                </a:extLst>
              </a:tr>
              <a:tr h="370840">
                <a:tc>
                  <a:txBody>
                    <a:bodyPr/>
                    <a:lstStyle/>
                    <a:p>
                      <a:r>
                        <a:rPr lang="en-US" sz="1600" dirty="0" smtClean="0"/>
                        <a:t>Missing Person &gt; 18yoa</a:t>
                      </a:r>
                      <a:endParaRPr lang="en-US" sz="1600" dirty="0"/>
                    </a:p>
                  </a:txBody>
                  <a:tcPr/>
                </a:tc>
                <a:tc>
                  <a:txBody>
                    <a:bodyPr/>
                    <a:lstStyle/>
                    <a:p>
                      <a:r>
                        <a:rPr lang="en-US" sz="1600" dirty="0" smtClean="0"/>
                        <a:t>Security Alert + Missing Person (Adult</a:t>
                      </a:r>
                      <a:r>
                        <a:rPr lang="en-US" sz="1600" baseline="0" dirty="0" smtClean="0"/>
                        <a:t>) + Last Known Location</a:t>
                      </a:r>
                      <a:endParaRPr lang="en-US" sz="1600" dirty="0"/>
                    </a:p>
                  </a:txBody>
                  <a:tcPr/>
                </a:tc>
                <a:extLst>
                  <a:ext uri="{0D108BD9-81ED-4DB2-BD59-A6C34878D82A}">
                    <a16:rowId xmlns:a16="http://schemas.microsoft.com/office/drawing/2014/main" val="10002"/>
                  </a:ext>
                </a:extLst>
              </a:tr>
              <a:tr h="370840">
                <a:tc>
                  <a:txBody>
                    <a:bodyPr/>
                    <a:lstStyle/>
                    <a:p>
                      <a:r>
                        <a:rPr lang="en-US" sz="1600" dirty="0" smtClean="0"/>
                        <a:t>Armed Intruder / Active Shooter / Hostage Situation</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Security Alert + Special Instructions + Descriptor (Type of Threat)</a:t>
                      </a:r>
                      <a:r>
                        <a:rPr lang="en-US" sz="1600" baseline="0" dirty="0" smtClean="0"/>
                        <a:t> + Location</a:t>
                      </a:r>
                      <a:endParaRPr lang="en-US" sz="1600" dirty="0" smtClean="0"/>
                    </a:p>
                    <a:p>
                      <a:endParaRPr lang="en-US" sz="1600" dirty="0"/>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29887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Emergency Alert Plain Text Matrix</a:t>
            </a:r>
            <a:endParaRPr lang="en-US" sz="3600" dirty="0"/>
          </a:p>
        </p:txBody>
      </p:sp>
      <p:sp>
        <p:nvSpPr>
          <p:cNvPr id="3" name="Content Placeholder 2"/>
          <p:cNvSpPr>
            <a:spLocks noGrp="1"/>
          </p:cNvSpPr>
          <p:nvPr>
            <p:ph idx="1"/>
          </p:nvPr>
        </p:nvSpPr>
        <p:spPr/>
        <p:txBody>
          <a:bodyPr/>
          <a:lstStyle/>
          <a:p>
            <a:r>
              <a:rPr lang="en-US" dirty="0" smtClean="0"/>
              <a:t>Medical Alerts</a:t>
            </a:r>
          </a:p>
          <a:p>
            <a:pPr marL="64008" indent="0">
              <a:buNone/>
            </a:pPr>
            <a:endParaRPr lang="en-US" dirty="0"/>
          </a:p>
        </p:txBody>
      </p:sp>
      <p:graphicFrame>
        <p:nvGraphicFramePr>
          <p:cNvPr id="4" name="Table 3"/>
          <p:cNvGraphicFramePr>
            <a:graphicFrameLocks noGrp="1"/>
          </p:cNvGraphicFramePr>
          <p:nvPr>
            <p:extLst/>
          </p:nvPr>
        </p:nvGraphicFramePr>
        <p:xfrm>
          <a:off x="685800" y="2514600"/>
          <a:ext cx="7696200" cy="74168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370840">
                <a:tc>
                  <a:txBody>
                    <a:bodyPr/>
                    <a:lstStyle/>
                    <a:p>
                      <a:pPr algn="ctr"/>
                      <a:r>
                        <a:rPr lang="en-US" dirty="0" smtClean="0"/>
                        <a:t>Event</a:t>
                      </a:r>
                      <a:endParaRPr lang="en-US" dirty="0"/>
                    </a:p>
                  </a:txBody>
                  <a:tcPr>
                    <a:solidFill>
                      <a:srgbClr val="66CCFF"/>
                    </a:solidFill>
                  </a:tcPr>
                </a:tc>
                <a:tc>
                  <a:txBody>
                    <a:bodyPr/>
                    <a:lstStyle/>
                    <a:p>
                      <a:pPr algn="ctr"/>
                      <a:r>
                        <a:rPr lang="en-US" dirty="0" smtClean="0"/>
                        <a:t>Approved Code</a:t>
                      </a:r>
                      <a:endParaRPr lang="en-US" dirty="0"/>
                    </a:p>
                  </a:txBody>
                  <a:tcPr>
                    <a:solidFill>
                      <a:srgbClr val="66CCFF"/>
                    </a:solidFill>
                  </a:tcPr>
                </a:tc>
                <a:extLst>
                  <a:ext uri="{0D108BD9-81ED-4DB2-BD59-A6C34878D82A}">
                    <a16:rowId xmlns:a16="http://schemas.microsoft.com/office/drawing/2014/main" val="10000"/>
                  </a:ext>
                </a:extLst>
              </a:tr>
              <a:tr h="370840">
                <a:tc>
                  <a:txBody>
                    <a:bodyPr/>
                    <a:lstStyle/>
                    <a:p>
                      <a:r>
                        <a:rPr lang="en-US" dirty="0" smtClean="0"/>
                        <a:t>CPR Involving a Patient</a:t>
                      </a:r>
                      <a:endParaRPr lang="en-US" dirty="0"/>
                    </a:p>
                  </a:txBody>
                  <a:tcPr>
                    <a:solidFill>
                      <a:srgbClr val="CCECFF"/>
                    </a:solidFill>
                  </a:tcPr>
                </a:tc>
                <a:tc>
                  <a:txBody>
                    <a:bodyPr/>
                    <a:lstStyle/>
                    <a:p>
                      <a:r>
                        <a:rPr lang="en-US" dirty="0" smtClean="0"/>
                        <a:t>Code Blue + Location</a:t>
                      </a:r>
                      <a:endParaRPr lang="en-US" dirty="0"/>
                    </a:p>
                  </a:txBody>
                  <a:tcPr>
                    <a:solidFill>
                      <a:srgbClr val="CCECFF"/>
                    </a:solidFill>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1596208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7906"/>
          </a:xfrm>
        </p:spPr>
        <p:txBody>
          <a:bodyPr/>
          <a:lstStyle/>
          <a:p>
            <a:r>
              <a:rPr lang="en-US" dirty="0" smtClean="0"/>
              <a:t>Code Triage</a:t>
            </a:r>
            <a:endParaRPr lang="en-US" dirty="0"/>
          </a:p>
        </p:txBody>
      </p:sp>
      <p:sp>
        <p:nvSpPr>
          <p:cNvPr id="3" name="Content Placeholder 2"/>
          <p:cNvSpPr>
            <a:spLocks noGrp="1"/>
          </p:cNvSpPr>
          <p:nvPr>
            <p:ph idx="1"/>
          </p:nvPr>
        </p:nvSpPr>
        <p:spPr>
          <a:xfrm>
            <a:off x="457200" y="990600"/>
            <a:ext cx="8229600" cy="5464208"/>
          </a:xfrm>
        </p:spPr>
        <p:txBody>
          <a:bodyPr/>
          <a:lstStyle/>
          <a:p>
            <a:r>
              <a:rPr lang="en-US" dirty="0" smtClean="0"/>
              <a:t>Blood Bank staff will be notified by the </a:t>
            </a:r>
            <a:r>
              <a:rPr lang="en-US" b="1" dirty="0" smtClean="0">
                <a:solidFill>
                  <a:srgbClr val="FF9900"/>
                </a:solidFill>
              </a:rPr>
              <a:t>I</a:t>
            </a:r>
            <a:r>
              <a:rPr lang="en-US" dirty="0" smtClean="0"/>
              <a:t>ncident </a:t>
            </a:r>
            <a:r>
              <a:rPr lang="en-US" b="1" dirty="0" smtClean="0">
                <a:solidFill>
                  <a:srgbClr val="FF9900"/>
                </a:solidFill>
              </a:rPr>
              <a:t>C</a:t>
            </a:r>
            <a:r>
              <a:rPr lang="en-US" dirty="0" smtClean="0"/>
              <a:t>ommand </a:t>
            </a:r>
            <a:r>
              <a:rPr lang="en-US" b="1" dirty="0" smtClean="0">
                <a:solidFill>
                  <a:srgbClr val="FF9900"/>
                </a:solidFill>
              </a:rPr>
              <a:t>C</a:t>
            </a:r>
            <a:r>
              <a:rPr lang="en-US" dirty="0" smtClean="0"/>
              <a:t>enter (ICC) when Code Triage Plan is activated</a:t>
            </a:r>
          </a:p>
          <a:p>
            <a:pPr lvl="1"/>
            <a:r>
              <a:rPr lang="en-US" dirty="0" smtClean="0"/>
              <a:t>Activate Telephone Call List immediately</a:t>
            </a:r>
          </a:p>
          <a:p>
            <a:pPr lvl="1"/>
            <a:r>
              <a:rPr lang="en-US" dirty="0" smtClean="0"/>
              <a:t>Notify management / medical director immediately (24h / 7d)</a:t>
            </a:r>
          </a:p>
          <a:p>
            <a:pPr lvl="1"/>
            <a:r>
              <a:rPr lang="en-US" dirty="0" smtClean="0"/>
              <a:t>Staff lab with minimum of 6 employees</a:t>
            </a:r>
          </a:p>
          <a:p>
            <a:pPr lvl="1"/>
            <a:r>
              <a:rPr lang="en-US" dirty="0" smtClean="0"/>
              <a:t>Print inventory (RC, PLSMA,PLT)  Give to medical director.  </a:t>
            </a:r>
          </a:p>
          <a:p>
            <a:pPr lvl="2"/>
            <a:r>
              <a:rPr lang="en-US" dirty="0" smtClean="0"/>
              <a:t>Medical Director / Path Resident will report to ICC.</a:t>
            </a:r>
          </a:p>
          <a:p>
            <a:pPr lvl="1"/>
            <a:r>
              <a:rPr lang="en-US" dirty="0" smtClean="0"/>
              <a:t>Notify blood supplier of disaster situation </a:t>
            </a:r>
            <a:endParaRPr lang="en-US" dirty="0"/>
          </a:p>
        </p:txBody>
      </p:sp>
    </p:spTree>
    <p:custDataLst>
      <p:tags r:id="rId1"/>
    </p:custDataLst>
    <p:extLst>
      <p:ext uri="{BB962C8B-B14F-4D97-AF65-F5344CB8AC3E}">
        <p14:creationId xmlns:p14="http://schemas.microsoft.com/office/powerpoint/2010/main" val="23382144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75506"/>
          </a:xfrm>
        </p:spPr>
        <p:txBody>
          <a:bodyPr/>
          <a:lstStyle/>
          <a:p>
            <a:r>
              <a:rPr lang="en-US" dirty="0" smtClean="0"/>
              <a:t>Code Triage</a:t>
            </a:r>
            <a:endParaRPr lang="en-US" dirty="0"/>
          </a:p>
        </p:txBody>
      </p:sp>
      <p:sp>
        <p:nvSpPr>
          <p:cNvPr id="3" name="Content Placeholder 2"/>
          <p:cNvSpPr>
            <a:spLocks noGrp="1"/>
          </p:cNvSpPr>
          <p:nvPr>
            <p:ph idx="1"/>
          </p:nvPr>
        </p:nvSpPr>
        <p:spPr>
          <a:xfrm>
            <a:off x="457200" y="990600"/>
            <a:ext cx="8229600" cy="5464208"/>
          </a:xfrm>
        </p:spPr>
        <p:txBody>
          <a:bodyPr/>
          <a:lstStyle/>
          <a:p>
            <a:r>
              <a:rPr lang="en-US" dirty="0" smtClean="0"/>
              <a:t>Virtual Personnel Pool</a:t>
            </a:r>
          </a:p>
          <a:p>
            <a:pPr lvl="1"/>
            <a:r>
              <a:rPr lang="en-US" dirty="0" smtClean="0"/>
              <a:t>Assess the number and capabilities of the employees present and report personnel available to the Virtual Personnel Pool.</a:t>
            </a:r>
          </a:p>
          <a:p>
            <a:pPr lvl="2"/>
            <a:r>
              <a:rPr lang="en-US" dirty="0" smtClean="0"/>
              <a:t>See step by step instructions on how submit a Virtual Personnel Pool</a:t>
            </a:r>
          </a:p>
          <a:p>
            <a:pPr lvl="3"/>
            <a:r>
              <a:rPr lang="en-US" dirty="0" smtClean="0"/>
              <a:t>Lab Safety Manual / Code Triage section</a:t>
            </a:r>
            <a:endParaRPr lang="en-US" dirty="0"/>
          </a:p>
        </p:txBody>
      </p:sp>
    </p:spTree>
    <p:custDataLst>
      <p:tags r:id="rId1"/>
    </p:custDataLst>
    <p:extLst>
      <p:ext uri="{BB962C8B-B14F-4D97-AF65-F5344CB8AC3E}">
        <p14:creationId xmlns:p14="http://schemas.microsoft.com/office/powerpoint/2010/main" val="1822126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Severe Weather</a:t>
            </a:r>
            <a:endParaRPr lang="en-US" dirty="0"/>
          </a:p>
        </p:txBody>
      </p:sp>
      <p:sp>
        <p:nvSpPr>
          <p:cNvPr id="3" name="Content Placeholder 2"/>
          <p:cNvSpPr>
            <a:spLocks noGrp="1"/>
          </p:cNvSpPr>
          <p:nvPr>
            <p:ph idx="1"/>
          </p:nvPr>
        </p:nvSpPr>
        <p:spPr>
          <a:xfrm>
            <a:off x="457200" y="1295400"/>
            <a:ext cx="8229600" cy="5159408"/>
          </a:xfrm>
        </p:spPr>
        <p:txBody>
          <a:bodyPr/>
          <a:lstStyle/>
          <a:p>
            <a:r>
              <a:rPr lang="en-US" dirty="0" smtClean="0"/>
              <a:t>Tornado Approaching</a:t>
            </a:r>
          </a:p>
          <a:p>
            <a:pPr lvl="1"/>
            <a:r>
              <a:rPr lang="en-US" dirty="0" smtClean="0"/>
              <a:t>Listen for ECC announcement</a:t>
            </a:r>
          </a:p>
          <a:p>
            <a:pPr lvl="1"/>
            <a:r>
              <a:rPr lang="en-US" dirty="0" smtClean="0"/>
              <a:t>Evacuate to areas without exterior windows</a:t>
            </a:r>
          </a:p>
          <a:p>
            <a:pPr lvl="2"/>
            <a:r>
              <a:rPr lang="en-US" dirty="0" smtClean="0"/>
              <a:t>Central, new renovated space / storage area</a:t>
            </a:r>
          </a:p>
          <a:p>
            <a:pPr lvl="2"/>
            <a:r>
              <a:rPr lang="en-US" dirty="0" smtClean="0"/>
              <a:t>BMT office, conference room, breakroom</a:t>
            </a:r>
          </a:p>
          <a:p>
            <a:pPr lvl="2"/>
            <a:r>
              <a:rPr lang="en-US" dirty="0" smtClean="0"/>
              <a:t>Interior stairwell, basement, sub-basement</a:t>
            </a:r>
          </a:p>
          <a:p>
            <a:r>
              <a:rPr lang="en-US" dirty="0" smtClean="0"/>
              <a:t>Hurricane Procedure</a:t>
            </a:r>
          </a:p>
          <a:p>
            <a:pPr lvl="1"/>
            <a:r>
              <a:rPr lang="en-US" dirty="0" smtClean="0"/>
              <a:t>Report damages or outage of service immediately to the Service Response Center using 6-9111, option 3.</a:t>
            </a:r>
            <a:endParaRPr lang="en-US" dirty="0"/>
          </a:p>
        </p:txBody>
      </p:sp>
    </p:spTree>
    <p:custDataLst>
      <p:tags r:id="rId1"/>
    </p:custDataLst>
    <p:extLst>
      <p:ext uri="{BB962C8B-B14F-4D97-AF65-F5344CB8AC3E}">
        <p14:creationId xmlns:p14="http://schemas.microsoft.com/office/powerpoint/2010/main" val="1881552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Phone Number</a:t>
            </a:r>
            <a:endParaRPr lang="en-US" dirty="0"/>
          </a:p>
        </p:txBody>
      </p:sp>
      <p:sp>
        <p:nvSpPr>
          <p:cNvPr id="3" name="Content Placeholder 2"/>
          <p:cNvSpPr>
            <a:spLocks noGrp="1"/>
          </p:cNvSpPr>
          <p:nvPr>
            <p:ph idx="1"/>
          </p:nvPr>
        </p:nvSpPr>
        <p:spPr/>
        <p:txBody>
          <a:bodyPr/>
          <a:lstStyle/>
          <a:p>
            <a:r>
              <a:rPr lang="en-US" dirty="0" smtClean="0"/>
              <a:t>Dial </a:t>
            </a:r>
            <a:r>
              <a:rPr lang="en-US" b="1" dirty="0" smtClean="0">
                <a:ln>
                  <a:solidFill>
                    <a:schemeClr val="accent1">
                      <a:satMod val="120000"/>
                    </a:schemeClr>
                  </a:solidFill>
                </a:ln>
              </a:rPr>
              <a:t>6-9111</a:t>
            </a:r>
            <a:r>
              <a:rPr lang="en-US" dirty="0" smtClean="0"/>
              <a:t> if you need Security</a:t>
            </a:r>
          </a:p>
          <a:p>
            <a:r>
              <a:rPr lang="en-US" dirty="0" smtClean="0"/>
              <a:t>State your location:  </a:t>
            </a:r>
            <a:r>
              <a:rPr lang="en-US" b="1" dirty="0" smtClean="0">
                <a:ln>
                  <a:solidFill>
                    <a:schemeClr val="accent1">
                      <a:satMod val="120000"/>
                    </a:schemeClr>
                  </a:solidFill>
                </a:ln>
              </a:rPr>
              <a:t>BLOOD BANK or BMT Lab </a:t>
            </a:r>
          </a:p>
          <a:p>
            <a:pPr lvl="1"/>
            <a:r>
              <a:rPr lang="en-US" dirty="0" smtClean="0"/>
              <a:t>The security phone number can be found on the “Badge Buddy”.  Take a minute to find it now!</a:t>
            </a:r>
            <a:endParaRPr lang="en-US" dirty="0"/>
          </a:p>
        </p:txBody>
      </p:sp>
    </p:spTree>
    <p:custDataLst>
      <p:tags r:id="rId1"/>
    </p:custDataLst>
    <p:extLst>
      <p:ext uri="{BB962C8B-B14F-4D97-AF65-F5344CB8AC3E}">
        <p14:creationId xmlns:p14="http://schemas.microsoft.com/office/powerpoint/2010/main" val="2301119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7906"/>
          </a:xfrm>
        </p:spPr>
        <p:txBody>
          <a:bodyPr/>
          <a:lstStyle/>
          <a:p>
            <a:r>
              <a:rPr lang="en-US" dirty="0" smtClean="0"/>
              <a:t>Let Me In!</a:t>
            </a:r>
            <a:endParaRPr lang="en-US" dirty="0"/>
          </a:p>
        </p:txBody>
      </p:sp>
      <p:sp>
        <p:nvSpPr>
          <p:cNvPr id="3" name="Content Placeholder 2"/>
          <p:cNvSpPr>
            <a:spLocks noGrp="1"/>
          </p:cNvSpPr>
          <p:nvPr>
            <p:ph idx="1"/>
          </p:nvPr>
        </p:nvSpPr>
        <p:spPr>
          <a:xfrm>
            <a:off x="457200" y="990600"/>
            <a:ext cx="8229600" cy="5464208"/>
          </a:xfrm>
        </p:spPr>
        <p:txBody>
          <a:bodyPr>
            <a:normAutofit fontScale="92500" lnSpcReduction="10000"/>
          </a:bodyPr>
          <a:lstStyle/>
          <a:p>
            <a:r>
              <a:rPr lang="en-US" dirty="0" smtClean="0"/>
              <a:t>DO NOT buzz anyone into the Blood </a:t>
            </a:r>
            <a:r>
              <a:rPr lang="en-US" dirty="0" smtClean="0"/>
              <a:t>Bank/BMT Lab, </a:t>
            </a:r>
            <a:r>
              <a:rPr lang="en-US" dirty="0" smtClean="0"/>
              <a:t>even if they have a badge. </a:t>
            </a:r>
          </a:p>
          <a:p>
            <a:r>
              <a:rPr lang="en-US" dirty="0" smtClean="0"/>
              <a:t>If you do not know the person requesting access to the BB:</a:t>
            </a:r>
          </a:p>
          <a:p>
            <a:pPr lvl="1"/>
            <a:r>
              <a:rPr lang="en-US" dirty="0" smtClean="0"/>
              <a:t>Handle the customers at the window requesting blood products FIRST</a:t>
            </a:r>
          </a:p>
          <a:p>
            <a:pPr lvl="1"/>
            <a:r>
              <a:rPr lang="en-US" dirty="0" smtClean="0"/>
              <a:t>Ask the person their business</a:t>
            </a:r>
          </a:p>
          <a:p>
            <a:pPr lvl="1"/>
            <a:r>
              <a:rPr lang="en-US" dirty="0" smtClean="0"/>
              <a:t>Do not let the person in unless you establish their business, even if a physician</a:t>
            </a:r>
          </a:p>
          <a:p>
            <a:pPr lvl="1"/>
            <a:r>
              <a:rPr lang="en-US" dirty="0" smtClean="0"/>
              <a:t>Management should tell you if they are expecting an appointment</a:t>
            </a:r>
          </a:p>
          <a:p>
            <a:pPr lvl="1"/>
            <a:r>
              <a:rPr lang="en-US" dirty="0" smtClean="0"/>
              <a:t>If unsure, call Management, Charge Tech, Security.</a:t>
            </a:r>
            <a:endParaRPr lang="en-US"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r>
              <a:rPr lang="en-US" dirty="0" smtClean="0"/>
              <a:t>Feeling Unsafe…</a:t>
            </a:r>
            <a:endParaRPr lang="en-US" dirty="0"/>
          </a:p>
        </p:txBody>
      </p:sp>
      <p:sp>
        <p:nvSpPr>
          <p:cNvPr id="3" name="Content Placeholder 2"/>
          <p:cNvSpPr>
            <a:spLocks noGrp="1"/>
          </p:cNvSpPr>
          <p:nvPr>
            <p:ph idx="1"/>
          </p:nvPr>
        </p:nvSpPr>
        <p:spPr>
          <a:xfrm>
            <a:off x="457200" y="1295400"/>
            <a:ext cx="8229600" cy="5159408"/>
          </a:xfrm>
        </p:spPr>
        <p:txBody>
          <a:bodyPr>
            <a:normAutofit/>
          </a:bodyPr>
          <a:lstStyle/>
          <a:p>
            <a:r>
              <a:rPr lang="en-US" dirty="0" smtClean="0"/>
              <a:t>If, at any time, for any reason you feel unsafe in the department…notify someone that can help you</a:t>
            </a:r>
          </a:p>
          <a:p>
            <a:pPr lvl="1"/>
            <a:r>
              <a:rPr lang="en-US" sz="2000" dirty="0" smtClean="0"/>
              <a:t>NOTIFY MANAGEMENT IMMEDIATELY</a:t>
            </a:r>
          </a:p>
          <a:p>
            <a:pPr lvl="1"/>
            <a:r>
              <a:rPr lang="en-US" sz="2000" dirty="0" smtClean="0"/>
              <a:t>NOTIFY LAB ADMINISTRATION IF YOU WANT</a:t>
            </a:r>
          </a:p>
          <a:p>
            <a:pPr lvl="1"/>
            <a:r>
              <a:rPr lang="en-US" sz="2000" dirty="0" smtClean="0"/>
              <a:t>NOTIFY SECURITY IF NEEDED</a:t>
            </a:r>
          </a:p>
          <a:p>
            <a:pPr lvl="1"/>
            <a:r>
              <a:rPr lang="en-US" sz="2000" dirty="0" smtClean="0"/>
              <a:t>MAKE APPOINTMENT WITH EAP IF YOU CANNOT TALK TO ANYONE.</a:t>
            </a:r>
          </a:p>
          <a:p>
            <a:r>
              <a:rPr lang="en-US" dirty="0" smtClean="0"/>
              <a:t>The Blood Bank / BMT departments that you work in should be a safe environment for you!</a:t>
            </a:r>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7906"/>
          </a:xfrm>
        </p:spPr>
        <p:txBody>
          <a:bodyPr/>
          <a:lstStyle/>
          <a:p>
            <a:r>
              <a:rPr lang="en-US" dirty="0" smtClean="0"/>
              <a:t>Panic Buttons	</a:t>
            </a:r>
            <a:endParaRPr lang="en-US" dirty="0"/>
          </a:p>
        </p:txBody>
      </p:sp>
      <p:sp>
        <p:nvSpPr>
          <p:cNvPr id="3" name="Content Placeholder 2"/>
          <p:cNvSpPr>
            <a:spLocks noGrp="1"/>
          </p:cNvSpPr>
          <p:nvPr>
            <p:ph idx="1"/>
          </p:nvPr>
        </p:nvSpPr>
        <p:spPr>
          <a:xfrm>
            <a:off x="457200" y="1219200"/>
            <a:ext cx="8229600" cy="5235608"/>
          </a:xfrm>
        </p:spPr>
        <p:txBody>
          <a:bodyPr/>
          <a:lstStyle/>
          <a:p>
            <a:r>
              <a:rPr lang="en-US" sz="2800" dirty="0" smtClean="0"/>
              <a:t>There are two </a:t>
            </a:r>
            <a:r>
              <a:rPr lang="en-US" sz="2800" b="1" dirty="0" smtClean="0">
                <a:ln>
                  <a:solidFill>
                    <a:schemeClr val="accent1"/>
                  </a:solidFill>
                </a:ln>
                <a:effectLst>
                  <a:glow rad="101600">
                    <a:schemeClr val="accent2">
                      <a:satMod val="175000"/>
                      <a:alpha val="40000"/>
                    </a:schemeClr>
                  </a:glow>
                </a:effectLst>
              </a:rPr>
              <a:t>panic </a:t>
            </a:r>
            <a:r>
              <a:rPr lang="en-US" sz="2800" b="1" cap="all" dirty="0" smtClean="0">
                <a:ln>
                  <a:solidFill>
                    <a:schemeClr val="accent1"/>
                  </a:solidFill>
                </a:ln>
                <a:effectLst>
                  <a:glow rad="101600">
                    <a:schemeClr val="accent2">
                      <a:satMod val="175000"/>
                      <a:alpha val="40000"/>
                    </a:schemeClr>
                  </a:glow>
                </a:effectLst>
              </a:rPr>
              <a:t>buttons</a:t>
            </a:r>
            <a:r>
              <a:rPr lang="en-US" sz="2800" b="1" dirty="0" smtClean="0">
                <a:ln>
                  <a:solidFill>
                    <a:schemeClr val="accent1"/>
                  </a:solidFill>
                </a:ln>
                <a:effectLst>
                  <a:glow rad="101600">
                    <a:schemeClr val="accent2">
                      <a:satMod val="175000"/>
                      <a:alpha val="40000"/>
                    </a:schemeClr>
                  </a:glow>
                </a:effectLst>
              </a:rPr>
              <a:t> </a:t>
            </a:r>
            <a:r>
              <a:rPr lang="en-US" sz="2800" dirty="0" smtClean="0"/>
              <a:t>in the Blood Bank that, if pressed, will automatically call security / police to the Blood Bank. 	</a:t>
            </a:r>
          </a:p>
          <a:p>
            <a:r>
              <a:rPr lang="en-US" sz="2800" dirty="0" smtClean="0"/>
              <a:t>There are five </a:t>
            </a:r>
            <a:r>
              <a:rPr lang="en-US" sz="2800" b="1" dirty="0">
                <a:ln>
                  <a:solidFill>
                    <a:schemeClr val="accent1"/>
                  </a:solidFill>
                </a:ln>
                <a:effectLst>
                  <a:glow rad="101600">
                    <a:schemeClr val="accent2">
                      <a:satMod val="175000"/>
                      <a:alpha val="40000"/>
                    </a:schemeClr>
                  </a:glow>
                </a:effectLst>
              </a:rPr>
              <a:t>panic </a:t>
            </a:r>
            <a:r>
              <a:rPr lang="en-US" sz="2800" b="1" cap="all" dirty="0">
                <a:ln>
                  <a:solidFill>
                    <a:schemeClr val="accent1"/>
                  </a:solidFill>
                </a:ln>
                <a:effectLst>
                  <a:glow rad="101600">
                    <a:schemeClr val="accent2">
                      <a:satMod val="175000"/>
                      <a:alpha val="40000"/>
                    </a:schemeClr>
                  </a:glow>
                </a:effectLst>
              </a:rPr>
              <a:t>buttons</a:t>
            </a:r>
            <a:r>
              <a:rPr lang="en-US" sz="2800" b="1" dirty="0">
                <a:ln>
                  <a:solidFill>
                    <a:schemeClr val="accent1"/>
                  </a:solidFill>
                </a:ln>
                <a:effectLst>
                  <a:glow rad="101600">
                    <a:schemeClr val="accent2">
                      <a:satMod val="175000"/>
                      <a:alpha val="40000"/>
                    </a:schemeClr>
                  </a:glow>
                </a:effectLst>
              </a:rPr>
              <a:t> </a:t>
            </a:r>
            <a:r>
              <a:rPr lang="en-US" sz="2800" dirty="0" smtClean="0"/>
              <a:t>in the BMT Lab </a:t>
            </a:r>
          </a:p>
          <a:p>
            <a:r>
              <a:rPr lang="en-US" sz="2800" dirty="0" smtClean="0"/>
              <a:t>Panic Buttons should be used when you feel threatened or trapped by an individual while in the Blood Bank.</a:t>
            </a:r>
          </a:p>
          <a:p>
            <a:pPr lvl="1"/>
            <a:endParaRPr lang="en-US"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51706"/>
          </a:xfrm>
        </p:spPr>
        <p:txBody>
          <a:bodyPr/>
          <a:lstStyle/>
          <a:p>
            <a:r>
              <a:rPr lang="en-US" dirty="0" smtClean="0"/>
              <a:t>Blood Bank Panic Buttons</a:t>
            </a:r>
            <a:endParaRPr lang="en-US" dirty="0"/>
          </a:p>
        </p:txBody>
      </p:sp>
      <p:sp>
        <p:nvSpPr>
          <p:cNvPr id="3" name="Content Placeholder 2"/>
          <p:cNvSpPr>
            <a:spLocks noGrp="1"/>
          </p:cNvSpPr>
          <p:nvPr>
            <p:ph idx="1"/>
          </p:nvPr>
        </p:nvSpPr>
        <p:spPr>
          <a:xfrm>
            <a:off x="457200" y="1371600"/>
            <a:ext cx="8229600" cy="5083208"/>
          </a:xfrm>
        </p:spPr>
        <p:txBody>
          <a:bodyPr/>
          <a:lstStyle/>
          <a:p>
            <a:r>
              <a:rPr lang="en-US" sz="2800" b="1" dirty="0" smtClean="0">
                <a:ln>
                  <a:solidFill>
                    <a:schemeClr val="accent1"/>
                  </a:solidFill>
                </a:ln>
              </a:rPr>
              <a:t>Front  Desk</a:t>
            </a:r>
            <a:r>
              <a:rPr lang="en-US" sz="2800" dirty="0" smtClean="0"/>
              <a:t>: </a:t>
            </a:r>
          </a:p>
          <a:p>
            <a:pPr lvl="1"/>
            <a:r>
              <a:rPr lang="en-US" sz="2400" dirty="0" smtClean="0"/>
              <a:t>Under FD desk,                                           BBMONITOR side, to </a:t>
            </a:r>
          </a:p>
          <a:p>
            <a:pPr lvl="1">
              <a:buNone/>
            </a:pPr>
            <a:r>
              <a:rPr lang="en-US" sz="2400" dirty="0" smtClean="0"/>
              <a:t>	right of door button</a:t>
            </a:r>
          </a:p>
          <a:p>
            <a:pPr lvl="1"/>
            <a:r>
              <a:rPr lang="en-US" sz="2400" b="1" dirty="0" smtClean="0"/>
              <a:t>To activate:  </a:t>
            </a:r>
            <a:r>
              <a:rPr lang="en-US" sz="2400" dirty="0" smtClean="0"/>
              <a:t>Reach under box, place                      finger into depression, pull forward</a:t>
            </a:r>
          </a:p>
          <a:p>
            <a:pPr>
              <a:buNone/>
            </a:pPr>
            <a:endParaRPr lang="en-US" dirty="0"/>
          </a:p>
        </p:txBody>
      </p:sp>
      <p:pic>
        <p:nvPicPr>
          <p:cNvPr id="4" name="Picture 2"/>
          <p:cNvPicPr>
            <a:picLocks noChangeAspect="1" noChangeArrowheads="1"/>
          </p:cNvPicPr>
          <p:nvPr>
            <p:custDataLst>
              <p:tags r:id="rId2"/>
            </p:custDataLst>
          </p:nvPr>
        </p:nvPicPr>
        <p:blipFill>
          <a:blip r:embed="rId6" cstate="print"/>
          <a:srcRect/>
          <a:stretch>
            <a:fillRect/>
          </a:stretch>
        </p:blipFill>
        <p:spPr bwMode="auto">
          <a:xfrm>
            <a:off x="1524000" y="4343400"/>
            <a:ext cx="2133600" cy="1204686"/>
          </a:xfrm>
          <a:prstGeom prst="rect">
            <a:avLst/>
          </a:prstGeom>
          <a:noFill/>
          <a:ln w="9525">
            <a:noFill/>
            <a:miter lim="800000"/>
            <a:headEnd/>
            <a:tailEnd/>
          </a:ln>
          <a:effectLst/>
        </p:spPr>
      </p:pic>
      <p:pic>
        <p:nvPicPr>
          <p:cNvPr id="5" name="Picture 3" descr="C:\Documents and Settings\bturner\My Documents\My Pictures\FD panic button2.JPG"/>
          <p:cNvPicPr>
            <a:picLocks noChangeAspect="1" noChangeArrowheads="1"/>
          </p:cNvPicPr>
          <p:nvPr>
            <p:custDataLst>
              <p:tags r:id="rId3"/>
            </p:custDataLst>
          </p:nvPr>
        </p:nvPicPr>
        <p:blipFill>
          <a:blip r:embed="rId7" cstate="print"/>
          <a:srcRect/>
          <a:stretch>
            <a:fillRect/>
          </a:stretch>
        </p:blipFill>
        <p:spPr bwMode="auto">
          <a:xfrm>
            <a:off x="4953000" y="4191000"/>
            <a:ext cx="1676400" cy="1832987"/>
          </a:xfrm>
          <a:prstGeom prst="rect">
            <a:avLst/>
          </a:prstGeom>
          <a:noFill/>
        </p:spPr>
      </p:pic>
      <p:sp>
        <p:nvSpPr>
          <p:cNvPr id="6" name="TextBox 5"/>
          <p:cNvSpPr txBox="1"/>
          <p:nvPr/>
        </p:nvSpPr>
        <p:spPr>
          <a:xfrm>
            <a:off x="1981200" y="5562600"/>
            <a:ext cx="1351652" cy="369332"/>
          </a:xfrm>
          <a:prstGeom prst="rect">
            <a:avLst/>
          </a:prstGeom>
          <a:noFill/>
        </p:spPr>
        <p:txBody>
          <a:bodyPr wrap="none" rtlCol="0">
            <a:spAutoFit/>
          </a:bodyPr>
          <a:lstStyle/>
          <a:p>
            <a:r>
              <a:rPr lang="en-US" dirty="0" smtClean="0"/>
              <a:t>Front View</a:t>
            </a:r>
            <a:endParaRPr lang="en-US" dirty="0"/>
          </a:p>
        </p:txBody>
      </p:sp>
      <p:sp>
        <p:nvSpPr>
          <p:cNvPr id="7" name="Rectangle 6"/>
          <p:cNvSpPr/>
          <p:nvPr/>
        </p:nvSpPr>
        <p:spPr>
          <a:xfrm>
            <a:off x="4800600" y="6019800"/>
            <a:ext cx="1980029" cy="369332"/>
          </a:xfrm>
          <a:prstGeom prst="rect">
            <a:avLst/>
          </a:prstGeom>
        </p:spPr>
        <p:txBody>
          <a:bodyPr wrap="none">
            <a:spAutoFit/>
          </a:bodyPr>
          <a:lstStyle/>
          <a:p>
            <a:r>
              <a:rPr lang="en-US" dirty="0" smtClean="0"/>
              <a:t> Underside View</a:t>
            </a:r>
            <a:endParaRPr lang="en-US"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1706"/>
          </a:xfrm>
        </p:spPr>
        <p:txBody>
          <a:bodyPr>
            <a:normAutofit fontScale="90000"/>
          </a:bodyPr>
          <a:lstStyle/>
          <a:p>
            <a:r>
              <a:rPr lang="en-US" dirty="0" smtClean="0"/>
              <a:t>Blood Bank Emergency Key Pad</a:t>
            </a:r>
            <a:endParaRPr lang="en-US" dirty="0"/>
          </a:p>
        </p:txBody>
      </p:sp>
      <p:sp>
        <p:nvSpPr>
          <p:cNvPr id="3" name="Content Placeholder 2"/>
          <p:cNvSpPr>
            <a:spLocks noGrp="1"/>
          </p:cNvSpPr>
          <p:nvPr>
            <p:ph idx="1"/>
          </p:nvPr>
        </p:nvSpPr>
        <p:spPr>
          <a:xfrm>
            <a:off x="457200" y="914400"/>
            <a:ext cx="8229600" cy="5540408"/>
          </a:xfrm>
        </p:spPr>
        <p:txBody>
          <a:bodyPr/>
          <a:lstStyle/>
          <a:p>
            <a:r>
              <a:rPr lang="en-US" b="1" dirty="0" smtClean="0">
                <a:ln>
                  <a:solidFill>
                    <a:schemeClr val="accent1"/>
                  </a:solidFill>
                </a:ln>
              </a:rPr>
              <a:t>Outside Irradiator Room</a:t>
            </a:r>
          </a:p>
          <a:p>
            <a:pPr lvl="1"/>
            <a:r>
              <a:rPr lang="en-US" dirty="0" smtClean="0"/>
              <a:t>Key pad above badge scanner</a:t>
            </a:r>
          </a:p>
          <a:p>
            <a:pPr lvl="2"/>
            <a:r>
              <a:rPr lang="en-US" dirty="0" smtClean="0"/>
              <a:t>Key in the numbers  </a:t>
            </a:r>
            <a:r>
              <a:rPr lang="en-US" b="1" dirty="0" smtClean="0">
                <a:ln>
                  <a:solidFill>
                    <a:schemeClr val="accent1"/>
                  </a:solidFill>
                </a:ln>
              </a:rPr>
              <a:t>2  5  8  0  </a:t>
            </a:r>
            <a:r>
              <a:rPr lang="en-US" dirty="0" smtClean="0"/>
              <a:t>as if part of the normal access procedure to the irradiator room</a:t>
            </a:r>
            <a:endParaRPr lang="en-US" b="1" dirty="0" smtClean="0">
              <a:ln>
                <a:solidFill>
                  <a:schemeClr val="accent1"/>
                </a:solidFill>
              </a:ln>
            </a:endParaRPr>
          </a:p>
          <a:p>
            <a:pPr lvl="3"/>
            <a:r>
              <a:rPr lang="en-US" dirty="0" smtClean="0"/>
              <a:t>Keying in this code will activate an alarm in security</a:t>
            </a:r>
          </a:p>
          <a:p>
            <a:pPr lvl="2"/>
            <a:r>
              <a:rPr lang="en-US" dirty="0" smtClean="0"/>
              <a:t>Swipe badge, push door open as usual.</a:t>
            </a:r>
            <a:endParaRPr lang="en-US" dirty="0"/>
          </a:p>
        </p:txBody>
      </p:sp>
      <p:pic>
        <p:nvPicPr>
          <p:cNvPr id="1026" name="Picture 2"/>
          <p:cNvPicPr>
            <a:picLocks noChangeAspect="1" noChangeArrowheads="1"/>
          </p:cNvPicPr>
          <p:nvPr>
            <p:custDataLst>
              <p:tags r:id="rId2"/>
            </p:custDataLst>
          </p:nvPr>
        </p:nvPicPr>
        <p:blipFill>
          <a:blip r:embed="rId5" cstate="print"/>
          <a:srcRect/>
          <a:stretch>
            <a:fillRect/>
          </a:stretch>
        </p:blipFill>
        <p:spPr bwMode="auto">
          <a:xfrm>
            <a:off x="2286000" y="3962400"/>
            <a:ext cx="4593230" cy="2641600"/>
          </a:xfrm>
          <a:prstGeom prst="rect">
            <a:avLst/>
          </a:prstGeom>
          <a:noFill/>
          <a:ln w="9525">
            <a:noFill/>
            <a:miter lim="800000"/>
            <a:headEnd/>
            <a:tailEnd/>
          </a:ln>
          <a:effectLst/>
        </p:spPr>
      </p:pic>
      <p:sp>
        <p:nvSpPr>
          <p:cNvPr id="5" name="Oval 4"/>
          <p:cNvSpPr/>
          <p:nvPr/>
        </p:nvSpPr>
        <p:spPr>
          <a:xfrm>
            <a:off x="5791200" y="4495800"/>
            <a:ext cx="533400" cy="2286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91200" y="4953000"/>
            <a:ext cx="533400" cy="2286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91200" y="4724400"/>
            <a:ext cx="533400" cy="2286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10200" y="5257800"/>
            <a:ext cx="533400" cy="2286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1706"/>
          </a:xfrm>
        </p:spPr>
        <p:txBody>
          <a:bodyPr/>
          <a:lstStyle/>
          <a:p>
            <a:r>
              <a:rPr lang="en-US" dirty="0" smtClean="0"/>
              <a:t>Blood Bank Panic Buttons</a:t>
            </a:r>
            <a:endParaRPr lang="en-US" dirty="0"/>
          </a:p>
        </p:txBody>
      </p:sp>
      <p:sp>
        <p:nvSpPr>
          <p:cNvPr id="3" name="Content Placeholder 2"/>
          <p:cNvSpPr>
            <a:spLocks noGrp="1"/>
          </p:cNvSpPr>
          <p:nvPr>
            <p:ph idx="1"/>
          </p:nvPr>
        </p:nvSpPr>
        <p:spPr>
          <a:xfrm>
            <a:off x="228600" y="914400"/>
            <a:ext cx="8229600" cy="5540408"/>
          </a:xfrm>
        </p:spPr>
        <p:txBody>
          <a:bodyPr>
            <a:normAutofit fontScale="92500" lnSpcReduction="10000"/>
          </a:bodyPr>
          <a:lstStyle/>
          <a:p>
            <a:r>
              <a:rPr lang="en-US" b="1" dirty="0" smtClean="0">
                <a:ln>
                  <a:solidFill>
                    <a:schemeClr val="accent1"/>
                  </a:solidFill>
                </a:ln>
              </a:rPr>
              <a:t>Inside Irradiator Room </a:t>
            </a:r>
            <a:endParaRPr lang="en-US" dirty="0" smtClean="0">
              <a:ln>
                <a:solidFill>
                  <a:schemeClr val="accent1"/>
                </a:solidFill>
              </a:ln>
            </a:endParaRPr>
          </a:p>
          <a:p>
            <a:pPr lvl="1"/>
            <a:r>
              <a:rPr lang="en-US" dirty="0" smtClean="0"/>
              <a:t>The Irradiator Room is                                 considered a “Safe Room”</a:t>
            </a:r>
          </a:p>
          <a:p>
            <a:pPr lvl="2"/>
            <a:r>
              <a:rPr lang="en-US" dirty="0" smtClean="0"/>
              <a:t>Security cameras are in                                       place to monitor the </a:t>
            </a:r>
          </a:p>
          <a:p>
            <a:pPr lvl="2">
              <a:buNone/>
            </a:pPr>
            <a:r>
              <a:rPr lang="en-US" dirty="0" smtClean="0"/>
              <a:t>	activity inside the room </a:t>
            </a:r>
          </a:p>
          <a:p>
            <a:pPr lvl="1"/>
            <a:r>
              <a:rPr lang="en-US" dirty="0" smtClean="0"/>
              <a:t>Directly to your right as                                        you enter is a panic button                                                 that can be activated should                                       you be caught in the irradiator                                                                                                                     room with an assailant.</a:t>
            </a:r>
          </a:p>
          <a:p>
            <a:pPr lvl="1"/>
            <a:r>
              <a:rPr lang="en-US" b="1" dirty="0" smtClean="0"/>
              <a:t>To activate:</a:t>
            </a:r>
          </a:p>
          <a:p>
            <a:pPr lvl="2"/>
            <a:r>
              <a:rPr lang="en-US" dirty="0" smtClean="0"/>
              <a:t>Place finger in depression</a:t>
            </a:r>
          </a:p>
          <a:p>
            <a:pPr lvl="2"/>
            <a:r>
              <a:rPr lang="en-US" dirty="0" smtClean="0"/>
              <a:t>Push down on red button</a:t>
            </a:r>
          </a:p>
          <a:p>
            <a:pPr lvl="2"/>
            <a:endParaRPr lang="en-US" dirty="0"/>
          </a:p>
        </p:txBody>
      </p:sp>
      <p:pic>
        <p:nvPicPr>
          <p:cNvPr id="2051" name="Picture 3" descr="C:\Documents and Settings\bturner\My Documents\My Pictures\inside irradiator room panic.JPG"/>
          <p:cNvPicPr>
            <a:picLocks noChangeAspect="1" noChangeArrowheads="1"/>
          </p:cNvPicPr>
          <p:nvPr>
            <p:custDataLst>
              <p:tags r:id="rId2"/>
            </p:custDataLst>
          </p:nvPr>
        </p:nvPicPr>
        <p:blipFill>
          <a:blip r:embed="rId5" cstate="print"/>
          <a:srcRect t="20000"/>
          <a:stretch>
            <a:fillRect/>
          </a:stretch>
        </p:blipFill>
        <p:spPr bwMode="auto">
          <a:xfrm>
            <a:off x="5791200" y="937052"/>
            <a:ext cx="3272432" cy="3505200"/>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11040"/>
  <p:tag name="ARTICULATE_PROJECT_CHECK" val="0"/>
  <p:tag name="LMS_COMPLETION_TITLE" val="Quarter 1_Security and Safety"/>
  <p:tag name="LMS_COMPLETION_ID" val="Quarter_1_Security_and_Safety"/>
  <p:tag name="LMS_COMPLETION_VERSION" val="1.0"/>
  <p:tag name="LMS_COMPLETION_DURATION" val="1:00:00"/>
  <p:tag name="LMS_COMPLETION_SCO_TITLE" val="Quarter 1_Security and Safety"/>
  <p:tag name="LMS_COMPLETION_SCO_ID" val="Quarter_1_Security_and_Safety"/>
  <p:tag name="LMS_COMPLETION_EDITION" val="0"/>
  <p:tag name="LMS_COMPLETION_THRESHOLD" val="80"/>
  <p:tag name="LMS_COMPLETION_METHOD" val="QUIZ"/>
  <p:tag name="LMS_COMPLETION_TARGET_ID" val="279"/>
  <p:tag name="LMS_DATA_SCORM" val="1"/>
  <p:tag name="LMS_COMPLETION_TARGET" val="4c13197d-c253-4fd1-b738-67f5ed42b395"/>
  <p:tag name="PRESENTATION_PLAYLIST_COUNT" val="0"/>
  <p:tag name="PRESENTATION_PRESENTER_SLIDE_LEVEL" val="0"/>
  <p:tag name="ARTICULATE_PROJECT_OPEN" val="1"/>
  <p:tag name="ARTICULATE_PRESENTER_VERSION" val="6"/>
  <p:tag name="PUBLISH_TITLE" val="Quarter 1_Security and Safety"/>
  <p:tag name="ARTICULATE_PUBLISH_PATH" val="G:\Lab_Shared\BloodBankStaff\Employee Competency\Articulate Presentations\Ready for IShares"/>
  <p:tag name="ARTICULATE_LOGO" val="(None selected)"/>
  <p:tag name="ARTICULATE_PRESENTER" val="(None selected)"/>
  <p:tag name="ARTICULATE_PRESENTER_GUID" val="9869030842"/>
  <p:tag name="ARTICULATE_LMS" val="0"/>
  <p:tag name="ARTICULATE_TEMPLATE" val="Corporate Communications"/>
  <p:tag name="ARTICULATE_TEMPLATE_GUID" val="1a000000-6000-0000-b000-000000000001"/>
  <p:tag name="LMS_PUBLISH" val="No"/>
  <p:tag name="PRESENTER_PREVIEW_MODE" val="0"/>
  <p:tag name="PRESENTER_PREVIEW_START" val="1"/>
  <p:tag name="LAUNCHINNEWWINDOW" val="0"/>
  <p:tag name="LASTPUBLISHED" val="G:\Lab_Shared\BloodBankStaff\Employee Competency\Articulate Presentations\Ready for IShares\Quarter 1_Security and Safety\player.html"/>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RPfusqQg_files\slide0001_image001.jpg"/>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54e080e0-2350-4fb6-8f1b-670cd5cb3550"/>
  <p:tag name="ARTICULATE_SLIDE_PAUSE" val="1"/>
  <p:tag name="ARTICULATE_NAV_LEVEL" val="1"/>
  <p:tag name="ARTICULATE_PLAYLIST_ID" val="-1"/>
  <p:tag name="ARTICULATE_LOCK_SLIDE" val="0"/>
  <p:tag name="ARTICULATE_SLIDE_NAV" val="7"/>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B3ehhDQu_files\slide0001_image001.jpg"/>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20d719f5-6925-49c9-b1e0-b8dfeca45298"/>
  <p:tag name="ARTICULATE_SLIDE_PAUSE" val="1"/>
  <p:tag name="ARTICULATE_NAV_LEVEL" val="1"/>
  <p:tag name="ARTICULATE_PLAYLIST_ID" val="-1"/>
  <p:tag name="ARTICULATE_LOCK_SLIDE" val="0"/>
  <p:tag name="ARTICULATE_SLIDE_NAV" val="8"/>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c3d28b04-aa8d-4457-842e-e8b1c9703398"/>
  <p:tag name="ARTICULATE_SLIDE_PAUSE" val="1"/>
  <p:tag name="ARTICULATE_NAV_LEVEL" val="1"/>
  <p:tag name="ARTICULATE_PLAYLIST_ID" val="-1"/>
  <p:tag name="ARTICULATE_LOCK_SLIDE" val="0"/>
  <p:tag name="ARTICULATE_SLIDE_NAV" val="9"/>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4PWINpZR_files\slide0001_image001.jpg"/>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E3mX9Zfe_files\slide0001_image001.jpg"/>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e6e0e9b4-2ff2-4da9-8403-be7c93965fd0"/>
  <p:tag name="ARTICULATE_SLIDE_PAUSE" val="1"/>
  <p:tag name="ARTICULATE_NAV_LEVEL" val="1"/>
  <p:tag name="ARTICULATE_PLAYLIST_ID" val="-1"/>
  <p:tag name="ARTICULATE_LOCK_SLIDE" val="0"/>
  <p:tag name="ARTICULATE_SLIDE_NAV" val="10"/>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55951200-8fdd-4d5a-ac5e-803fc919ad38"/>
  <p:tag name="ARTICULATE_SLIDE_PAUSE" val="1"/>
  <p:tag name="ARTICULATE_NAV_LEVEL" val="1"/>
  <p:tag name="ARTICULATE_PLAYLIST_ID" val="-1"/>
  <p:tag name="ARTICULATE_LOCK_SLIDE" val="0"/>
  <p:tag name="ARTICULATE_SLIDE_NAV" val="1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d5b58c68-f670-487e-89a1-357bbd62ea23"/>
  <p:tag name="ARTICULATE_SLIDE_PAUSE" val="1"/>
  <p:tag name="ARTICULATE_NAV_LEVEL" val="1"/>
  <p:tag name="ARTICULATE_PLAYLIST_ID" val="-1"/>
  <p:tag name="ARTICULATE_LOCK_SLIDE" val="0"/>
  <p:tag name="ARTICULATE_SLIDE_NAV" val="1"/>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9e3c1837-a254-4559-8b04-3cf2b14e879b"/>
  <p:tag name="ARTICULATE_SLIDE_PAUSE" val="1"/>
  <p:tag name="ARTICULATE_NAV_LEVEL" val="1"/>
  <p:tag name="ARTICULATE_PLAYLIST_ID" val="-1"/>
  <p:tag name="ARTICULATE_LOCK_SLIDE" val="0"/>
  <p:tag name="ARTICULATE_SLIDE_NAV" val="13"/>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4174f473-86db-4eba-b014-193c417ddac0"/>
  <p:tag name="ARTICULATE_SLIDE_PAUSE" val="1"/>
  <p:tag name="ARTICULATE_NAV_LEVEL" val="1"/>
  <p:tag name="ARTICULATE_PLAYLIST_ID" val="-1"/>
  <p:tag name="ARTICULATE_LOCK_SLIDE" val="0"/>
  <p:tag name="ARTICULATE_SLIDE_NAV" val="14"/>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e6a72177-b97d-4240-813f-5787b4d4487f"/>
  <p:tag name="ARTICULATE_SLIDE_PAUSE" val="1"/>
  <p:tag name="ARTICULATE_NAV_LEVEL" val="1"/>
  <p:tag name="ARTICULATE_PLAYLIST_ID" val="-1"/>
  <p:tag name="ARTICULATE_LOCK_SLIDE" val="0"/>
  <p:tag name="ARTICULATE_SLIDE_NAV" val="1"/>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97a7a50a-44c4-405f-8fdb-67728bae174e"/>
  <p:tag name="ARTICULATE_SLIDE_PAUSE" val="1"/>
  <p:tag name="ARTICULATE_NAV_LEVEL" val="1"/>
  <p:tag name="ARTICULATE_PLAYLIST_ID" val="-1"/>
  <p:tag name="ARTICULATE_LOCK_SLIDE" val="0"/>
  <p:tag name="ARTICULATE_SLIDE_NAV" val="2"/>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0BRm9nkc_files\slide0001_image001.jpg"/>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kFuucOZy_files\slide0001_image001.jpg"/>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19f10757-31b4-4415-8194-113395c260f2"/>
  <p:tag name="ARTICULATE_SLIDE_PAUSE" val="1"/>
  <p:tag name="ARTICULATE_NAV_LEVEL" val="1"/>
  <p:tag name="ARTICULATE_PLAYLIST_ID" val="-1"/>
  <p:tag name="ARTICULATE_LOCK_SLIDE" val="0"/>
  <p:tag name="ARTICULATE_SLIDE_NAV" val="3"/>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QLo5z3gm_files\slide0001_image001.jpg"/>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O0bwGGTc_files\slide0001_image001.jpg"/>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d28eb90c-b227-4c57-beee-cf8f6283ca1a"/>
  <p:tag name="ARTICULATE_SLIDE_PAUSE" val="1"/>
  <p:tag name="ARTICULATE_NAV_LEVEL" val="1"/>
  <p:tag name="ARTICULATE_PLAYLIST_ID" val="-1"/>
  <p:tag name="ARTICULATE_LOCK_SLIDE" val="0"/>
  <p:tag name="ARTICULATE_SLIDE_NAV" val="2"/>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seuk97qF_files\slide0001_image001.jpg"/>
</p:tagLst>
</file>

<file path=ppt/tags/tag31.xml><?xml version="1.0" encoding="utf-8"?>
<p:tagLst xmlns:a="http://schemas.openxmlformats.org/drawingml/2006/main" xmlns:r="http://schemas.openxmlformats.org/officeDocument/2006/relationships" xmlns:p="http://schemas.openxmlformats.org/presentationml/2006/main">
  <p:tag name="ARTICULATE_SLIDE_GUID" val="38fe87c4-3080-442e-b30e-c71239ecd984"/>
  <p:tag name="ARTICULATE_SLIDE_PAUSE" val="1"/>
  <p:tag name="ARTICULATE_NAV_LEVEL" val="1"/>
  <p:tag name="ARTICULATE_PLAYLIST_ID" val="-1"/>
  <p:tag name="ARTICULATE_LOCK_SLIDE" val="0"/>
  <p:tag name="ARTICULATE_SLIDE_NAV" val="4"/>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w2VKmVJT_files\slide0001_image001.jpg"/>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Qgo9gMf7_files\slide0001_image001.jpg"/>
</p:tagLst>
</file>

<file path=ppt/tags/tag34.xml><?xml version="1.0" encoding="utf-8"?>
<p:tagLst xmlns:a="http://schemas.openxmlformats.org/drawingml/2006/main" xmlns:r="http://schemas.openxmlformats.org/officeDocument/2006/relationships" xmlns:p="http://schemas.openxmlformats.org/presentationml/2006/main">
  <p:tag name="ARTICULATE_SLIDE_GUID" val="6be000b1-2f6c-4b5f-abdf-921a234e7505"/>
  <p:tag name="ARTICULATE_SLIDE_PAUSE" val="1"/>
  <p:tag name="ARTICULATE_NAV_LEVEL" val="1"/>
  <p:tag name="ARTICULATE_PLAYLIST_ID" val="-1"/>
  <p:tag name="ARTICULATE_LOCK_SLIDE" val="0"/>
  <p:tag name="ARTICULATE_SLIDE_NAV" val="5"/>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CFya2kcV_files\slide0001_image001.jpg"/>
</p:tagLst>
</file>

<file path=ppt/tags/tag36.xml><?xml version="1.0" encoding="utf-8"?>
<p:tagLst xmlns:a="http://schemas.openxmlformats.org/drawingml/2006/main" xmlns:r="http://schemas.openxmlformats.org/officeDocument/2006/relationships" xmlns:p="http://schemas.openxmlformats.org/presentationml/2006/main">
  <p:tag name="ARTICULATE_SLIDE_GUID" val="8208b038-3226-4994-aef6-6103e73a2923"/>
  <p:tag name="ARTICULATE_SLIDE_PAUSE" val="1"/>
  <p:tag name="ARTICULATE_NAV_LEVEL" val="1"/>
  <p:tag name="ARTICULATE_PLAYLIST_ID" val="-1"/>
  <p:tag name="ARTICULATE_LOCK_SLIDE" val="0"/>
  <p:tag name="ARTICULATE_SLIDE_NAV" val="6"/>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dckdlu5E_files\slide0001_image001.jpg"/>
</p:tagLst>
</file>

<file path=ppt/tags/tag38.xml><?xml version="1.0" encoding="utf-8"?>
<p:tagLst xmlns:a="http://schemas.openxmlformats.org/drawingml/2006/main" xmlns:r="http://schemas.openxmlformats.org/officeDocument/2006/relationships" xmlns:p="http://schemas.openxmlformats.org/presentationml/2006/main">
  <p:tag name="ARTICULATE_SLIDE_NAV" val="7"/>
  <p:tag name="ARTICULATE_SLIDE_GUID" val="9e15fa13-2c04-438f-a1c4-e03d51e4edf7"/>
</p:tagLst>
</file>

<file path=ppt/tags/tag39.xml><?xml version="1.0" encoding="utf-8"?>
<p:tagLst xmlns:a="http://schemas.openxmlformats.org/drawingml/2006/main" xmlns:r="http://schemas.openxmlformats.org/officeDocument/2006/relationships" xmlns:p="http://schemas.openxmlformats.org/presentationml/2006/main">
  <p:tag name="ARTICULATE_SLIDE_NAV" val="8"/>
  <p:tag name="ARTICULATE_SLIDE_GUID" val="e9a17e68-db80-4d5a-9747-72c7dcaf870e"/>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d28eb90c-b227-4c57-beee-cf8f6283ca1a"/>
  <p:tag name="ARTICULATE_SLIDE_PAUSE" val="1"/>
  <p:tag name="ARTICULATE_NAV_LEVEL" val="1"/>
  <p:tag name="ARTICULATE_PLAYLIST_ID" val="-1"/>
  <p:tag name="ARTICULATE_LOCK_SLIDE" val="0"/>
  <p:tag name="ARTICULATE_SLIDE_NAV" val="2"/>
</p:tagLst>
</file>

<file path=ppt/tags/tag40.xml><?xml version="1.0" encoding="utf-8"?>
<p:tagLst xmlns:a="http://schemas.openxmlformats.org/drawingml/2006/main" xmlns:r="http://schemas.openxmlformats.org/officeDocument/2006/relationships" xmlns:p="http://schemas.openxmlformats.org/presentationml/2006/main">
  <p:tag name="ARTICULATE_SLIDE_NAV" val="9"/>
  <p:tag name="ARTICULATE_SLIDE_GUID" val="d5d09dff-c981-48b5-89b7-8390cd0bdcd7"/>
</p:tagLst>
</file>

<file path=ppt/tags/tag41.xml><?xml version="1.0" encoding="utf-8"?>
<p:tagLst xmlns:a="http://schemas.openxmlformats.org/drawingml/2006/main" xmlns:r="http://schemas.openxmlformats.org/officeDocument/2006/relationships" xmlns:p="http://schemas.openxmlformats.org/presentationml/2006/main">
  <p:tag name="ARTICULATE_SLIDE_GUID" val="8da9c523-d25e-4132-9b39-d4e5c52d1bed"/>
  <p:tag name="ARTICULATE_SLIDE_PAUSE" val="1"/>
  <p:tag name="ARTICULATE_NAV_LEVEL" val="1"/>
  <p:tag name="ARTICULATE_PLAYLIST_ID" val="-1"/>
  <p:tag name="ARTICULATE_LOCK_SLIDE" val="0"/>
  <p:tag name="ARTICULATE_SLIDE_NAV" val="10"/>
</p:tagLst>
</file>

<file path=ppt/tags/tag42.xml><?xml version="1.0" encoding="utf-8"?>
<p:tagLst xmlns:a="http://schemas.openxmlformats.org/drawingml/2006/main" xmlns:r="http://schemas.openxmlformats.org/officeDocument/2006/relationships" xmlns:p="http://schemas.openxmlformats.org/presentationml/2006/main">
  <p:tag name="ARTICULATE_SLIDE_GUID" val="ea8d280c-b0cd-488a-8dc7-b240ae74ef2d"/>
  <p:tag name="ARTICULATE_SLIDE_PAUSE" val="1"/>
  <p:tag name="ARTICULATE_NAV_LEVEL" val="1"/>
  <p:tag name="ARTICULATE_PLAYLIST_ID" val="-1"/>
  <p:tag name="ARTICULATE_LOCK_SLIDE" val="0"/>
  <p:tag name="ARTICULATE_SLIDE_NAV" val="11"/>
</p:tagLst>
</file>

<file path=ppt/tags/tag43.xml><?xml version="1.0" encoding="utf-8"?>
<p:tagLst xmlns:a="http://schemas.openxmlformats.org/drawingml/2006/main" xmlns:r="http://schemas.openxmlformats.org/officeDocument/2006/relationships" xmlns:p="http://schemas.openxmlformats.org/presentationml/2006/main">
  <p:tag name="ARTICULATE_SLIDE_GUID" val="6d65bbcf-d7d4-4904-9d34-cf591eea0aa5"/>
  <p:tag name="ARTICULATE_SLIDE_PAUSE" val="1"/>
  <p:tag name="ARTICULATE_NAV_LEVEL" val="1"/>
  <p:tag name="ARTICULATE_PLAYLIST_ID" val="-1"/>
  <p:tag name="ARTICULATE_LOCK_SLIDE" val="0"/>
  <p:tag name="ARTICULATE_SLIDE_NAV" val="12"/>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b6a33c56-ae57-40c1-845e-fbc41c29a86a"/>
  <p:tag name="ARTICULATE_SLIDE_PAUSE" val="1"/>
  <p:tag name="ARTICULATE_NAV_LEVEL" val="1"/>
  <p:tag name="ARTICULATE_PLAYLIST_ID" val="-1"/>
  <p:tag name="ARTICULATE_LOCK_SLIDE" val="0"/>
  <p:tag name="ARTICULATE_SLIDE_NAV" val="3"/>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f5ec51d0-617b-40e6-bf71-3551e700139c"/>
  <p:tag name="ARTICULATE_SLIDE_PAUSE" val="1"/>
  <p:tag name="ARTICULATE_NAV_LEVEL" val="1"/>
  <p:tag name="ARTICULATE_PLAYLIST_ID" val="-1"/>
  <p:tag name="ARTICULATE_LOCK_SLIDE" val="0"/>
  <p:tag name="ARTICULATE_SLIDE_NAV" val="4"/>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4908931e-560a-48ac-9e4c-b3697c768493"/>
  <p:tag name="ARTICULATE_SLIDE_PAUSE" val="1"/>
  <p:tag name="ARTICULATE_NAV_LEVEL" val="1"/>
  <p:tag name="ARTICULATE_PLAYLIST_ID" val="-1"/>
  <p:tag name="ARTICULATE_LOCK_SLIDE" val="0"/>
  <p:tag name="ARTICULATE_SLIDE_NAV" val="5"/>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c4fe2bbd-4d54-4d7b-886f-8f071dca2e24"/>
  <p:tag name="ARTICULATE_SLIDE_PAUSE" val="1"/>
  <p:tag name="ARTICULATE_NAV_LEVEL" val="1"/>
  <p:tag name="ARTICULATE_PLAYLIST_ID" val="-1"/>
  <p:tag name="ARTICULATE_LOCK_SLIDE" val="0"/>
  <p:tag name="ARTICULATE_SLIDE_NAV" val="6"/>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Kb4Fckmv_files\slide0001_image001.jp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843</TotalTime>
  <Words>1702</Words>
  <Application>Microsoft Office PowerPoint</Application>
  <PresentationFormat>On-screen Show (4:3)</PresentationFormat>
  <Paragraphs>343</Paragraphs>
  <Slides>29</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Century Gothic</vt:lpstr>
      <vt:lpstr>Verdana</vt:lpstr>
      <vt:lpstr>Wingdings 2</vt:lpstr>
      <vt:lpstr>Verve</vt:lpstr>
      <vt:lpstr>Security and Safety</vt:lpstr>
      <vt:lpstr>Blood Bank/BMT Safety Representative </vt:lpstr>
      <vt:lpstr>Security Phone Number</vt:lpstr>
      <vt:lpstr>Let Me In!</vt:lpstr>
      <vt:lpstr>Feeling Unsafe…</vt:lpstr>
      <vt:lpstr>Panic Buttons </vt:lpstr>
      <vt:lpstr>Blood Bank Panic Buttons</vt:lpstr>
      <vt:lpstr>Blood Bank Emergency Key Pad</vt:lpstr>
      <vt:lpstr>Blood Bank Panic Buttons</vt:lpstr>
      <vt:lpstr>Blood Bank Panic Cords</vt:lpstr>
      <vt:lpstr>BMT Panic Buttons</vt:lpstr>
      <vt:lpstr>BMT Panic Buttons</vt:lpstr>
      <vt:lpstr>Blood Bank Key:  Loss of Power</vt:lpstr>
      <vt:lpstr>Blood Bank Key:  Loss of Power</vt:lpstr>
      <vt:lpstr>Irradiator Room Access</vt:lpstr>
      <vt:lpstr>Irradiator Room Access</vt:lpstr>
      <vt:lpstr>Fire and Code Triage</vt:lpstr>
      <vt:lpstr>             Fire Alarms</vt:lpstr>
      <vt:lpstr>             Fire Alarms</vt:lpstr>
      <vt:lpstr>             Fire Alarms</vt:lpstr>
      <vt:lpstr>R. A. C. E.</vt:lpstr>
      <vt:lpstr>BMT Evacuation Route</vt:lpstr>
      <vt:lpstr>R. A. C. E.</vt:lpstr>
      <vt:lpstr>Emergency Alert Plain Text Matrix</vt:lpstr>
      <vt:lpstr>Emergency Alert Plain Text Matrix</vt:lpstr>
      <vt:lpstr>Emergency Alert Plain Text Matrix</vt:lpstr>
      <vt:lpstr>Code Triage</vt:lpstr>
      <vt:lpstr>Code Triage</vt:lpstr>
      <vt:lpstr>Severe Weather</vt:lpstr>
    </vt:vector>
  </TitlesOfParts>
  <Company>WFUBMC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Bank Safety</dc:title>
  <dc:creator>bturner</dc:creator>
  <cp:lastModifiedBy>Julie H Simmons</cp:lastModifiedBy>
  <cp:revision>68</cp:revision>
  <dcterms:created xsi:type="dcterms:W3CDTF">2014-10-14T18:44:00Z</dcterms:created>
  <dcterms:modified xsi:type="dcterms:W3CDTF">2021-04-22T14:54:54Z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BF614E41-13F6-49E8-97CC-50D99C24B610</vt:lpwstr>
  </property>
  <property fmtid="{D5CDD505-2E9C-101B-9397-08002B2CF9AE}" pid="4" name="ArticulatePath">
    <vt:lpwstr>Blood Bank Security and Safety</vt:lpwstr>
  </property>
  <property fmtid="{D5CDD505-2E9C-101B-9397-08002B2CF9AE}" pid="5" name="ArticulateProjectFull">
    <vt:lpwstr>G:\Lab_Shared\BloodBankStaff\Employee Competency\Articulate Presentations\Quarterly Safety\Quarter 1_Security and Safety\Blood Bank Security and Safety.ppta</vt:lpwstr>
  </property>
</Properties>
</file>