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6" r:id="rId5"/>
    <p:sldId id="257" r:id="rId6"/>
    <p:sldId id="291" r:id="rId7"/>
    <p:sldId id="377" r:id="rId8"/>
    <p:sldId id="394" r:id="rId9"/>
    <p:sldId id="395" r:id="rId10"/>
    <p:sldId id="378" r:id="rId11"/>
    <p:sldId id="329" r:id="rId12"/>
    <p:sldId id="345" r:id="rId13"/>
    <p:sldId id="355" r:id="rId14"/>
    <p:sldId id="299" r:id="rId15"/>
    <p:sldId id="302" r:id="rId16"/>
    <p:sldId id="305" r:id="rId17"/>
    <p:sldId id="335" r:id="rId18"/>
    <p:sldId id="387" r:id="rId19"/>
    <p:sldId id="402" r:id="rId20"/>
    <p:sldId id="401" r:id="rId21"/>
    <p:sldId id="397" r:id="rId22"/>
    <p:sldId id="398" r:id="rId23"/>
    <p:sldId id="399" r:id="rId24"/>
    <p:sldId id="400" r:id="rId25"/>
    <p:sldId id="379" r:id="rId26"/>
    <p:sldId id="310" r:id="rId27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535" autoAdjust="0"/>
  </p:normalViewPr>
  <p:slideViewPr>
    <p:cSldViewPr>
      <p:cViewPr varScale="1">
        <p:scale>
          <a:sx n="115" d="100"/>
          <a:sy n="115" d="100"/>
        </p:scale>
        <p:origin x="136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dctr.ad.wfubmc.edu\dfs\path_labs$\Safety\RL%20Deviations%20CY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dctr.ad.wfubmc.edu\dfs\path_labs$\Safety\RL%20Deviations%20CY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dctr.ad.wfubmc.edu\dfs\path_labs$\Safety\RL%20Deviations%20CY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dctr.ad.wfubmc.edu\dfs\path_labs$\Safety\RL%20Deviations%20CY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dctr.ad.wfubmc.edu\dfs\path_labs$\Safety\RL%20Deviations%20CY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'Event Type'!$W$3:$W$23</c:f>
              <c:strCache>
                <c:ptCount val="21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June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  <c:pt idx="16">
                  <c:v>Nov</c:v>
                </c:pt>
                <c:pt idx="17">
                  <c:v>Dec</c:v>
                </c:pt>
                <c:pt idx="18">
                  <c:v>Jan</c:v>
                </c:pt>
                <c:pt idx="19">
                  <c:v>Feb</c:v>
                </c:pt>
                <c:pt idx="20">
                  <c:v>Mar</c:v>
                </c:pt>
              </c:strCache>
            </c:strRef>
          </c:cat>
          <c:val>
            <c:numRef>
              <c:f>'Event Type'!$X$3:$X$23</c:f>
              <c:numCache>
                <c:formatCode>General</c:formatCode>
                <c:ptCount val="21"/>
                <c:pt idx="0">
                  <c:v>58</c:v>
                </c:pt>
                <c:pt idx="1">
                  <c:v>107</c:v>
                </c:pt>
                <c:pt idx="2">
                  <c:v>94</c:v>
                </c:pt>
                <c:pt idx="3">
                  <c:v>66</c:v>
                </c:pt>
                <c:pt idx="4">
                  <c:v>57</c:v>
                </c:pt>
                <c:pt idx="5">
                  <c:v>62</c:v>
                </c:pt>
                <c:pt idx="6">
                  <c:v>56</c:v>
                </c:pt>
                <c:pt idx="7">
                  <c:v>72</c:v>
                </c:pt>
                <c:pt idx="8">
                  <c:v>50</c:v>
                </c:pt>
                <c:pt idx="9">
                  <c:v>54</c:v>
                </c:pt>
                <c:pt idx="10">
                  <c:v>71</c:v>
                </c:pt>
                <c:pt idx="11">
                  <c:v>69</c:v>
                </c:pt>
                <c:pt idx="12">
                  <c:v>50</c:v>
                </c:pt>
                <c:pt idx="13">
                  <c:v>61</c:v>
                </c:pt>
                <c:pt idx="14">
                  <c:v>52</c:v>
                </c:pt>
                <c:pt idx="15">
                  <c:v>56</c:v>
                </c:pt>
                <c:pt idx="16">
                  <c:v>75</c:v>
                </c:pt>
                <c:pt idx="17">
                  <c:v>77</c:v>
                </c:pt>
                <c:pt idx="18">
                  <c:v>76</c:v>
                </c:pt>
                <c:pt idx="19">
                  <c:v>90</c:v>
                </c:pt>
                <c:pt idx="20">
                  <c:v>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D9-4821-B14B-3362DF428EE6}"/>
            </c:ext>
          </c:extLst>
        </c:ser>
        <c:ser>
          <c:idx val="1"/>
          <c:order val="1"/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'Event Type'!$W$3:$W$23</c:f>
              <c:strCache>
                <c:ptCount val="21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June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  <c:pt idx="16">
                  <c:v>Nov</c:v>
                </c:pt>
                <c:pt idx="17">
                  <c:v>Dec</c:v>
                </c:pt>
                <c:pt idx="18">
                  <c:v>Jan</c:v>
                </c:pt>
                <c:pt idx="19">
                  <c:v>Feb</c:v>
                </c:pt>
                <c:pt idx="20">
                  <c:v>Mar</c:v>
                </c:pt>
              </c:strCache>
            </c:strRef>
          </c:cat>
          <c:val>
            <c:numRef>
              <c:f>'Event Type'!$Y$3:$Y$23</c:f>
              <c:numCache>
                <c:formatCode>General</c:formatCode>
                <c:ptCount val="21"/>
                <c:pt idx="0">
                  <c:v>58</c:v>
                </c:pt>
                <c:pt idx="1">
                  <c:v>83</c:v>
                </c:pt>
                <c:pt idx="2">
                  <c:v>86</c:v>
                </c:pt>
                <c:pt idx="3">
                  <c:v>81</c:v>
                </c:pt>
                <c:pt idx="4">
                  <c:v>76</c:v>
                </c:pt>
                <c:pt idx="5">
                  <c:v>74</c:v>
                </c:pt>
                <c:pt idx="6">
                  <c:v>71</c:v>
                </c:pt>
                <c:pt idx="7">
                  <c:v>72</c:v>
                </c:pt>
                <c:pt idx="8">
                  <c:v>69</c:v>
                </c:pt>
                <c:pt idx="9">
                  <c:v>68</c:v>
                </c:pt>
                <c:pt idx="10">
                  <c:v>68</c:v>
                </c:pt>
                <c:pt idx="11">
                  <c:v>68</c:v>
                </c:pt>
                <c:pt idx="12">
                  <c:v>67</c:v>
                </c:pt>
                <c:pt idx="13">
                  <c:v>66</c:v>
                </c:pt>
                <c:pt idx="14">
                  <c:v>65</c:v>
                </c:pt>
                <c:pt idx="15">
                  <c:v>65</c:v>
                </c:pt>
                <c:pt idx="16">
                  <c:v>65</c:v>
                </c:pt>
                <c:pt idx="17">
                  <c:v>66</c:v>
                </c:pt>
                <c:pt idx="18">
                  <c:v>66</c:v>
                </c:pt>
                <c:pt idx="19">
                  <c:v>67</c:v>
                </c:pt>
                <c:pt idx="20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D9-4821-B14B-3362DF428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376584"/>
        <c:axId val="503375600"/>
      </c:lineChart>
      <c:catAx>
        <c:axId val="50337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75600"/>
        <c:crosses val="autoZero"/>
        <c:auto val="1"/>
        <c:lblAlgn val="ctr"/>
        <c:lblOffset val="100"/>
        <c:noMultiLvlLbl val="0"/>
      </c:catAx>
      <c:valAx>
        <c:axId val="50337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76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Type'!$B$60</c:f>
              <c:strCache>
                <c:ptCount val="1"/>
                <c:pt idx="0">
                  <c:v>Incorrect Results Reported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Type'!$C$59:$W$59</c:f>
              <c:strCache>
                <c:ptCount val="21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  <c:pt idx="16">
                  <c:v>Nov</c:v>
                </c:pt>
                <c:pt idx="17">
                  <c:v>Dec</c:v>
                </c:pt>
                <c:pt idx="18">
                  <c:v>Jan</c:v>
                </c:pt>
                <c:pt idx="19">
                  <c:v>Feb</c:v>
                </c:pt>
                <c:pt idx="20">
                  <c:v>Mar</c:v>
                </c:pt>
              </c:strCache>
            </c:strRef>
          </c:cat>
          <c:val>
            <c:numRef>
              <c:f>'Event Type'!$C$60:$W$60</c:f>
              <c:numCache>
                <c:formatCode>General</c:formatCode>
                <c:ptCount val="21"/>
                <c:pt idx="0">
                  <c:v>4</c:v>
                </c:pt>
                <c:pt idx="1">
                  <c:v>42</c:v>
                </c:pt>
                <c:pt idx="2">
                  <c:v>37</c:v>
                </c:pt>
                <c:pt idx="3">
                  <c:v>16</c:v>
                </c:pt>
                <c:pt idx="4">
                  <c:v>4</c:v>
                </c:pt>
                <c:pt idx="5">
                  <c:v>27</c:v>
                </c:pt>
                <c:pt idx="6">
                  <c:v>11</c:v>
                </c:pt>
                <c:pt idx="7">
                  <c:v>19</c:v>
                </c:pt>
                <c:pt idx="8">
                  <c:v>11</c:v>
                </c:pt>
                <c:pt idx="9">
                  <c:v>15</c:v>
                </c:pt>
                <c:pt idx="10">
                  <c:v>38</c:v>
                </c:pt>
                <c:pt idx="11">
                  <c:v>14</c:v>
                </c:pt>
                <c:pt idx="12">
                  <c:v>10</c:v>
                </c:pt>
                <c:pt idx="13">
                  <c:v>13</c:v>
                </c:pt>
                <c:pt idx="14">
                  <c:v>11</c:v>
                </c:pt>
                <c:pt idx="15">
                  <c:v>16</c:v>
                </c:pt>
                <c:pt idx="16">
                  <c:v>18</c:v>
                </c:pt>
                <c:pt idx="17">
                  <c:v>15</c:v>
                </c:pt>
                <c:pt idx="18">
                  <c:v>20</c:v>
                </c:pt>
                <c:pt idx="19">
                  <c:v>24</c:v>
                </c:pt>
                <c:pt idx="2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7F-4C39-B623-C0927008A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17158392"/>
        <c:axId val="517156424"/>
      </c:barChart>
      <c:catAx>
        <c:axId val="51715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56424"/>
        <c:crosses val="autoZero"/>
        <c:auto val="1"/>
        <c:lblAlgn val="ctr"/>
        <c:lblOffset val="100"/>
        <c:noMultiLvlLbl val="0"/>
      </c:catAx>
      <c:valAx>
        <c:axId val="517156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58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Type'!$B$92</c:f>
              <c:strCache>
                <c:ptCount val="1"/>
                <c:pt idx="0">
                  <c:v>Not Collected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Type'!$C$91:$K$91</c:f>
              <c:strCache>
                <c:ptCount val="9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</c:strCache>
            </c:strRef>
          </c:cat>
          <c:val>
            <c:numRef>
              <c:f>'Event Type'!$C$92:$K$92</c:f>
              <c:numCache>
                <c:formatCode>General</c:formatCode>
                <c:ptCount val="9"/>
                <c:pt idx="1">
                  <c:v>3</c:v>
                </c:pt>
                <c:pt idx="2">
                  <c:v>3</c:v>
                </c:pt>
                <c:pt idx="4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39-4979-876A-28326F7ACB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45993632"/>
        <c:axId val="545993960"/>
      </c:barChart>
      <c:catAx>
        <c:axId val="54599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993960"/>
        <c:crosses val="autoZero"/>
        <c:auto val="1"/>
        <c:lblAlgn val="ctr"/>
        <c:lblOffset val="100"/>
        <c:noMultiLvlLbl val="0"/>
      </c:catAx>
      <c:valAx>
        <c:axId val="545993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99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Type'!$B$76</c:f>
              <c:strCache>
                <c:ptCount val="1"/>
                <c:pt idx="0">
                  <c:v>Delayed Result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Type'!$C$75:$W$75</c:f>
              <c:strCache>
                <c:ptCount val="21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  <c:pt idx="16">
                  <c:v>Nov</c:v>
                </c:pt>
                <c:pt idx="17">
                  <c:v>Dec</c:v>
                </c:pt>
                <c:pt idx="18">
                  <c:v>Jan</c:v>
                </c:pt>
                <c:pt idx="19">
                  <c:v>Feb</c:v>
                </c:pt>
                <c:pt idx="20">
                  <c:v>Mar</c:v>
                </c:pt>
              </c:strCache>
            </c:strRef>
          </c:cat>
          <c:val>
            <c:numRef>
              <c:f>'Event Type'!$C$76:$W$76</c:f>
              <c:numCache>
                <c:formatCode>General</c:formatCode>
                <c:ptCount val="21"/>
                <c:pt idx="0">
                  <c:v>1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6">
                  <c:v>11</c:v>
                </c:pt>
                <c:pt idx="7">
                  <c:v>11</c:v>
                </c:pt>
                <c:pt idx="8">
                  <c:v>6</c:v>
                </c:pt>
                <c:pt idx="9">
                  <c:v>5</c:v>
                </c:pt>
                <c:pt idx="10">
                  <c:v>3</c:v>
                </c:pt>
                <c:pt idx="11">
                  <c:v>12</c:v>
                </c:pt>
                <c:pt idx="12">
                  <c:v>2</c:v>
                </c:pt>
                <c:pt idx="13">
                  <c:v>3</c:v>
                </c:pt>
                <c:pt idx="14">
                  <c:v>5</c:v>
                </c:pt>
                <c:pt idx="15">
                  <c:v>6</c:v>
                </c:pt>
                <c:pt idx="16">
                  <c:v>8</c:v>
                </c:pt>
                <c:pt idx="17">
                  <c:v>7</c:v>
                </c:pt>
                <c:pt idx="18">
                  <c:v>6</c:v>
                </c:pt>
                <c:pt idx="19">
                  <c:v>9</c:v>
                </c:pt>
                <c:pt idx="2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12-4E05-BC02-ADD1723FD8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22263144"/>
        <c:axId val="522263472"/>
      </c:barChart>
      <c:catAx>
        <c:axId val="522263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263472"/>
        <c:crosses val="autoZero"/>
        <c:auto val="1"/>
        <c:lblAlgn val="ctr"/>
        <c:lblOffset val="100"/>
        <c:noMultiLvlLbl val="0"/>
      </c:catAx>
      <c:valAx>
        <c:axId val="52226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263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RL Feedback 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Feedback!$A$29</c:f>
              <c:strCache>
                <c:ptCount val="1"/>
                <c:pt idx="0">
                  <c:v>Compliance 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Feedback!$B$28:$P$28</c:f>
              <c:strCache>
                <c:ptCount val="1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</c:strCache>
            </c:strRef>
          </c:cat>
          <c:val>
            <c:numRef>
              <c:f>Feedback!$B$29:$P$29</c:f>
              <c:numCache>
                <c:formatCode>0%</c:formatCode>
                <c:ptCount val="15"/>
                <c:pt idx="0">
                  <c:v>0.66</c:v>
                </c:pt>
                <c:pt idx="1">
                  <c:v>0.93</c:v>
                </c:pt>
                <c:pt idx="2">
                  <c:v>0.76</c:v>
                </c:pt>
                <c:pt idx="3">
                  <c:v>0.85</c:v>
                </c:pt>
                <c:pt idx="4">
                  <c:v>0.8</c:v>
                </c:pt>
                <c:pt idx="5">
                  <c:v>0.7</c:v>
                </c:pt>
                <c:pt idx="6">
                  <c:v>0.66</c:v>
                </c:pt>
                <c:pt idx="7">
                  <c:v>0.51</c:v>
                </c:pt>
                <c:pt idx="8">
                  <c:v>0.71</c:v>
                </c:pt>
                <c:pt idx="9">
                  <c:v>0.91</c:v>
                </c:pt>
                <c:pt idx="10">
                  <c:v>0.89</c:v>
                </c:pt>
                <c:pt idx="11">
                  <c:v>0.92</c:v>
                </c:pt>
                <c:pt idx="12">
                  <c:v>0.87</c:v>
                </c:pt>
                <c:pt idx="13">
                  <c:v>0.94</c:v>
                </c:pt>
                <c:pt idx="14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0C-4C59-AF6B-95AB5FAC7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15770600"/>
        <c:axId val="515771912"/>
      </c:barChart>
      <c:catAx>
        <c:axId val="515770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771912"/>
        <c:crosses val="autoZero"/>
        <c:auto val="1"/>
        <c:lblAlgn val="ctr"/>
        <c:lblOffset val="100"/>
        <c:noMultiLvlLbl val="0"/>
      </c:catAx>
      <c:valAx>
        <c:axId val="515771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770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3825" y="1152525"/>
            <a:ext cx="41465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7" tIns="46153" rIns="92307" bIns="4615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8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April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34742" y="694805"/>
            <a:ext cx="3657600" cy="1107996"/>
          </a:xfrm>
        </p:spPr>
        <p:txBody>
          <a:bodyPr/>
          <a:lstStyle/>
          <a:p>
            <a:pPr algn="ctr"/>
            <a:r>
              <a:rPr lang="en-US" dirty="0" smtClean="0"/>
              <a:t>Top Deviations in March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33400" y="1096403"/>
            <a:ext cx="609600" cy="30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#2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848600" y="3505200"/>
            <a:ext cx="609600" cy="30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#3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292023"/>
              </p:ext>
            </p:extLst>
          </p:nvPr>
        </p:nvGraphicFramePr>
        <p:xfrm>
          <a:off x="4495800" y="3992003"/>
          <a:ext cx="4419600" cy="2637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436002"/>
              </p:ext>
            </p:extLst>
          </p:nvPr>
        </p:nvGraphicFramePr>
        <p:xfrm>
          <a:off x="304800" y="1066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28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Lab Pathology Deviations by Section</a:t>
            </a:r>
            <a:br>
              <a:rPr lang="en-US" dirty="0" smtClean="0"/>
            </a:br>
            <a:r>
              <a:rPr lang="en-US" dirty="0" smtClean="0"/>
              <a:t>March 2021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0"/>
            <a:ext cx="8839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1349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RL</a:t>
            </a:r>
            <a:r>
              <a:rPr lang="en-US" dirty="0"/>
              <a:t>6</a:t>
            </a:r>
            <a:r>
              <a:rPr lang="en-US" dirty="0" smtClean="0"/>
              <a:t> Closing the Loop Compliance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510146"/>
              </p:ext>
            </p:extLst>
          </p:nvPr>
        </p:nvGraphicFramePr>
        <p:xfrm>
          <a:off x="1524000" y="1600200"/>
          <a:ext cx="6172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17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599" y="228600"/>
            <a:ext cx="8683869" cy="1107996"/>
          </a:xfrm>
        </p:spPr>
        <p:txBody>
          <a:bodyPr/>
          <a:lstStyle/>
          <a:p>
            <a:pPr algn="ctr"/>
            <a:r>
              <a:rPr lang="en-US" dirty="0" smtClean="0"/>
              <a:t>RL</a:t>
            </a:r>
            <a:r>
              <a:rPr lang="en-US" dirty="0"/>
              <a:t>6</a:t>
            </a:r>
            <a:r>
              <a:rPr lang="en-US" dirty="0" smtClean="0"/>
              <a:t> Closing the Loop Compliance by Section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600200"/>
            <a:ext cx="3082632" cy="459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4038600" cy="2753265"/>
          </a:xfrm>
        </p:spPr>
        <p:txBody>
          <a:bodyPr/>
          <a:lstStyle/>
          <a:p>
            <a:pPr algn="ctr"/>
            <a:r>
              <a:rPr lang="en-US" dirty="0" smtClean="0"/>
              <a:t>Safety Starts Here </a:t>
            </a:r>
            <a:br>
              <a:rPr lang="en-US" dirty="0" smtClean="0"/>
            </a:br>
            <a:r>
              <a:rPr lang="en-US" dirty="0" smtClean="0"/>
              <a:t>Section Compliance </a:t>
            </a:r>
            <a:br>
              <a:rPr lang="en-US" dirty="0" smtClean="0"/>
            </a:br>
            <a:r>
              <a:rPr lang="en-US" dirty="0" smtClean="0"/>
              <a:t>2021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578908"/>
            <a:ext cx="4838682" cy="474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0"/>
            <a:ext cx="3124200" cy="2215991"/>
          </a:xfrm>
        </p:spPr>
        <p:txBody>
          <a:bodyPr/>
          <a:lstStyle/>
          <a:p>
            <a:pPr algn="ctr"/>
            <a:r>
              <a:rPr lang="en-US" dirty="0" smtClean="0"/>
              <a:t>Safety Coach Monthly Compliance 2021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457200"/>
            <a:ext cx="4485563" cy="593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8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76200"/>
            <a:ext cx="5334423" cy="66147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12192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Journey to Reliability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3810000" y="1600200"/>
            <a:ext cx="4648200" cy="609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95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810" y="76200"/>
            <a:ext cx="7772400" cy="1661993"/>
          </a:xfrm>
        </p:spPr>
        <p:txBody>
          <a:bodyPr/>
          <a:lstStyle/>
          <a:p>
            <a:pPr algn="ctr"/>
            <a:r>
              <a:rPr lang="en-US" dirty="0" smtClean="0"/>
              <a:t>Safety Focus of the Month</a:t>
            </a:r>
            <a:br>
              <a:rPr lang="en-US" dirty="0" smtClean="0"/>
            </a:br>
            <a:r>
              <a:rPr lang="en-US" dirty="0" smtClean="0"/>
              <a:t>Preoccupation with Failure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10" y="1524000"/>
            <a:ext cx="8096190" cy="3731075"/>
          </a:xfrm>
          <a:prstGeom prst="rect">
            <a:avLst/>
          </a:prstGeom>
        </p:spPr>
      </p:pic>
      <p:pic>
        <p:nvPicPr>
          <p:cNvPr id="5" name="Picture 4" descr="what could possibly go wrong ?! | Flickr - Photo Sharing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074623"/>
            <a:ext cx="2701636" cy="15468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59236" y="6221373"/>
            <a:ext cx="2671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Managing the Unexpected</a:t>
            </a:r>
          </a:p>
          <a:p>
            <a:r>
              <a:rPr lang="en-US" sz="1000" dirty="0" smtClean="0"/>
              <a:t>https</a:t>
            </a:r>
            <a:r>
              <a:rPr lang="en-US" sz="1000" dirty="0"/>
              <a:t>://doi.org/10.1002/9781119175834.ch03</a:t>
            </a:r>
          </a:p>
        </p:txBody>
      </p:sp>
    </p:spTree>
    <p:extLst>
      <p:ext uri="{BB962C8B-B14F-4D97-AF65-F5344CB8AC3E}">
        <p14:creationId xmlns:p14="http://schemas.microsoft.com/office/powerpoint/2010/main" val="2196625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</a:t>
            </a:r>
            <a:r>
              <a:rPr lang="en-US" b="1" dirty="0" smtClean="0">
                <a:solidFill>
                  <a:srgbClr val="FF0000"/>
                </a:solidFill>
              </a:rPr>
              <a:t>Employee</a:t>
            </a:r>
            <a:r>
              <a:rPr lang="en-US" dirty="0" smtClean="0"/>
              <a:t> Hazard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3429000" cy="21852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April’s Focus:</a:t>
            </a:r>
          </a:p>
          <a:p>
            <a:pPr lvl="3"/>
            <a:r>
              <a:rPr lang="en-US" dirty="0" smtClean="0"/>
              <a:t>Slips</a:t>
            </a:r>
          </a:p>
          <a:p>
            <a:pPr lvl="3"/>
            <a:r>
              <a:rPr lang="en-US" dirty="0" smtClean="0"/>
              <a:t>Trips</a:t>
            </a:r>
          </a:p>
          <a:p>
            <a:pPr lvl="3"/>
            <a:r>
              <a:rPr lang="en-US" dirty="0" smtClean="0"/>
              <a:t>Falls</a:t>
            </a:r>
            <a:endParaRPr lang="en-US" dirty="0"/>
          </a:p>
        </p:txBody>
      </p:sp>
      <p:pic>
        <p:nvPicPr>
          <p:cNvPr id="4" name="Picture 3" descr="Free vector graphic: Slippery, Wet Floor, Danger - Fre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53" y="1808018"/>
            <a:ext cx="26479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15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5663089"/>
          </a:xfrm>
        </p:spPr>
        <p:txBody>
          <a:bodyPr/>
          <a:lstStyle/>
          <a:p>
            <a:r>
              <a:rPr lang="en-US" b="1" dirty="0" smtClean="0"/>
              <a:t>Look out for small amounts of liquid on the floor that are not easily visible:</a:t>
            </a:r>
          </a:p>
          <a:p>
            <a:pPr lvl="3"/>
            <a:r>
              <a:rPr lang="en-US" u="sng" dirty="0" smtClean="0"/>
              <a:t>Leaks</a:t>
            </a:r>
            <a:r>
              <a:rPr lang="en-US" dirty="0" smtClean="0"/>
              <a:t> – Sinks, Equipment waste and reagent containers.</a:t>
            </a:r>
          </a:p>
          <a:p>
            <a:pPr lvl="3"/>
            <a:r>
              <a:rPr lang="en-US" u="sng" dirty="0" smtClean="0"/>
              <a:t>Drips</a:t>
            </a:r>
            <a:r>
              <a:rPr lang="en-US" dirty="0" smtClean="0"/>
              <a:t> – Condensation drips, </a:t>
            </a:r>
            <a:r>
              <a:rPr lang="en-US" dirty="0"/>
              <a:t>drips from </a:t>
            </a:r>
            <a:r>
              <a:rPr lang="en-US" dirty="0" smtClean="0"/>
              <a:t> moving containers of liquid or ice.</a:t>
            </a:r>
          </a:p>
          <a:p>
            <a:pPr lvl="3"/>
            <a:r>
              <a:rPr lang="en-US" u="sng" dirty="0" smtClean="0"/>
              <a:t>Spills</a:t>
            </a:r>
            <a:r>
              <a:rPr lang="en-US" dirty="0" smtClean="0"/>
              <a:t> – When refilling equipment containers.</a:t>
            </a:r>
          </a:p>
          <a:p>
            <a:pPr marL="688975" lvl="3" indent="0" algn="ctr">
              <a:buNone/>
            </a:pPr>
            <a:r>
              <a:rPr lang="en-US" b="1" dirty="0" smtClean="0"/>
              <a:t>Completely</a:t>
            </a:r>
            <a:r>
              <a:rPr lang="en-US" dirty="0" smtClean="0"/>
              <a:t> dry areas </a:t>
            </a:r>
            <a:r>
              <a:rPr lang="en-US" dirty="0"/>
              <a:t> </a:t>
            </a:r>
            <a:r>
              <a:rPr lang="en-US" dirty="0" smtClean="0"/>
              <a:t>                                of Leaks, Drips and Spills</a:t>
            </a:r>
            <a:endParaRPr lang="en-US" b="1" dirty="0"/>
          </a:p>
          <a:p>
            <a:pPr marL="688975" lvl="3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340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4645938"/>
          </a:xfrm>
        </p:spPr>
        <p:txBody>
          <a:bodyPr/>
          <a:lstStyle/>
          <a:p>
            <a:r>
              <a:rPr lang="en-US" dirty="0" smtClean="0"/>
              <a:t>Look out for:</a:t>
            </a:r>
          </a:p>
          <a:p>
            <a:pPr lvl="3"/>
            <a:r>
              <a:rPr lang="en-US" u="sng" dirty="0" smtClean="0"/>
              <a:t>Cords</a:t>
            </a:r>
            <a:r>
              <a:rPr lang="en-US" dirty="0" smtClean="0"/>
              <a:t> – Equipment that is not against a wall may have cords stretched across  walkways. </a:t>
            </a:r>
          </a:p>
          <a:p>
            <a:pPr lvl="3"/>
            <a:r>
              <a:rPr lang="en-US" u="sng" dirty="0" smtClean="0"/>
              <a:t>Raised Floor </a:t>
            </a:r>
            <a:r>
              <a:rPr lang="en-US" dirty="0" smtClean="0"/>
              <a:t>– Floor transitions, matts on the floor.</a:t>
            </a:r>
          </a:p>
          <a:p>
            <a:pPr marL="688975" lvl="3" indent="0" algn="ctr">
              <a:buNone/>
            </a:pPr>
            <a:r>
              <a:rPr lang="en-US" dirty="0" smtClean="0"/>
              <a:t>If trip hazard is </a:t>
            </a:r>
            <a:r>
              <a:rPr lang="en-US" b="1" dirty="0" smtClean="0"/>
              <a:t>unavoidable</a:t>
            </a:r>
            <a:r>
              <a:rPr lang="en-US" dirty="0" smtClean="0"/>
              <a:t>, create awareness with signage if possible </a:t>
            </a:r>
          </a:p>
          <a:p>
            <a:pPr marL="688975" lvl="3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5481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36602"/>
            <a:ext cx="7772400" cy="553998"/>
          </a:xfrm>
        </p:spPr>
        <p:txBody>
          <a:bodyPr/>
          <a:lstStyle/>
          <a:p>
            <a:r>
              <a:rPr lang="en-US" dirty="0" smtClean="0"/>
              <a:t>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1107996"/>
          </a:xfrm>
        </p:spPr>
        <p:txBody>
          <a:bodyPr/>
          <a:lstStyle/>
          <a:p>
            <a:r>
              <a:rPr lang="en-US" sz="2400" dirty="0" smtClean="0"/>
              <a:t>All job related falls and other injuries need to be reported by using the </a:t>
            </a:r>
            <a:r>
              <a:rPr lang="en-US" sz="2400" u="sng" dirty="0" smtClean="0"/>
              <a:t>Occurrence Reporting</a:t>
            </a:r>
            <a:r>
              <a:rPr lang="en-US" sz="2400" dirty="0"/>
              <a:t> </a:t>
            </a:r>
            <a:r>
              <a:rPr lang="en-US" sz="2400" dirty="0" smtClean="0"/>
              <a:t>form, found on the Intranet under the </a:t>
            </a:r>
            <a:r>
              <a:rPr lang="en-US" sz="2400" b="1" dirty="0" smtClean="0"/>
              <a:t>Tools</a:t>
            </a:r>
            <a:r>
              <a:rPr lang="en-US" sz="2400" dirty="0" smtClean="0"/>
              <a:t> tab.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286000"/>
            <a:ext cx="7086600" cy="396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32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772400" cy="507831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Title 21</a:t>
            </a:r>
          </a:p>
          <a:p>
            <a:pPr marL="1196975" lvl="3" indent="-514350">
              <a:buFont typeface="Wingdings" panose="05000000000000000000" pitchFamily="2" charset="2"/>
              <a:buChar char="§"/>
            </a:pPr>
            <a:r>
              <a:rPr lang="en-US" sz="2000" dirty="0" smtClean="0"/>
              <a:t>Email </a:t>
            </a:r>
            <a:r>
              <a:rPr lang="en-US" sz="2000" dirty="0"/>
              <a:t>employee </a:t>
            </a:r>
            <a:r>
              <a:rPr lang="en-US" sz="2000" dirty="0" smtClean="0"/>
              <a:t>changes (new hires, resignations, transfers) </a:t>
            </a:r>
            <a:r>
              <a:rPr lang="en-US" sz="2000" dirty="0"/>
              <a:t>to </a:t>
            </a:r>
            <a:r>
              <a:rPr lang="en-US" sz="2000" dirty="0" smtClean="0"/>
              <a:t>Danielle Bancroft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Safety Inspections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February 2021 – COMPLETED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/>
              <a:t>May 2021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/>
              <a:t>August 2021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/>
              <a:t>November 2021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Trimedx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/>
              <a:t>Email Trimedx concerns or questions to Shelley.</a:t>
            </a:r>
          </a:p>
          <a:p>
            <a:pPr marL="225425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9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Next Lab Huddle: May 11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,2021</a:t>
            </a:r>
            <a:endParaRPr lang="en-US" sz="3200" b="1" dirty="0"/>
          </a:p>
        </p:txBody>
      </p:sp>
      <p:pic>
        <p:nvPicPr>
          <p:cNvPr id="3" name="Picture 2" descr="Engineer Everything: PSSR (Personal Safety &amp; Socia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38400"/>
            <a:ext cx="3810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7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Serious Safety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041267"/>
            <a:ext cx="2590800" cy="298543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WFB: 20 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BCH: 99</a:t>
            </a:r>
          </a:p>
          <a:p>
            <a:pPr marL="0" indent="0">
              <a:buNone/>
            </a:pPr>
            <a:r>
              <a:rPr lang="en-US" sz="2400" dirty="0" smtClean="0"/>
              <a:t>DMC: 50</a:t>
            </a:r>
          </a:p>
          <a:p>
            <a:pPr marL="0" indent="0">
              <a:buNone/>
            </a:pPr>
            <a:r>
              <a:rPr lang="en-US" sz="2400" dirty="0" smtClean="0"/>
              <a:t>HPMC: 54</a:t>
            </a:r>
          </a:p>
          <a:p>
            <a:pPr marL="0" indent="0">
              <a:buNone/>
            </a:pPr>
            <a:r>
              <a:rPr lang="en-US" sz="2400" dirty="0" smtClean="0"/>
              <a:t>LMC: 334</a:t>
            </a:r>
          </a:p>
          <a:p>
            <a:pPr marL="0" indent="0">
              <a:buNone/>
            </a:pPr>
            <a:r>
              <a:rPr lang="en-US" sz="2400" dirty="0" smtClean="0"/>
              <a:t>WMC: 153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374669" y="1143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*Days since last SSE: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6019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*Current as of 4/8/2021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578226" cy="553998"/>
          </a:xfrm>
        </p:spPr>
        <p:txBody>
          <a:bodyPr/>
          <a:lstStyle/>
          <a:p>
            <a:pPr algn="ctr"/>
            <a:r>
              <a:rPr lang="en-US" dirty="0" smtClean="0"/>
              <a:t>Good Catches in February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544" y="1628400"/>
            <a:ext cx="5086819" cy="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545" y="2057400"/>
            <a:ext cx="5086819" cy="35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6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8200"/>
            <a:ext cx="5086819" cy="429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554038"/>
          </a:xfrm>
        </p:spPr>
        <p:txBody>
          <a:bodyPr/>
          <a:lstStyle/>
          <a:p>
            <a:pPr algn="ctr"/>
            <a:r>
              <a:rPr lang="en-US" dirty="0" smtClean="0"/>
              <a:t>Good Catches in February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99" y="1267200"/>
            <a:ext cx="5086819" cy="53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32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073" y="852996"/>
            <a:ext cx="5084505" cy="426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073" y="1257215"/>
            <a:ext cx="5086819" cy="492873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06375"/>
            <a:ext cx="7772400" cy="554038"/>
          </a:xfrm>
        </p:spPr>
        <p:txBody>
          <a:bodyPr/>
          <a:lstStyle/>
          <a:p>
            <a:pPr algn="ctr"/>
            <a:r>
              <a:rPr lang="en-US" dirty="0" smtClean="0"/>
              <a:t>Good Catches in February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68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38400" y="1219200"/>
            <a:ext cx="3733800" cy="2769989"/>
          </a:xfrm>
        </p:spPr>
        <p:txBody>
          <a:bodyPr/>
          <a:lstStyle/>
          <a:p>
            <a:pPr algn="ctr"/>
            <a:r>
              <a:rPr lang="en-US" dirty="0" smtClean="0"/>
              <a:t>Good Catch Winner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Sublena Simpson</a:t>
            </a:r>
            <a:br>
              <a:rPr lang="en-US" dirty="0" smtClean="0"/>
            </a:br>
            <a:r>
              <a:rPr lang="en-US" dirty="0" smtClean="0"/>
              <a:t>OP Phlebotomy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9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5" y="4572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Lab Pathology Deviations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48400" y="5943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March : 105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Average: 69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986098"/>
              </p:ext>
            </p:extLst>
          </p:nvPr>
        </p:nvGraphicFramePr>
        <p:xfrm>
          <a:off x="1447800" y="1738312"/>
          <a:ext cx="6324600" cy="3381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2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68642"/>
            <a:ext cx="4953000" cy="553998"/>
          </a:xfrm>
        </p:spPr>
        <p:txBody>
          <a:bodyPr/>
          <a:lstStyle/>
          <a:p>
            <a:pPr algn="ctr"/>
            <a:r>
              <a:rPr lang="en-US" dirty="0" smtClean="0"/>
              <a:t>Top Deviations in March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47800" y="1416886"/>
            <a:ext cx="609600" cy="30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#1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049075"/>
              </p:ext>
            </p:extLst>
          </p:nvPr>
        </p:nvGraphicFramePr>
        <p:xfrm>
          <a:off x="1219200" y="1752600"/>
          <a:ext cx="6629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94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B945E1B690043B84BB6A52FCE9C03" ma:contentTypeVersion="10" ma:contentTypeDescription="Create a new document." ma:contentTypeScope="" ma:versionID="78415f39f01d9ff4702ec5d5188ade60">
  <xsd:schema xmlns:xsd="http://www.w3.org/2001/XMLSchema" xmlns:xs="http://www.w3.org/2001/XMLSchema" xmlns:p="http://schemas.microsoft.com/office/2006/metadata/properties" xmlns:ns3="9cf83a04-d13f-4892-865d-583e21da827c" targetNamespace="http://schemas.microsoft.com/office/2006/metadata/properties" ma:root="true" ma:fieldsID="ba7403da90208c24bea272715246be54" ns3:_="">
    <xsd:import namespace="9cf83a04-d13f-4892-865d-583e21da82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3a04-d13f-4892-865d-583e21da82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A79824-7B33-43B8-A0C0-EEFE04F49A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83a04-d13f-4892-865d-583e21da8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70BB3A-C0A9-4EA1-8DD1-0C7E1EB1D0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DAB2FA-A988-484F-B44C-6B952E5A1248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9cf83a04-d13f-4892-865d-583e21da827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7617</TotalTime>
  <Words>335</Words>
  <Application>Microsoft Office PowerPoint</Application>
  <PresentationFormat>On-screen Show (4:3)</PresentationFormat>
  <Paragraphs>67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WFBMC Internal Theme1</vt:lpstr>
      <vt:lpstr>Lab / Pathology  Managers Meeting</vt:lpstr>
      <vt:lpstr>Patient and Family Promise</vt:lpstr>
      <vt:lpstr>Serious Safety Events</vt:lpstr>
      <vt:lpstr>Good Catches in February</vt:lpstr>
      <vt:lpstr>Good Catches in February</vt:lpstr>
      <vt:lpstr>Good Catches in February</vt:lpstr>
      <vt:lpstr>Good Catch Winner   Sublena Simpson OP Phlebotomy</vt:lpstr>
      <vt:lpstr>Lab Pathology Deviations</vt:lpstr>
      <vt:lpstr>Top Deviations in March</vt:lpstr>
      <vt:lpstr>Top Deviations in March</vt:lpstr>
      <vt:lpstr>Lab Pathology Deviations by Section March 2021</vt:lpstr>
      <vt:lpstr>RL6 Closing the Loop Compliance</vt:lpstr>
      <vt:lpstr>RL6 Closing the Loop Compliance by Section</vt:lpstr>
      <vt:lpstr>Safety Starts Here  Section Compliance  2021</vt:lpstr>
      <vt:lpstr>Safety Coach Monthly Compliance 2021</vt:lpstr>
      <vt:lpstr>PowerPoint Presentation</vt:lpstr>
      <vt:lpstr>Safety Focus of the Month Preoccupation with Failure </vt:lpstr>
      <vt:lpstr>Lab Employee Hazard Awareness</vt:lpstr>
      <vt:lpstr>Slips</vt:lpstr>
      <vt:lpstr>Trips</vt:lpstr>
      <vt:lpstr>Falls</vt:lpstr>
      <vt:lpstr>Reminders</vt:lpstr>
      <vt:lpstr>PowerPoint Presentation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Julie H Simmons</cp:lastModifiedBy>
  <cp:revision>476</cp:revision>
  <cp:lastPrinted>2020-01-14T12:08:21Z</cp:lastPrinted>
  <dcterms:created xsi:type="dcterms:W3CDTF">2016-09-30T15:29:35Z</dcterms:created>
  <dcterms:modified xsi:type="dcterms:W3CDTF">2021-04-27T18:57:48Z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0x010100838B945E1B690043B84BB6A52FCE9C03</vt:lpwstr>
  </property>
</Properties>
</file>