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36"/>
  </p:notesMasterIdLst>
  <p:handoutMasterIdLst>
    <p:handoutMasterId r:id="rId37"/>
  </p:handoutMasterIdLst>
  <p:sldIdLst>
    <p:sldId id="256" r:id="rId2"/>
    <p:sldId id="346" r:id="rId3"/>
    <p:sldId id="362" r:id="rId4"/>
    <p:sldId id="336" r:id="rId5"/>
    <p:sldId id="337" r:id="rId6"/>
    <p:sldId id="345" r:id="rId7"/>
    <p:sldId id="285" r:id="rId8"/>
    <p:sldId id="310" r:id="rId9"/>
    <p:sldId id="287" r:id="rId10"/>
    <p:sldId id="363" r:id="rId11"/>
    <p:sldId id="348" r:id="rId12"/>
    <p:sldId id="351" r:id="rId13"/>
    <p:sldId id="349" r:id="rId14"/>
    <p:sldId id="350" r:id="rId15"/>
    <p:sldId id="352" r:id="rId16"/>
    <p:sldId id="358" r:id="rId17"/>
    <p:sldId id="354" r:id="rId18"/>
    <p:sldId id="355" r:id="rId19"/>
    <p:sldId id="356" r:id="rId20"/>
    <p:sldId id="357" r:id="rId21"/>
    <p:sldId id="359" r:id="rId22"/>
    <p:sldId id="365" r:id="rId23"/>
    <p:sldId id="366" r:id="rId24"/>
    <p:sldId id="367" r:id="rId25"/>
    <p:sldId id="368" r:id="rId26"/>
    <p:sldId id="369" r:id="rId27"/>
    <p:sldId id="370" r:id="rId28"/>
    <p:sldId id="360" r:id="rId29"/>
    <p:sldId id="361" r:id="rId30"/>
    <p:sldId id="371" r:id="rId31"/>
    <p:sldId id="374" r:id="rId32"/>
    <p:sldId id="373" r:id="rId33"/>
    <p:sldId id="372" r:id="rId34"/>
    <p:sldId id="364" r:id="rId35"/>
  </p:sldIdLst>
  <p:sldSz cx="9144000" cy="6858000" type="screen4x3"/>
  <p:notesSz cx="6934200" cy="9220200"/>
  <p:custDataLst>
    <p:tags r:id="rId3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13" autoAdjust="0"/>
    <p:restoredTop sz="94660"/>
  </p:normalViewPr>
  <p:slideViewPr>
    <p:cSldViewPr>
      <p:cViewPr varScale="1">
        <p:scale>
          <a:sx n="109" d="100"/>
          <a:sy n="109" d="100"/>
        </p:scale>
        <p:origin x="1686" y="102"/>
      </p:cViewPr>
      <p:guideLst>
        <p:guide orient="horz" pos="2160"/>
        <p:guide pos="2880"/>
      </p:guideLst>
    </p:cSldViewPr>
  </p:slideViewPr>
  <p:notesTextViewPr>
    <p:cViewPr>
      <p:scale>
        <a:sx n="3" d="2"/>
        <a:sy n="3" d="2"/>
      </p:scale>
      <p:origin x="0" y="0"/>
    </p:cViewPr>
  </p:notesTextViewPr>
  <p:sorterViewPr>
    <p:cViewPr>
      <p:scale>
        <a:sx n="100" d="100"/>
        <a:sy n="100" d="100"/>
      </p:scale>
      <p:origin x="0" y="-22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03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0375"/>
          </a:xfrm>
          <a:prstGeom prst="rect">
            <a:avLst/>
          </a:prstGeom>
        </p:spPr>
        <p:txBody>
          <a:bodyPr vert="horz" lIns="91440" tIns="45720" rIns="91440" bIns="45720" rtlCol="0"/>
          <a:lstStyle>
            <a:lvl1pPr algn="r">
              <a:defRPr sz="1200"/>
            </a:lvl1pPr>
          </a:lstStyle>
          <a:p>
            <a:fld id="{F5283FE1-A753-4623-B51A-A3835930B841}" type="datetimeFigureOut">
              <a:rPr lang="en-US" smtClean="0"/>
              <a:t>4/29/2021</a:t>
            </a:fld>
            <a:endParaRPr lang="en-US"/>
          </a:p>
        </p:txBody>
      </p:sp>
      <p:sp>
        <p:nvSpPr>
          <p:cNvPr id="4" name="Footer Placeholder 3"/>
          <p:cNvSpPr>
            <a:spLocks noGrp="1"/>
          </p:cNvSpPr>
          <p:nvPr>
            <p:ph type="ftr" sz="quarter" idx="2"/>
          </p:nvPr>
        </p:nvSpPr>
        <p:spPr>
          <a:xfrm>
            <a:off x="0" y="8758238"/>
            <a:ext cx="3005138" cy="46037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758238"/>
            <a:ext cx="3005138" cy="460375"/>
          </a:xfrm>
          <a:prstGeom prst="rect">
            <a:avLst/>
          </a:prstGeom>
        </p:spPr>
        <p:txBody>
          <a:bodyPr vert="horz" lIns="91440" tIns="45720" rIns="91440" bIns="45720" rtlCol="0" anchor="b"/>
          <a:lstStyle>
            <a:lvl1pPr algn="r">
              <a:defRPr sz="1200"/>
            </a:lvl1pPr>
          </a:lstStyle>
          <a:p>
            <a:fld id="{6F1E650C-8D0C-40B7-AD5A-E927A825BB09}" type="slidenum">
              <a:rPr lang="en-US" smtClean="0"/>
              <a:t>‹#›</a:t>
            </a:fld>
            <a:endParaRPr lang="en-US"/>
          </a:p>
        </p:txBody>
      </p:sp>
    </p:spTree>
    <p:extLst>
      <p:ext uri="{BB962C8B-B14F-4D97-AF65-F5344CB8AC3E}">
        <p14:creationId xmlns:p14="http://schemas.microsoft.com/office/powerpoint/2010/main" val="204036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010"/>
          </a:xfrm>
          <a:prstGeom prst="rect">
            <a:avLst/>
          </a:prstGeom>
        </p:spPr>
        <p:txBody>
          <a:bodyPr vert="horz" lIns="92309" tIns="46154" rIns="92309" bIns="46154" rtlCol="0"/>
          <a:lstStyle>
            <a:lvl1pPr algn="l">
              <a:defRPr sz="1200"/>
            </a:lvl1pPr>
          </a:lstStyle>
          <a:p>
            <a:endParaRPr lang="en-US"/>
          </a:p>
        </p:txBody>
      </p:sp>
      <p:sp>
        <p:nvSpPr>
          <p:cNvPr id="3" name="Date Placeholder 2"/>
          <p:cNvSpPr>
            <a:spLocks noGrp="1"/>
          </p:cNvSpPr>
          <p:nvPr>
            <p:ph type="dt" idx="1"/>
          </p:nvPr>
        </p:nvSpPr>
        <p:spPr>
          <a:xfrm>
            <a:off x="3927775" y="0"/>
            <a:ext cx="3004820" cy="461010"/>
          </a:xfrm>
          <a:prstGeom prst="rect">
            <a:avLst/>
          </a:prstGeom>
        </p:spPr>
        <p:txBody>
          <a:bodyPr vert="horz" lIns="92309" tIns="46154" rIns="92309" bIns="46154" rtlCol="0"/>
          <a:lstStyle>
            <a:lvl1pPr algn="r">
              <a:defRPr sz="1200"/>
            </a:lvl1pPr>
          </a:lstStyle>
          <a:p>
            <a:fld id="{43A3AB55-ACEE-4E0A-9DBE-5B63773632D0}" type="datetimeFigureOut">
              <a:rPr lang="en-US" smtClean="0"/>
              <a:t>4/29/2021</a:t>
            </a:fld>
            <a:endParaRPr lang="en-US"/>
          </a:p>
        </p:txBody>
      </p:sp>
      <p:sp>
        <p:nvSpPr>
          <p:cNvPr id="4" name="Slide Image Placeholder 3"/>
          <p:cNvSpPr>
            <a:spLocks noGrp="1" noRot="1" noChangeAspect="1"/>
          </p:cNvSpPr>
          <p:nvPr>
            <p:ph type="sldImg" idx="2"/>
          </p:nvPr>
        </p:nvSpPr>
        <p:spPr>
          <a:xfrm>
            <a:off x="1162050" y="692150"/>
            <a:ext cx="4610100" cy="3457575"/>
          </a:xfrm>
          <a:prstGeom prst="rect">
            <a:avLst/>
          </a:prstGeom>
          <a:noFill/>
          <a:ln w="12700">
            <a:solidFill>
              <a:prstClr val="black"/>
            </a:solidFill>
          </a:ln>
        </p:spPr>
        <p:txBody>
          <a:bodyPr vert="horz" lIns="92309" tIns="46154" rIns="92309" bIns="46154" rtlCol="0" anchor="ctr"/>
          <a:lstStyle/>
          <a:p>
            <a:endParaRPr lang="en-US"/>
          </a:p>
        </p:txBody>
      </p:sp>
      <p:sp>
        <p:nvSpPr>
          <p:cNvPr id="5" name="Notes Placeholder 4"/>
          <p:cNvSpPr>
            <a:spLocks noGrp="1"/>
          </p:cNvSpPr>
          <p:nvPr>
            <p:ph type="body" sz="quarter" idx="3"/>
          </p:nvPr>
        </p:nvSpPr>
        <p:spPr>
          <a:xfrm>
            <a:off x="693420" y="4379595"/>
            <a:ext cx="5547360" cy="4149090"/>
          </a:xfrm>
          <a:prstGeom prst="rect">
            <a:avLst/>
          </a:prstGeom>
        </p:spPr>
        <p:txBody>
          <a:bodyPr vert="horz" lIns="92309" tIns="46154" rIns="92309" bIns="4615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57590"/>
            <a:ext cx="3004820" cy="461010"/>
          </a:xfrm>
          <a:prstGeom prst="rect">
            <a:avLst/>
          </a:prstGeom>
        </p:spPr>
        <p:txBody>
          <a:bodyPr vert="horz" lIns="92309" tIns="46154" rIns="92309" bIns="46154" rtlCol="0" anchor="b"/>
          <a:lstStyle>
            <a:lvl1pPr algn="l">
              <a:defRPr sz="1200"/>
            </a:lvl1pPr>
          </a:lstStyle>
          <a:p>
            <a:endParaRPr lang="en-US"/>
          </a:p>
        </p:txBody>
      </p:sp>
      <p:sp>
        <p:nvSpPr>
          <p:cNvPr id="7" name="Slide Number Placeholder 6"/>
          <p:cNvSpPr>
            <a:spLocks noGrp="1"/>
          </p:cNvSpPr>
          <p:nvPr>
            <p:ph type="sldNum" sz="quarter" idx="5"/>
          </p:nvPr>
        </p:nvSpPr>
        <p:spPr>
          <a:xfrm>
            <a:off x="3927775" y="8757590"/>
            <a:ext cx="3004820" cy="461010"/>
          </a:xfrm>
          <a:prstGeom prst="rect">
            <a:avLst/>
          </a:prstGeom>
        </p:spPr>
        <p:txBody>
          <a:bodyPr vert="horz" lIns="92309" tIns="46154" rIns="92309" bIns="46154" rtlCol="0" anchor="b"/>
          <a:lstStyle>
            <a:lvl1pPr algn="r">
              <a:defRPr sz="1200"/>
            </a:lvl1pPr>
          </a:lstStyle>
          <a:p>
            <a:fld id="{26F50D05-4709-4C31-B807-FE73189F896B}" type="slidenum">
              <a:rPr lang="en-US" smtClean="0"/>
              <a:t>‹#›</a:t>
            </a:fld>
            <a:endParaRPr lang="en-US"/>
          </a:p>
        </p:txBody>
      </p:sp>
    </p:spTree>
    <p:extLst>
      <p:ext uri="{BB962C8B-B14F-4D97-AF65-F5344CB8AC3E}">
        <p14:creationId xmlns:p14="http://schemas.microsoft.com/office/powerpoint/2010/main" val="385307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Will explain the difference</a:t>
            </a:r>
            <a:endParaRPr lang="en-US" dirty="0"/>
          </a:p>
        </p:txBody>
      </p:sp>
      <p:sp>
        <p:nvSpPr>
          <p:cNvPr id="4" name="Slide Number Placeholder 3"/>
          <p:cNvSpPr>
            <a:spLocks noGrp="1"/>
          </p:cNvSpPr>
          <p:nvPr>
            <p:ph type="sldNum" sz="quarter" idx="10"/>
          </p:nvPr>
        </p:nvSpPr>
        <p:spPr/>
        <p:txBody>
          <a:bodyPr/>
          <a:lstStyle/>
          <a:p>
            <a:fld id="{26F50D05-4709-4C31-B807-FE73189F896B}" type="slidenum">
              <a:rPr lang="en-US" smtClean="0"/>
              <a:t>8</a:t>
            </a:fld>
            <a:endParaRPr lang="en-US"/>
          </a:p>
        </p:txBody>
      </p:sp>
    </p:spTree>
    <p:extLst>
      <p:ext uri="{BB962C8B-B14F-4D97-AF65-F5344CB8AC3E}">
        <p14:creationId xmlns:p14="http://schemas.microsoft.com/office/powerpoint/2010/main" val="717006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2F23102-1178-402E-B991-D3EE4D4AD394}" type="datetimeFigureOut">
              <a:rPr lang="en-US" smtClean="0"/>
              <a:t>4/29/2021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C8C18E3-79D4-4235-8489-78D0481636AD}"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2F23102-1178-402E-B991-D3EE4D4AD394}" type="datetimeFigureOut">
              <a:rPr lang="en-US" smtClean="0"/>
              <a:t>4/29/2021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C18E3-79D4-4235-8489-78D0481636A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2F23102-1178-402E-B991-D3EE4D4AD394}" type="datetimeFigureOut">
              <a:rPr lang="en-US" smtClean="0"/>
              <a:t>4/29/2021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C18E3-79D4-4235-8489-78D0481636A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2F23102-1178-402E-B991-D3EE4D4AD394}" type="datetimeFigureOut">
              <a:rPr lang="en-US" smtClean="0"/>
              <a:t>4/29/2021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C18E3-79D4-4235-8489-78D0481636AD}"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2F23102-1178-402E-B991-D3EE4D4AD394}" type="datetimeFigureOut">
              <a:rPr lang="en-US" smtClean="0"/>
              <a:t>4/29/2021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4C8C18E3-79D4-4235-8489-78D0481636A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2F23102-1178-402E-B991-D3EE4D4AD394}" type="datetimeFigureOut">
              <a:rPr lang="en-US" smtClean="0"/>
              <a:t>4/29/2021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8C18E3-79D4-4235-8489-78D0481636AD}"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2F23102-1178-402E-B991-D3EE4D4AD394}" type="datetimeFigureOut">
              <a:rPr lang="en-US" smtClean="0"/>
              <a:t>4/29/2021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8C18E3-79D4-4235-8489-78D0481636AD}"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2F23102-1178-402E-B991-D3EE4D4AD394}" type="datetimeFigureOut">
              <a:rPr lang="en-US" smtClean="0"/>
              <a:t>4/29/2021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8C18E3-79D4-4235-8489-78D0481636A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F23102-1178-402E-B991-D3EE4D4AD394}" type="datetimeFigureOut">
              <a:rPr lang="en-US" smtClean="0"/>
              <a:t>4/29/2021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8C18E3-79D4-4235-8489-78D0481636A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2F23102-1178-402E-B991-D3EE4D4AD394}" type="datetimeFigureOut">
              <a:rPr lang="en-US" smtClean="0"/>
              <a:t>4/29/2021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8C18E3-79D4-4235-8489-78D0481636AD}"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2F23102-1178-402E-B991-D3EE4D4AD394}" type="datetimeFigureOut">
              <a:rPr lang="en-US" smtClean="0"/>
              <a:t>4/29/2021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4C8C18E3-79D4-4235-8489-78D0481636AD}"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2F23102-1178-402E-B991-D3EE4D4AD394}" type="datetimeFigureOut">
              <a:rPr lang="en-US" smtClean="0"/>
              <a:t>4/29/2021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C8C18E3-79D4-4235-8489-78D0481636A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April 20, 2021</a:t>
            </a:r>
          </a:p>
        </p:txBody>
      </p:sp>
      <p:sp>
        <p:nvSpPr>
          <p:cNvPr id="2" name="Title 1"/>
          <p:cNvSpPr>
            <a:spLocks noGrp="1"/>
          </p:cNvSpPr>
          <p:nvPr>
            <p:ph type="ctrTitle"/>
          </p:nvPr>
        </p:nvSpPr>
        <p:spPr/>
        <p:txBody>
          <a:bodyPr/>
          <a:lstStyle/>
          <a:p>
            <a:r>
              <a:rPr lang="en-US" dirty="0" smtClean="0"/>
              <a:t>Staff Meeting</a:t>
            </a:r>
            <a:endParaRPr lang="en-US" dirty="0"/>
          </a:p>
        </p:txBody>
      </p:sp>
    </p:spTree>
    <p:custDataLst>
      <p:tags r:id="rId1"/>
    </p:custDataLst>
    <p:extLst>
      <p:ext uri="{BB962C8B-B14F-4D97-AF65-F5344CB8AC3E}">
        <p14:creationId xmlns:p14="http://schemas.microsoft.com/office/powerpoint/2010/main" val="36043818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spTree>
    <p:extLst>
      <p:ext uri="{BB962C8B-B14F-4D97-AF65-F5344CB8AC3E}">
        <p14:creationId xmlns:p14="http://schemas.microsoft.com/office/powerpoint/2010/main" val="33461291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 Updates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Ria will move to 3</a:t>
            </a:r>
            <a:r>
              <a:rPr lang="en-US" baseline="30000" dirty="0" smtClean="0"/>
              <a:t>rd</a:t>
            </a:r>
            <a:r>
              <a:rPr lang="en-US" dirty="0" smtClean="0"/>
              <a:t> shift weekends (May or June): 6p-10a Sat-Sun nights</a:t>
            </a:r>
          </a:p>
          <a:p>
            <a:r>
              <a:rPr lang="en-US" dirty="0" smtClean="0"/>
              <a:t>Monica is going to work 3a-1:30p.</a:t>
            </a:r>
          </a:p>
          <a:p>
            <a:r>
              <a:rPr lang="en-US" dirty="0" smtClean="0"/>
              <a:t>1</a:t>
            </a:r>
            <a:r>
              <a:rPr lang="en-US" baseline="30000" dirty="0" smtClean="0"/>
              <a:t>st</a:t>
            </a:r>
            <a:r>
              <a:rPr lang="en-US" dirty="0" smtClean="0"/>
              <a:t> and 2</a:t>
            </a:r>
            <a:r>
              <a:rPr lang="en-US" baseline="30000" dirty="0" smtClean="0"/>
              <a:t>nd</a:t>
            </a:r>
            <a:r>
              <a:rPr lang="en-US" dirty="0" smtClean="0"/>
              <a:t> shift to rotate weekends over the summer – could rotate one day of the weekend or the entire weekend.</a:t>
            </a:r>
          </a:p>
          <a:p>
            <a:r>
              <a:rPr lang="en-US" dirty="0" smtClean="0"/>
              <a:t>Position </a:t>
            </a:r>
            <a:r>
              <a:rPr lang="en-US" dirty="0" smtClean="0"/>
              <a:t>will be posted for weekends 7a-7p</a:t>
            </a:r>
          </a:p>
          <a:p>
            <a:r>
              <a:rPr lang="en-US" dirty="0" smtClean="0"/>
              <a:t>Jessica will work weekends during Fall semester</a:t>
            </a:r>
          </a:p>
          <a:p>
            <a:r>
              <a:rPr lang="en-US" dirty="0" err="1" smtClean="0"/>
              <a:t>Janai’s</a:t>
            </a:r>
            <a:r>
              <a:rPr lang="en-US" dirty="0" smtClean="0"/>
              <a:t> last day is April 23. Adam will graduate and will be leaving.</a:t>
            </a:r>
          </a:p>
          <a:p>
            <a:endParaRPr lang="en-US" dirty="0" smtClean="0"/>
          </a:p>
          <a:p>
            <a:r>
              <a:rPr lang="en-US" dirty="0" smtClean="0"/>
              <a:t>Keith on 2</a:t>
            </a:r>
            <a:r>
              <a:rPr lang="en-US" baseline="30000" dirty="0" smtClean="0"/>
              <a:t>nd</a:t>
            </a:r>
            <a:r>
              <a:rPr lang="en-US" dirty="0" smtClean="0"/>
              <a:t> shift when he returns</a:t>
            </a:r>
          </a:p>
          <a:p>
            <a:endParaRPr lang="en-US" dirty="0" smtClean="0"/>
          </a:p>
          <a:p>
            <a:endParaRPr lang="en-US" dirty="0"/>
          </a:p>
        </p:txBody>
      </p:sp>
    </p:spTree>
    <p:extLst>
      <p:ext uri="{BB962C8B-B14F-4D97-AF65-F5344CB8AC3E}">
        <p14:creationId xmlns:p14="http://schemas.microsoft.com/office/powerpoint/2010/main" val="38290315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Drone Pickups</a:t>
            </a:r>
            <a:endParaRPr lang="en-US" dirty="0"/>
          </a:p>
        </p:txBody>
      </p:sp>
      <p:sp>
        <p:nvSpPr>
          <p:cNvPr id="3" name="Content Placeholder 2"/>
          <p:cNvSpPr>
            <a:spLocks noGrp="1"/>
          </p:cNvSpPr>
          <p:nvPr>
            <p:ph sz="quarter" idx="1"/>
          </p:nvPr>
        </p:nvSpPr>
        <p:spPr>
          <a:xfrm>
            <a:off x="762000" y="1447800"/>
            <a:ext cx="7924800" cy="4572000"/>
          </a:xfrm>
        </p:spPr>
        <p:txBody>
          <a:bodyPr>
            <a:normAutofit fontScale="92500" lnSpcReduction="10000"/>
          </a:bodyPr>
          <a:lstStyle/>
          <a:p>
            <a:r>
              <a:rPr lang="en-US" dirty="0" smtClean="0"/>
              <a:t>Piedmont Plaza is now being picked up</a:t>
            </a:r>
          </a:p>
          <a:p>
            <a:r>
              <a:rPr lang="en-US" dirty="0" smtClean="0"/>
              <a:t>Adding drone pickup to Accession rotation</a:t>
            </a:r>
          </a:p>
          <a:p>
            <a:pPr marL="0" indent="0">
              <a:buNone/>
            </a:pPr>
            <a:r>
              <a:rPr lang="en-US" dirty="0" smtClean="0"/>
              <a:t>Drone pickup times:</a:t>
            </a:r>
          </a:p>
          <a:p>
            <a:pPr marL="0" indent="0">
              <a:buNone/>
            </a:pPr>
            <a:r>
              <a:rPr lang="en-US" dirty="0" smtClean="0"/>
              <a:t>10:45  - Wait for the 11am before returning.</a:t>
            </a:r>
          </a:p>
          <a:p>
            <a:pPr marL="0" indent="0">
              <a:buNone/>
            </a:pPr>
            <a:r>
              <a:rPr lang="en-US" dirty="0" smtClean="0"/>
              <a:t>11:00</a:t>
            </a:r>
          </a:p>
          <a:p>
            <a:pPr marL="0" indent="0">
              <a:buNone/>
            </a:pPr>
            <a:r>
              <a:rPr lang="en-US" dirty="0" smtClean="0"/>
              <a:t>11:45</a:t>
            </a:r>
          </a:p>
          <a:p>
            <a:pPr marL="0" indent="0">
              <a:buNone/>
            </a:pPr>
            <a:r>
              <a:rPr lang="en-US" dirty="0" smtClean="0"/>
              <a:t>13:00</a:t>
            </a:r>
          </a:p>
          <a:p>
            <a:pPr marL="0" indent="0">
              <a:buNone/>
            </a:pPr>
            <a:r>
              <a:rPr lang="en-US" dirty="0" smtClean="0"/>
              <a:t>14:00</a:t>
            </a:r>
          </a:p>
          <a:p>
            <a:pPr marL="0" indent="0">
              <a:buNone/>
            </a:pPr>
            <a:r>
              <a:rPr lang="en-US" dirty="0" smtClean="0"/>
              <a:t>15:00</a:t>
            </a:r>
          </a:p>
          <a:p>
            <a:pPr marL="0" indent="0">
              <a:buNone/>
            </a:pPr>
            <a:r>
              <a:rPr lang="en-US" dirty="0" smtClean="0"/>
              <a:t>16:00</a:t>
            </a:r>
          </a:p>
          <a:p>
            <a:pPr marL="0" indent="0">
              <a:buNone/>
            </a:pPr>
            <a:r>
              <a:rPr lang="en-US" dirty="0" smtClean="0"/>
              <a:t>16:30</a:t>
            </a:r>
            <a:endParaRPr lang="en-US" dirty="0"/>
          </a:p>
        </p:txBody>
      </p:sp>
    </p:spTree>
    <p:extLst>
      <p:ext uri="{BB962C8B-B14F-4D97-AF65-F5344CB8AC3E}">
        <p14:creationId xmlns:p14="http://schemas.microsoft.com/office/powerpoint/2010/main" val="2044199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Spin 2 rotation</a:t>
            </a:r>
            <a:endParaRPr lang="en-US" dirty="0"/>
          </a:p>
        </p:txBody>
      </p:sp>
      <p:sp>
        <p:nvSpPr>
          <p:cNvPr id="3" name="Content Placeholder 2"/>
          <p:cNvSpPr>
            <a:spLocks noGrp="1"/>
          </p:cNvSpPr>
          <p:nvPr>
            <p:ph sz="quarter" idx="1"/>
          </p:nvPr>
        </p:nvSpPr>
        <p:spPr/>
        <p:txBody>
          <a:bodyPr/>
          <a:lstStyle/>
          <a:p>
            <a:r>
              <a:rPr lang="en-US" dirty="0" smtClean="0"/>
              <a:t>Reminder to help with spin AND tube room (answer tube stations, sort samples, pour off urines, etc.)</a:t>
            </a:r>
          </a:p>
          <a:p>
            <a:r>
              <a:rPr lang="en-US" dirty="0" smtClean="0"/>
              <a:t>If Spin doesn’t need help, check with Tube room and vice versa</a:t>
            </a:r>
            <a:endParaRPr lang="en-US" dirty="0"/>
          </a:p>
        </p:txBody>
      </p:sp>
    </p:spTree>
    <p:extLst>
      <p:ext uri="{BB962C8B-B14F-4D97-AF65-F5344CB8AC3E}">
        <p14:creationId xmlns:p14="http://schemas.microsoft.com/office/powerpoint/2010/main" val="1408913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Urine Aliquots</a:t>
            </a:r>
            <a:endParaRPr lang="en-US" dirty="0"/>
          </a:p>
        </p:txBody>
      </p:sp>
      <p:sp>
        <p:nvSpPr>
          <p:cNvPr id="3" name="Content Placeholder 2"/>
          <p:cNvSpPr>
            <a:spLocks noGrp="1"/>
          </p:cNvSpPr>
          <p:nvPr>
            <p:ph sz="quarter" idx="1"/>
          </p:nvPr>
        </p:nvSpPr>
        <p:spPr/>
        <p:txBody>
          <a:bodyPr/>
          <a:lstStyle/>
          <a:p>
            <a:r>
              <a:rPr lang="en-US" dirty="0" smtClean="0"/>
              <a:t>Place label(s) in bag with sample to be </a:t>
            </a:r>
            <a:r>
              <a:rPr lang="en-US" dirty="0" err="1" smtClean="0"/>
              <a:t>aliquoted</a:t>
            </a:r>
            <a:endParaRPr lang="en-US" dirty="0" smtClean="0"/>
          </a:p>
          <a:p>
            <a:r>
              <a:rPr lang="en-US" dirty="0" smtClean="0"/>
              <a:t>Risk of label falling off if not in a bag</a:t>
            </a:r>
          </a:p>
          <a:p>
            <a:r>
              <a:rPr lang="en-US" dirty="0" smtClean="0"/>
              <a:t>Remember to save ED and OR urine samples in Spin fridge</a:t>
            </a:r>
          </a:p>
          <a:p>
            <a:r>
              <a:rPr lang="en-US" dirty="0" smtClean="0"/>
              <a:t>24 Hour urines – Good practice to check in specimen/order inquiry for orders</a:t>
            </a:r>
          </a:p>
          <a:p>
            <a:pPr lvl="1"/>
            <a:r>
              <a:rPr lang="en-US" dirty="0" smtClean="0"/>
              <a:t>ONLY  </a:t>
            </a:r>
            <a:r>
              <a:rPr lang="en-US" dirty="0" smtClean="0">
                <a:solidFill>
                  <a:srgbClr val="FF0000"/>
                </a:solidFill>
              </a:rPr>
              <a:t>ONE</a:t>
            </a:r>
            <a:r>
              <a:rPr lang="en-US" dirty="0" smtClean="0"/>
              <a:t> preservative per container.</a:t>
            </a:r>
          </a:p>
          <a:p>
            <a:pPr lvl="2"/>
            <a:r>
              <a:rPr lang="en-US" dirty="0" smtClean="0"/>
              <a:t>Cannot mix boric acid and acetic acid, etc. </a:t>
            </a:r>
          </a:p>
          <a:p>
            <a:pPr lvl="1"/>
            <a:endParaRPr lang="en-US" dirty="0"/>
          </a:p>
        </p:txBody>
      </p:sp>
    </p:spTree>
    <p:extLst>
      <p:ext uri="{BB962C8B-B14F-4D97-AF65-F5344CB8AC3E}">
        <p14:creationId xmlns:p14="http://schemas.microsoft.com/office/powerpoint/2010/main" val="18466258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Coworker reminders</a:t>
            </a:r>
            <a:endParaRPr lang="en-US" dirty="0"/>
          </a:p>
        </p:txBody>
      </p:sp>
      <p:sp>
        <p:nvSpPr>
          <p:cNvPr id="3" name="Content Placeholder 2"/>
          <p:cNvSpPr>
            <a:spLocks noGrp="1"/>
          </p:cNvSpPr>
          <p:nvPr>
            <p:ph sz="quarter" idx="1"/>
          </p:nvPr>
        </p:nvSpPr>
        <p:spPr/>
        <p:txBody>
          <a:bodyPr/>
          <a:lstStyle/>
          <a:p>
            <a:r>
              <a:rPr lang="en-US" dirty="0" smtClean="0"/>
              <a:t>Please knock on the Client Services door when dropping off a registration</a:t>
            </a:r>
          </a:p>
          <a:p>
            <a:r>
              <a:rPr lang="en-US" dirty="0" smtClean="0"/>
              <a:t>Ear buds – one ear only. </a:t>
            </a:r>
            <a:endParaRPr lang="en-US" dirty="0"/>
          </a:p>
          <a:p>
            <a:r>
              <a:rPr lang="en-US" dirty="0" smtClean="0"/>
              <a:t>Personal phones calls should be taken while on break.</a:t>
            </a:r>
          </a:p>
          <a:p>
            <a:r>
              <a:rPr lang="en-US" dirty="0" smtClean="0"/>
              <a:t>Be mindful scanning in pediatric tubes – any suggestions on how to make sure we scan in </a:t>
            </a:r>
            <a:r>
              <a:rPr lang="en-US" smtClean="0"/>
              <a:t>all tests?</a:t>
            </a:r>
            <a:endParaRPr lang="en-US"/>
          </a:p>
        </p:txBody>
      </p:sp>
    </p:spTree>
    <p:extLst>
      <p:ext uri="{BB962C8B-B14F-4D97-AF65-F5344CB8AC3E}">
        <p14:creationId xmlns:p14="http://schemas.microsoft.com/office/powerpoint/2010/main" val="30205436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Autopsy Samples</a:t>
            </a:r>
            <a:endParaRPr lang="en-US" dirty="0"/>
          </a:p>
        </p:txBody>
      </p:sp>
      <p:sp>
        <p:nvSpPr>
          <p:cNvPr id="3" name="Content Placeholder 2"/>
          <p:cNvSpPr>
            <a:spLocks noGrp="1"/>
          </p:cNvSpPr>
          <p:nvPr>
            <p:ph sz="quarter" idx="1"/>
          </p:nvPr>
        </p:nvSpPr>
        <p:spPr/>
        <p:txBody>
          <a:bodyPr/>
          <a:lstStyle/>
          <a:p>
            <a:r>
              <a:rPr lang="en-US" dirty="0"/>
              <a:t>Autopsy Samples</a:t>
            </a:r>
          </a:p>
          <a:p>
            <a:r>
              <a:rPr lang="en-US" dirty="0"/>
              <a:t>Will put in a Beaker request that the autopsy number print on the specimen label</a:t>
            </a:r>
            <a:r>
              <a:rPr lang="en-US" dirty="0" smtClean="0"/>
              <a:t>. May not be possible with AP Beaker build going on.</a:t>
            </a:r>
          </a:p>
          <a:p>
            <a:r>
              <a:rPr lang="en-US" dirty="0" smtClean="0"/>
              <a:t>For now please write the autopsy number on the label (ex: A21-100) as described in the procedure. </a:t>
            </a:r>
            <a:endParaRPr lang="en-US" dirty="0"/>
          </a:p>
        </p:txBody>
      </p:sp>
    </p:spTree>
    <p:extLst>
      <p:ext uri="{BB962C8B-B14F-4D97-AF65-F5344CB8AC3E}">
        <p14:creationId xmlns:p14="http://schemas.microsoft.com/office/powerpoint/2010/main" val="40284635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RL6s</a:t>
            </a:r>
            <a:endParaRPr lang="en-US" dirty="0"/>
          </a:p>
        </p:txBody>
      </p:sp>
      <p:sp>
        <p:nvSpPr>
          <p:cNvPr id="3" name="Content Placeholder 2"/>
          <p:cNvSpPr>
            <a:spLocks noGrp="1"/>
          </p:cNvSpPr>
          <p:nvPr>
            <p:ph sz="quarter" idx="1"/>
          </p:nvPr>
        </p:nvSpPr>
        <p:spPr/>
        <p:txBody>
          <a:bodyPr/>
          <a:lstStyle/>
          <a:p>
            <a:r>
              <a:rPr lang="en-US" dirty="0"/>
              <a:t>RL6 on OR samples: Enter under OR Anesthesia (OP, </a:t>
            </a:r>
            <a:r>
              <a:rPr lang="en-US" dirty="0" err="1"/>
              <a:t>Ped</a:t>
            </a:r>
            <a:r>
              <a:rPr lang="en-US" dirty="0"/>
              <a:t>) or Inpatient </a:t>
            </a:r>
            <a:r>
              <a:rPr lang="en-US" dirty="0" smtClean="0"/>
              <a:t>Anesthesia</a:t>
            </a:r>
          </a:p>
          <a:p>
            <a:pPr lvl="1"/>
            <a:r>
              <a:rPr lang="en-US" dirty="0" smtClean="0"/>
              <a:t>Inpatient Anesthesia is listed as Inpatient Anesthesia not OR</a:t>
            </a:r>
          </a:p>
          <a:p>
            <a:r>
              <a:rPr lang="en-US" dirty="0" smtClean="0"/>
              <a:t>If you cannot find the correct location when entering an RL6 – then enter it under Central Processing </a:t>
            </a:r>
          </a:p>
          <a:p>
            <a:r>
              <a:rPr lang="en-US" dirty="0" smtClean="0"/>
              <a:t>If time does not permit for an RL6 to be entered – then place in ‘RL6 to be entered’ folder.  Make sure you give enough information for it to be entered. </a:t>
            </a:r>
          </a:p>
          <a:p>
            <a:r>
              <a:rPr lang="en-US" dirty="0" smtClean="0"/>
              <a:t>Clean Carrier</a:t>
            </a:r>
            <a:r>
              <a:rPr lang="en-US" dirty="0"/>
              <a:t> </a:t>
            </a:r>
            <a:r>
              <a:rPr lang="en-US" dirty="0" smtClean="0"/>
              <a:t>– RL6s – best to put in Environment tab but okay if put in the Lab tab per Shelley Bowman</a:t>
            </a:r>
            <a:endParaRPr lang="en-US" dirty="0"/>
          </a:p>
        </p:txBody>
      </p:sp>
    </p:spTree>
    <p:extLst>
      <p:ext uri="{BB962C8B-B14F-4D97-AF65-F5344CB8AC3E}">
        <p14:creationId xmlns:p14="http://schemas.microsoft.com/office/powerpoint/2010/main" val="16495648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Taglets</a:t>
            </a:r>
            <a:r>
              <a:rPr lang="en-US" dirty="0" smtClean="0"/>
              <a:t> on Pediatric holder tubes</a:t>
            </a:r>
            <a:endParaRPr lang="en-US" dirty="0"/>
          </a:p>
        </p:txBody>
      </p:sp>
      <p:sp>
        <p:nvSpPr>
          <p:cNvPr id="3" name="Content Placeholder 2"/>
          <p:cNvSpPr>
            <a:spLocks noGrp="1"/>
          </p:cNvSpPr>
          <p:nvPr>
            <p:ph sz="quarter" idx="1"/>
          </p:nvPr>
        </p:nvSpPr>
        <p:spPr/>
        <p:txBody>
          <a:bodyPr/>
          <a:lstStyle/>
          <a:p>
            <a:r>
              <a:rPr lang="en-US" dirty="0" smtClean="0"/>
              <a:t>Do NOT stick the label completely on the tube.</a:t>
            </a:r>
          </a:p>
          <a:p>
            <a:r>
              <a:rPr lang="en-US" dirty="0" smtClean="0"/>
              <a:t>Attach by corner so that it is easily removed to label an aliquot tube in Chemistry.</a:t>
            </a:r>
            <a:endParaRPr lang="en-US" dirty="0"/>
          </a:p>
        </p:txBody>
      </p:sp>
    </p:spTree>
    <p:extLst>
      <p:ext uri="{BB962C8B-B14F-4D97-AF65-F5344CB8AC3E}">
        <p14:creationId xmlns:p14="http://schemas.microsoft.com/office/powerpoint/2010/main" val="31685892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 Evolve or POPL</a:t>
            </a:r>
            <a:endParaRPr lang="en-US" dirty="0"/>
          </a:p>
        </p:txBody>
      </p:sp>
      <p:sp>
        <p:nvSpPr>
          <p:cNvPr id="3" name="Content Placeholder 2"/>
          <p:cNvSpPr>
            <a:spLocks noGrp="1"/>
          </p:cNvSpPr>
          <p:nvPr>
            <p:ph sz="quarter" idx="1"/>
          </p:nvPr>
        </p:nvSpPr>
        <p:spPr/>
        <p:txBody>
          <a:bodyPr/>
          <a:lstStyle/>
          <a:p>
            <a:r>
              <a:rPr lang="en-US" dirty="0" smtClean="0"/>
              <a:t>If an unsatisfactory specimen</a:t>
            </a:r>
          </a:p>
          <a:p>
            <a:r>
              <a:rPr lang="en-US" dirty="0" smtClean="0"/>
              <a:t>ORDER and then CANCEL to show that sample was received but unacceptable.</a:t>
            </a:r>
            <a:endParaRPr lang="en-US" dirty="0"/>
          </a:p>
        </p:txBody>
      </p:sp>
    </p:spTree>
    <p:extLst>
      <p:ext uri="{BB962C8B-B14F-4D97-AF65-F5344CB8AC3E}">
        <p14:creationId xmlns:p14="http://schemas.microsoft.com/office/powerpoint/2010/main" val="1431652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Continuing Education</a:t>
            </a:r>
            <a:endParaRPr lang="en-US" dirty="0"/>
          </a:p>
        </p:txBody>
      </p:sp>
      <p:sp>
        <p:nvSpPr>
          <p:cNvPr id="3" name="Content Placeholder 2"/>
          <p:cNvSpPr>
            <a:spLocks noGrp="1"/>
          </p:cNvSpPr>
          <p:nvPr>
            <p:ph sz="quarter" idx="1"/>
          </p:nvPr>
        </p:nvSpPr>
        <p:spPr/>
        <p:txBody>
          <a:bodyPr>
            <a:normAutofit fontScale="70000" lnSpcReduction="20000"/>
          </a:bodyPr>
          <a:lstStyle/>
          <a:p>
            <a:r>
              <a:rPr lang="en-US" dirty="0" smtClean="0"/>
              <a:t>Pathology </a:t>
            </a:r>
            <a:r>
              <a:rPr lang="en-US" dirty="0"/>
              <a:t>completed its CAP inspection today receiving a total of 7 deficiencies and 11 recommendations out of more than 1400+ individual standards that were reviewed!</a:t>
            </a:r>
          </a:p>
          <a:p>
            <a:pPr marL="0" indent="0">
              <a:buNone/>
            </a:pPr>
            <a:endParaRPr lang="en-US" dirty="0"/>
          </a:p>
          <a:p>
            <a:r>
              <a:rPr lang="en-US" dirty="0"/>
              <a:t>Breakdown of the deficiencies received are as follows:</a:t>
            </a:r>
          </a:p>
          <a:p>
            <a:pPr lvl="1"/>
            <a:r>
              <a:rPr lang="en-US" dirty="0"/>
              <a:t>Flow Cytometry: Need to update SOP for CD34 phenotyping to reflect current practice (corrected on site</a:t>
            </a:r>
            <a:r>
              <a:rPr lang="en-US" dirty="0" smtClean="0"/>
              <a:t>) Should </a:t>
            </a:r>
            <a:r>
              <a:rPr lang="en-US" dirty="0"/>
              <a:t>use primary instrument for running PT event samples instead of rotation between primary and backup instruments</a:t>
            </a:r>
          </a:p>
          <a:p>
            <a:pPr lvl="1"/>
            <a:r>
              <a:rPr lang="en-US" dirty="0" smtClean="0"/>
              <a:t>Heat </a:t>
            </a:r>
            <a:r>
              <a:rPr lang="en-US" dirty="0"/>
              <a:t>block thermometer not verified in 2020</a:t>
            </a:r>
          </a:p>
          <a:p>
            <a:r>
              <a:rPr lang="en-US" dirty="0"/>
              <a:t>Point of Care (All Common): Analytical precision studies were not performed on new </a:t>
            </a:r>
            <a:r>
              <a:rPr lang="en-US" dirty="0" err="1"/>
              <a:t>iSTAT’s</a:t>
            </a:r>
            <a:r>
              <a:rPr lang="en-US" dirty="0"/>
              <a:t>.</a:t>
            </a:r>
          </a:p>
          <a:p>
            <a:r>
              <a:rPr lang="en-US" dirty="0"/>
              <a:t>Lab General: Blood Bank- policy does not state competency is assessed semi-annually in first year. Records did not indicate all elements or identify all test systems.</a:t>
            </a:r>
          </a:p>
          <a:p>
            <a:r>
              <a:rPr lang="en-US" dirty="0" smtClean="0"/>
              <a:t>Laboratory </a:t>
            </a:r>
            <a:r>
              <a:rPr lang="en-US" dirty="0"/>
              <a:t>in general, Written policy not in place for conversion of lab records onto another medium for storage and retention.</a:t>
            </a:r>
          </a:p>
          <a:p>
            <a:r>
              <a:rPr lang="en-US" dirty="0"/>
              <a:t>Hematology: Validation records for Factor 8 study do not follow reporting as to what was proven.</a:t>
            </a:r>
          </a:p>
          <a:p>
            <a:pPr marL="0" indent="0">
              <a:buNone/>
            </a:pPr>
            <a:endParaRPr lang="en-US" dirty="0"/>
          </a:p>
        </p:txBody>
      </p:sp>
    </p:spTree>
    <p:extLst>
      <p:ext uri="{BB962C8B-B14F-4D97-AF65-F5344CB8AC3E}">
        <p14:creationId xmlns:p14="http://schemas.microsoft.com/office/powerpoint/2010/main" val="14245742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Urine cups with ‘needles’</a:t>
            </a:r>
            <a:endParaRPr lang="en-US" dirty="0"/>
          </a:p>
        </p:txBody>
      </p:sp>
      <p:sp>
        <p:nvSpPr>
          <p:cNvPr id="3" name="Content Placeholder 2"/>
          <p:cNvSpPr>
            <a:spLocks noGrp="1"/>
          </p:cNvSpPr>
          <p:nvPr>
            <p:ph sz="quarter" idx="1"/>
          </p:nvPr>
        </p:nvSpPr>
        <p:spPr/>
        <p:txBody>
          <a:bodyPr/>
          <a:lstStyle/>
          <a:p>
            <a:r>
              <a:rPr lang="en-US" dirty="0" smtClean="0"/>
              <a:t>We are looking into this.</a:t>
            </a:r>
            <a:endParaRPr lang="en-US" dirty="0"/>
          </a:p>
        </p:txBody>
      </p:sp>
    </p:spTree>
    <p:extLst>
      <p:ext uri="{BB962C8B-B14F-4D97-AF65-F5344CB8AC3E}">
        <p14:creationId xmlns:p14="http://schemas.microsoft.com/office/powerpoint/2010/main" val="13627257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Add-ons</a:t>
            </a:r>
            <a:endParaRPr lang="en-US" dirty="0"/>
          </a:p>
        </p:txBody>
      </p:sp>
      <p:sp>
        <p:nvSpPr>
          <p:cNvPr id="3" name="Content Placeholder 2"/>
          <p:cNvSpPr>
            <a:spLocks noGrp="1"/>
          </p:cNvSpPr>
          <p:nvPr>
            <p:ph sz="quarter" idx="1"/>
          </p:nvPr>
        </p:nvSpPr>
        <p:spPr/>
        <p:txBody>
          <a:bodyPr/>
          <a:lstStyle/>
          <a:p>
            <a:r>
              <a:rPr lang="en-US" dirty="0" smtClean="0"/>
              <a:t>Forwarding </a:t>
            </a:r>
            <a:r>
              <a:rPr lang="en-US" dirty="0" err="1" smtClean="0"/>
              <a:t>inbasket</a:t>
            </a:r>
            <a:r>
              <a:rPr lang="en-US" dirty="0" smtClean="0"/>
              <a:t> requests is now an available function. </a:t>
            </a:r>
          </a:p>
          <a:p>
            <a:r>
              <a:rPr lang="en-US" dirty="0" smtClean="0"/>
              <a:t>Will add to the Add-on procedure. </a:t>
            </a:r>
          </a:p>
          <a:p>
            <a:r>
              <a:rPr lang="en-US" dirty="0" smtClean="0"/>
              <a:t>Checking on how to handle Hem </a:t>
            </a:r>
            <a:r>
              <a:rPr lang="en-US" dirty="0" err="1" smtClean="0"/>
              <a:t>Onc</a:t>
            </a:r>
            <a:r>
              <a:rPr lang="en-US" dirty="0" smtClean="0"/>
              <a:t> locations add </a:t>
            </a:r>
            <a:r>
              <a:rPr lang="en-US" dirty="0" err="1" smtClean="0"/>
              <a:t>ons</a:t>
            </a:r>
            <a:r>
              <a:rPr lang="en-US" dirty="0" smtClean="0"/>
              <a:t> (Elkin, Mount Airy, Statesville, Lexington) </a:t>
            </a:r>
            <a:endParaRPr lang="en-US" dirty="0"/>
          </a:p>
        </p:txBody>
      </p:sp>
    </p:spTree>
    <p:extLst>
      <p:ext uri="{BB962C8B-B14F-4D97-AF65-F5344CB8AC3E}">
        <p14:creationId xmlns:p14="http://schemas.microsoft.com/office/powerpoint/2010/main" val="39777757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Add-Ons</a:t>
            </a:r>
            <a:endParaRPr lang="en-US" dirty="0"/>
          </a:p>
        </p:txBody>
      </p:sp>
      <p:pic>
        <p:nvPicPr>
          <p:cNvPr id="4" name="Content Placeholder 3"/>
          <p:cNvPicPr>
            <a:picLocks noGrp="1" noChangeAspect="1"/>
          </p:cNvPicPr>
          <p:nvPr>
            <p:ph sz="quarter" idx="1"/>
          </p:nvPr>
        </p:nvPicPr>
        <p:blipFill>
          <a:blip r:embed="rId2"/>
          <a:stretch>
            <a:fillRect/>
          </a:stretch>
        </p:blipFill>
        <p:spPr>
          <a:xfrm>
            <a:off x="1752600" y="1671637"/>
            <a:ext cx="6096000" cy="4124325"/>
          </a:xfrm>
          <a:prstGeom prst="rect">
            <a:avLst/>
          </a:prstGeom>
        </p:spPr>
      </p:pic>
    </p:spTree>
    <p:extLst>
      <p:ext uri="{BB962C8B-B14F-4D97-AF65-F5344CB8AC3E}">
        <p14:creationId xmlns:p14="http://schemas.microsoft.com/office/powerpoint/2010/main" val="19934154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Add-Ons</a:t>
            </a:r>
            <a:endParaRPr lang="en-US" dirty="0"/>
          </a:p>
        </p:txBody>
      </p:sp>
      <p:pic>
        <p:nvPicPr>
          <p:cNvPr id="4" name="Content Placeholder 3"/>
          <p:cNvPicPr>
            <a:picLocks noGrp="1" noChangeAspect="1"/>
          </p:cNvPicPr>
          <p:nvPr>
            <p:ph sz="quarter" idx="1"/>
          </p:nvPr>
        </p:nvPicPr>
        <p:blipFill>
          <a:blip r:embed="rId2"/>
          <a:stretch>
            <a:fillRect/>
          </a:stretch>
        </p:blipFill>
        <p:spPr>
          <a:xfrm>
            <a:off x="1419225" y="1785937"/>
            <a:ext cx="6762750" cy="3895725"/>
          </a:xfrm>
          <a:prstGeom prst="rect">
            <a:avLst/>
          </a:prstGeom>
        </p:spPr>
      </p:pic>
    </p:spTree>
    <p:extLst>
      <p:ext uri="{BB962C8B-B14F-4D97-AF65-F5344CB8AC3E}">
        <p14:creationId xmlns:p14="http://schemas.microsoft.com/office/powerpoint/2010/main" val="37152028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Add-Ons</a:t>
            </a:r>
            <a:endParaRPr lang="en-US" dirty="0"/>
          </a:p>
        </p:txBody>
      </p:sp>
      <p:pic>
        <p:nvPicPr>
          <p:cNvPr id="4" name="Content Placeholder 3"/>
          <p:cNvPicPr>
            <a:picLocks noGrp="1" noChangeAspect="1"/>
          </p:cNvPicPr>
          <p:nvPr>
            <p:ph sz="quarter" idx="1"/>
          </p:nvPr>
        </p:nvPicPr>
        <p:blipFill>
          <a:blip r:embed="rId2"/>
          <a:stretch>
            <a:fillRect/>
          </a:stretch>
        </p:blipFill>
        <p:spPr>
          <a:xfrm>
            <a:off x="1619250" y="1776412"/>
            <a:ext cx="6362700" cy="3914775"/>
          </a:xfrm>
          <a:prstGeom prst="rect">
            <a:avLst/>
          </a:prstGeom>
        </p:spPr>
      </p:pic>
    </p:spTree>
    <p:extLst>
      <p:ext uri="{BB962C8B-B14F-4D97-AF65-F5344CB8AC3E}">
        <p14:creationId xmlns:p14="http://schemas.microsoft.com/office/powerpoint/2010/main" val="29740577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Add-Ons</a:t>
            </a:r>
            <a:endParaRPr lang="en-US" dirty="0"/>
          </a:p>
        </p:txBody>
      </p:sp>
      <p:pic>
        <p:nvPicPr>
          <p:cNvPr id="4" name="Content Placeholder 3"/>
          <p:cNvPicPr>
            <a:picLocks noGrp="1" noChangeAspect="1"/>
          </p:cNvPicPr>
          <p:nvPr>
            <p:ph sz="quarter" idx="1"/>
          </p:nvPr>
        </p:nvPicPr>
        <p:blipFill>
          <a:blip r:embed="rId2"/>
          <a:stretch>
            <a:fillRect/>
          </a:stretch>
        </p:blipFill>
        <p:spPr>
          <a:xfrm>
            <a:off x="1457325" y="1676400"/>
            <a:ext cx="6686550" cy="4114800"/>
          </a:xfrm>
          <a:prstGeom prst="rect">
            <a:avLst/>
          </a:prstGeom>
        </p:spPr>
      </p:pic>
    </p:spTree>
    <p:extLst>
      <p:ext uri="{BB962C8B-B14F-4D97-AF65-F5344CB8AC3E}">
        <p14:creationId xmlns:p14="http://schemas.microsoft.com/office/powerpoint/2010/main" val="2830493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Add-Ons</a:t>
            </a:r>
            <a:endParaRPr lang="en-US" dirty="0"/>
          </a:p>
        </p:txBody>
      </p:sp>
      <p:pic>
        <p:nvPicPr>
          <p:cNvPr id="4" name="Content Placeholder 3"/>
          <p:cNvPicPr>
            <a:picLocks noGrp="1" noChangeAspect="1"/>
          </p:cNvPicPr>
          <p:nvPr>
            <p:ph sz="quarter" idx="1"/>
          </p:nvPr>
        </p:nvPicPr>
        <p:blipFill>
          <a:blip r:embed="rId2"/>
          <a:stretch>
            <a:fillRect/>
          </a:stretch>
        </p:blipFill>
        <p:spPr>
          <a:xfrm>
            <a:off x="1509712" y="1700212"/>
            <a:ext cx="6581775" cy="4067175"/>
          </a:xfrm>
          <a:prstGeom prst="rect">
            <a:avLst/>
          </a:prstGeom>
        </p:spPr>
      </p:pic>
    </p:spTree>
    <p:extLst>
      <p:ext uri="{BB962C8B-B14F-4D97-AF65-F5344CB8AC3E}">
        <p14:creationId xmlns:p14="http://schemas.microsoft.com/office/powerpoint/2010/main" val="1094758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Add-Ons</a:t>
            </a:r>
            <a:endParaRPr lang="en-US" dirty="0"/>
          </a:p>
        </p:txBody>
      </p:sp>
      <p:pic>
        <p:nvPicPr>
          <p:cNvPr id="4" name="Content Placeholder 3"/>
          <p:cNvPicPr>
            <a:picLocks noGrp="1" noChangeAspect="1"/>
          </p:cNvPicPr>
          <p:nvPr>
            <p:ph sz="quarter" idx="1"/>
          </p:nvPr>
        </p:nvPicPr>
        <p:blipFill>
          <a:blip r:embed="rId2"/>
          <a:stretch>
            <a:fillRect/>
          </a:stretch>
        </p:blipFill>
        <p:spPr>
          <a:xfrm>
            <a:off x="1523999" y="1417638"/>
            <a:ext cx="6578361" cy="2497137"/>
          </a:xfrm>
          <a:prstGeom prst="rect">
            <a:avLst/>
          </a:prstGeom>
        </p:spPr>
      </p:pic>
    </p:spTree>
    <p:extLst>
      <p:ext uri="{BB962C8B-B14F-4D97-AF65-F5344CB8AC3E}">
        <p14:creationId xmlns:p14="http://schemas.microsoft.com/office/powerpoint/2010/main" val="32919324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 Samples</a:t>
            </a:r>
            <a:endParaRPr lang="en-US" dirty="0"/>
          </a:p>
        </p:txBody>
      </p:sp>
      <p:sp>
        <p:nvSpPr>
          <p:cNvPr id="3" name="Content Placeholder 2"/>
          <p:cNvSpPr>
            <a:spLocks noGrp="1"/>
          </p:cNvSpPr>
          <p:nvPr>
            <p:ph sz="quarter" idx="1"/>
          </p:nvPr>
        </p:nvSpPr>
        <p:spPr/>
        <p:txBody>
          <a:bodyPr/>
          <a:lstStyle/>
          <a:p>
            <a:r>
              <a:rPr lang="en-US" dirty="0" smtClean="0"/>
              <a:t>Have been taken directly to Micro</a:t>
            </a:r>
          </a:p>
          <a:p>
            <a:r>
              <a:rPr lang="en-US" dirty="0" smtClean="0"/>
              <a:t>MUST check for other orders before delivering.</a:t>
            </a:r>
          </a:p>
          <a:p>
            <a:r>
              <a:rPr lang="en-US" dirty="0" smtClean="0"/>
              <a:t>Two recently have gotten to Micro with orders missed for Hematology.</a:t>
            </a:r>
          </a:p>
          <a:p>
            <a:pPr marL="0" indent="0">
              <a:buNone/>
            </a:pPr>
            <a:endParaRPr lang="en-US" dirty="0"/>
          </a:p>
        </p:txBody>
      </p:sp>
    </p:spTree>
    <p:extLst>
      <p:ext uri="{BB962C8B-B14F-4D97-AF65-F5344CB8AC3E}">
        <p14:creationId xmlns:p14="http://schemas.microsoft.com/office/powerpoint/2010/main" val="36589485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Weekend Lab Draws </a:t>
            </a:r>
            <a:br>
              <a:rPr lang="en-US" dirty="0" smtClean="0"/>
            </a:br>
            <a:r>
              <a:rPr lang="en-US" dirty="0" smtClean="0"/>
              <a:t>(DHP no longer option)</a:t>
            </a:r>
            <a:endParaRPr lang="en-US" dirty="0"/>
          </a:p>
        </p:txBody>
      </p:sp>
      <p:sp>
        <p:nvSpPr>
          <p:cNvPr id="3" name="Content Placeholder 2"/>
          <p:cNvSpPr>
            <a:spLocks noGrp="1"/>
          </p:cNvSpPr>
          <p:nvPr>
            <p:ph sz="quarter" idx="1"/>
          </p:nvPr>
        </p:nvSpPr>
        <p:spPr/>
        <p:txBody>
          <a:bodyPr>
            <a:normAutofit fontScale="92500" lnSpcReduction="20000"/>
          </a:bodyPr>
          <a:lstStyle/>
          <a:p>
            <a:pPr lvl="0"/>
            <a:r>
              <a:rPr lang="en-US" dirty="0" smtClean="0"/>
              <a:t>Lexington Medical Center can </a:t>
            </a:r>
            <a:r>
              <a:rPr lang="en-US" dirty="0"/>
              <a:t>accommodate some Outpatient draws.  The patient would go to the ED and Register there as an Outpatient and would then be directed to the lab for the collection.  </a:t>
            </a:r>
            <a:r>
              <a:rPr lang="en-US" dirty="0" smtClean="0"/>
              <a:t> </a:t>
            </a:r>
          </a:p>
          <a:p>
            <a:pPr lvl="1"/>
            <a:r>
              <a:rPr lang="en-US" dirty="0" smtClean="0"/>
              <a:t>Address </a:t>
            </a:r>
            <a:r>
              <a:rPr lang="en-US" dirty="0"/>
              <a:t>is: 250 Hospital Drive, Lexington, NC </a:t>
            </a:r>
            <a:r>
              <a:rPr lang="en-US" dirty="0" smtClean="0"/>
              <a:t>27292</a:t>
            </a:r>
          </a:p>
          <a:p>
            <a:pPr lvl="1"/>
            <a:r>
              <a:rPr lang="en-US" dirty="0" smtClean="0"/>
              <a:t>8a-4p </a:t>
            </a:r>
            <a:r>
              <a:rPr lang="en-US" smtClean="0"/>
              <a:t>preferred times</a:t>
            </a:r>
            <a:endParaRPr lang="en-US" dirty="0"/>
          </a:p>
          <a:p>
            <a:pPr lvl="0"/>
            <a:r>
              <a:rPr lang="en-US" dirty="0" smtClean="0"/>
              <a:t>Family </a:t>
            </a:r>
            <a:r>
              <a:rPr lang="en-US" dirty="0"/>
              <a:t>Medicine/Urgent Care -  Piedmont Plaza.  </a:t>
            </a:r>
            <a:r>
              <a:rPr lang="en-US" b="1" dirty="0" smtClean="0"/>
              <a:t> </a:t>
            </a:r>
          </a:p>
          <a:p>
            <a:pPr lvl="1"/>
            <a:r>
              <a:rPr lang="en-US" dirty="0" smtClean="0"/>
              <a:t>Address </a:t>
            </a:r>
            <a:r>
              <a:rPr lang="en-US" dirty="0"/>
              <a:t>is: 1920 West First St. 3</a:t>
            </a:r>
            <a:r>
              <a:rPr lang="en-US" baseline="30000" dirty="0"/>
              <a:t>rd</a:t>
            </a:r>
            <a:r>
              <a:rPr lang="en-US" dirty="0"/>
              <a:t> Floor, W-S, NC 27104</a:t>
            </a:r>
          </a:p>
          <a:p>
            <a:pPr lvl="0"/>
            <a:r>
              <a:rPr lang="en-US" dirty="0" smtClean="0"/>
              <a:t>High </a:t>
            </a:r>
            <a:r>
              <a:rPr lang="en-US" dirty="0"/>
              <a:t>Point Medical Center can also accommodate Outpatient collections.  The patient would go to the ED and Register there as an Outpatient and would then be directed to the lab for the collection.   </a:t>
            </a:r>
            <a:endParaRPr lang="en-US" dirty="0" smtClean="0"/>
          </a:p>
          <a:p>
            <a:pPr lvl="1"/>
            <a:r>
              <a:rPr lang="en-US" dirty="0" smtClean="0"/>
              <a:t>Address </a:t>
            </a:r>
            <a:r>
              <a:rPr lang="en-US" dirty="0"/>
              <a:t>is: 601 N. Elm St, High Point, NC </a:t>
            </a:r>
            <a:r>
              <a:rPr lang="en-US" dirty="0" smtClean="0"/>
              <a:t>27262</a:t>
            </a:r>
          </a:p>
          <a:p>
            <a:pPr lvl="1"/>
            <a:r>
              <a:rPr lang="en-US" dirty="0" smtClean="0"/>
              <a:t>8a-4p preferred times</a:t>
            </a:r>
            <a:endParaRPr lang="en-US" dirty="0"/>
          </a:p>
          <a:p>
            <a:endParaRPr lang="en-US" dirty="0"/>
          </a:p>
        </p:txBody>
      </p:sp>
    </p:spTree>
    <p:extLst>
      <p:ext uri="{BB962C8B-B14F-4D97-AF65-F5344CB8AC3E}">
        <p14:creationId xmlns:p14="http://schemas.microsoft.com/office/powerpoint/2010/main" val="3103122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Continuing Education</a:t>
            </a:r>
            <a:endParaRPr lang="en-US" dirty="0"/>
          </a:p>
        </p:txBody>
      </p:sp>
      <p:sp>
        <p:nvSpPr>
          <p:cNvPr id="3" name="Content Placeholder 2"/>
          <p:cNvSpPr>
            <a:spLocks noGrp="1"/>
          </p:cNvSpPr>
          <p:nvPr>
            <p:ph sz="quarter" idx="1"/>
          </p:nvPr>
        </p:nvSpPr>
        <p:spPr/>
        <p:txBody>
          <a:bodyPr>
            <a:normAutofit/>
          </a:bodyPr>
          <a:lstStyle/>
          <a:p>
            <a:r>
              <a:rPr lang="en-US" dirty="0" smtClean="0"/>
              <a:t>The </a:t>
            </a:r>
            <a:r>
              <a:rPr lang="en-US" dirty="0"/>
              <a:t>lead inspector reflected that an inspection without any inspections does not reflect well on the inspection team or the accrediting organization. These 7 deficiencies do not present a substantial impediment to correction. The lead inspector emphasized many times the quality he and his team recognized while in our labs and they were amazed at how much we were able to accomplish with our challenges of space and occupancy of older facilities. He would not hesitate one bit to have any of his family members treated within our facility based on his review.</a:t>
            </a:r>
          </a:p>
          <a:p>
            <a:endParaRPr lang="en-US" dirty="0"/>
          </a:p>
        </p:txBody>
      </p:sp>
    </p:spTree>
    <p:extLst>
      <p:ext uri="{BB962C8B-B14F-4D97-AF65-F5344CB8AC3E}">
        <p14:creationId xmlns:p14="http://schemas.microsoft.com/office/powerpoint/2010/main" val="34524875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Beaker</a:t>
            </a:r>
            <a:endParaRPr lang="en-US" dirty="0"/>
          </a:p>
        </p:txBody>
      </p:sp>
      <p:sp>
        <p:nvSpPr>
          <p:cNvPr id="3" name="Content Placeholder 2"/>
          <p:cNvSpPr>
            <a:spLocks noGrp="1"/>
          </p:cNvSpPr>
          <p:nvPr>
            <p:ph sz="quarter" idx="1"/>
          </p:nvPr>
        </p:nvSpPr>
        <p:spPr/>
        <p:txBody>
          <a:bodyPr/>
          <a:lstStyle/>
          <a:p>
            <a:r>
              <a:rPr lang="en-US" dirty="0" smtClean="0"/>
              <a:t>Go Live Date</a:t>
            </a:r>
            <a:r>
              <a:rPr lang="en-US" smtClean="0"/>
              <a:t>:  June 16, 2021</a:t>
            </a:r>
            <a:endParaRPr lang="en-US" dirty="0"/>
          </a:p>
        </p:txBody>
      </p:sp>
    </p:spTree>
    <p:extLst>
      <p:ext uri="{BB962C8B-B14F-4D97-AF65-F5344CB8AC3E}">
        <p14:creationId xmlns:p14="http://schemas.microsoft.com/office/powerpoint/2010/main" val="31650605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Test in Beaker</a:t>
            </a:r>
            <a:endParaRPr lang="en-US" dirty="0"/>
          </a:p>
        </p:txBody>
      </p:sp>
      <p:sp>
        <p:nvSpPr>
          <p:cNvPr id="3" name="Content Placeholder 2"/>
          <p:cNvSpPr>
            <a:spLocks noGrp="1"/>
          </p:cNvSpPr>
          <p:nvPr>
            <p:ph sz="quarter" idx="1"/>
          </p:nvPr>
        </p:nvSpPr>
        <p:spPr/>
        <p:txBody>
          <a:bodyPr/>
          <a:lstStyle/>
          <a:p>
            <a:r>
              <a:rPr lang="en-US" dirty="0" smtClean="0"/>
              <a:t>LAB6155 Research Lab (CRU) is a generic test order for CRU samples – sample label below</a:t>
            </a:r>
          </a:p>
          <a:p>
            <a:r>
              <a:rPr lang="en-US" dirty="0" smtClean="0"/>
              <a:t>There is not a specific tube type for these samples</a:t>
            </a:r>
          </a:p>
          <a:p>
            <a:r>
              <a:rPr lang="en-US" dirty="0" smtClean="0"/>
              <a:t>Collected by Inpatient Phlebotomy using Rover and sent to Central Processing</a:t>
            </a:r>
          </a:p>
          <a:p>
            <a:r>
              <a:rPr lang="en-US" dirty="0" smtClean="0"/>
              <a:t>CP will scan label and place bag of samples in the Research (CRU) bin in Accessioning. CRU will pick up. </a:t>
            </a:r>
          </a:p>
          <a:p>
            <a:pPr marL="0" indent="0">
              <a:buNone/>
            </a:pPr>
            <a:endParaRPr lang="en-US"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1447556">
            <a:off x="2362200" y="4495800"/>
            <a:ext cx="3505689" cy="2133898"/>
          </a:xfrm>
          <a:prstGeom prst="rect">
            <a:avLst/>
          </a:prstGeom>
        </p:spPr>
      </p:pic>
    </p:spTree>
    <p:extLst>
      <p:ext uri="{BB962C8B-B14F-4D97-AF65-F5344CB8AC3E}">
        <p14:creationId xmlns:p14="http://schemas.microsoft.com/office/powerpoint/2010/main" val="34584244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Employee Requests</a:t>
            </a:r>
            <a:endParaRPr lang="en-US" dirty="0"/>
          </a:p>
        </p:txBody>
      </p:sp>
      <p:sp>
        <p:nvSpPr>
          <p:cNvPr id="3" name="Content Placeholder 2"/>
          <p:cNvSpPr>
            <a:spLocks noGrp="1"/>
          </p:cNvSpPr>
          <p:nvPr>
            <p:ph sz="quarter" idx="1"/>
          </p:nvPr>
        </p:nvSpPr>
        <p:spPr/>
        <p:txBody>
          <a:bodyPr/>
          <a:lstStyle/>
          <a:p>
            <a:r>
              <a:rPr lang="en-US" dirty="0" smtClean="0"/>
              <a:t>Engineering is looking into a partition between Micro set-ups area and Central Processing to lessen the noise</a:t>
            </a:r>
          </a:p>
          <a:p>
            <a:r>
              <a:rPr lang="en-US" dirty="0" smtClean="0"/>
              <a:t>Trying out Time and Date stamps for packing lists (see next slide)</a:t>
            </a:r>
          </a:p>
          <a:p>
            <a:endParaRPr lang="en-US" dirty="0"/>
          </a:p>
        </p:txBody>
      </p:sp>
    </p:spTree>
    <p:extLst>
      <p:ext uri="{BB962C8B-B14F-4D97-AF65-F5344CB8AC3E}">
        <p14:creationId xmlns:p14="http://schemas.microsoft.com/office/powerpoint/2010/main" val="32142685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and Date Stamps</a:t>
            </a:r>
            <a:endParaRPr lang="en-US" dirty="0"/>
          </a:p>
        </p:txBody>
      </p:sp>
      <p:sp>
        <p:nvSpPr>
          <p:cNvPr id="3" name="Content Placeholder 2"/>
          <p:cNvSpPr>
            <a:spLocks noGrp="1"/>
          </p:cNvSpPr>
          <p:nvPr>
            <p:ph sz="quarter" idx="1"/>
          </p:nvPr>
        </p:nvSpPr>
        <p:spPr/>
        <p:txBody>
          <a:bodyPr/>
          <a:lstStyle/>
          <a:p>
            <a:r>
              <a:rPr lang="en-US" dirty="0" smtClean="0"/>
              <a:t>One on each side of Accessioning bench to try out</a:t>
            </a:r>
          </a:p>
          <a:p>
            <a:r>
              <a:rPr lang="en-US" dirty="0" smtClean="0"/>
              <a:t>To use when verifying packing lists/manifests are completed</a:t>
            </a:r>
          </a:p>
          <a:p>
            <a:r>
              <a:rPr lang="en-US" dirty="0" smtClean="0"/>
              <a:t>Quick guide assigned in Med Training</a:t>
            </a:r>
          </a:p>
          <a:p>
            <a:pPr marL="0" indent="0">
              <a:buNone/>
            </a:pP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1" y="2853724"/>
            <a:ext cx="4648200" cy="3833376"/>
          </a:xfrm>
          <a:prstGeom prst="rect">
            <a:avLst/>
          </a:prstGeom>
        </p:spPr>
      </p:pic>
    </p:spTree>
    <p:extLst>
      <p:ext uri="{BB962C8B-B14F-4D97-AF65-F5344CB8AC3E}">
        <p14:creationId xmlns:p14="http://schemas.microsoft.com/office/powerpoint/2010/main" val="30132135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pic>
        <p:nvPicPr>
          <p:cNvPr id="4" name="Content Placeholder 3"/>
          <p:cNvPicPr>
            <a:picLocks noGrp="1" noChangeAspect="1"/>
          </p:cNvPicPr>
          <p:nvPr>
            <p:ph sz="quarter" idx="1"/>
          </p:nvPr>
        </p:nvPicPr>
        <p:blipFill>
          <a:blip r:embed="rId2"/>
          <a:stretch>
            <a:fillRect/>
          </a:stretch>
        </p:blipFill>
        <p:spPr>
          <a:xfrm>
            <a:off x="1981200" y="1417637"/>
            <a:ext cx="4791746" cy="4983163"/>
          </a:xfrm>
          <a:prstGeom prst="rect">
            <a:avLst/>
          </a:prstGeom>
        </p:spPr>
      </p:pic>
    </p:spTree>
    <p:extLst>
      <p:ext uri="{BB962C8B-B14F-4D97-AF65-F5344CB8AC3E}">
        <p14:creationId xmlns:p14="http://schemas.microsoft.com/office/powerpoint/2010/main" val="552662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39469"/>
            <a:ext cx="7772400" cy="1143000"/>
          </a:xfrm>
        </p:spPr>
        <p:txBody>
          <a:bodyPr/>
          <a:lstStyle/>
          <a:p>
            <a:r>
              <a:rPr lang="en-US" dirty="0"/>
              <a:t>GEN.20375 Document Control </a:t>
            </a:r>
          </a:p>
        </p:txBody>
      </p:sp>
      <p:sp>
        <p:nvSpPr>
          <p:cNvPr id="3" name="Content Placeholder 2"/>
          <p:cNvSpPr>
            <a:spLocks noGrp="1"/>
          </p:cNvSpPr>
          <p:nvPr>
            <p:ph sz="quarter" idx="1"/>
          </p:nvPr>
        </p:nvSpPr>
        <p:spPr/>
        <p:txBody>
          <a:bodyPr>
            <a:normAutofit fontScale="70000" lnSpcReduction="20000"/>
          </a:bodyPr>
          <a:lstStyle/>
          <a:p>
            <a:pPr marL="0" indent="0">
              <a:buNone/>
            </a:pPr>
            <a:r>
              <a:rPr lang="en-US" dirty="0"/>
              <a:t>The laboratory has a document control system to manage policies, procedures, and forms that are subject to CAP accreditation.</a:t>
            </a:r>
          </a:p>
          <a:p>
            <a:r>
              <a:rPr lang="en-US" dirty="0"/>
              <a:t>NOTE: This includes documents relating directly to laboratory testing, as well as others, such as quality management, safety, specimen collection, personnel, and laboratory information systems. The document control system must ensure that only current policies, procedures (including derivative documents such as card files or similar systems that summarize key information for quick reference at the workbench), and forms are in use and that records for approval, review, and discontinuance are available. Discontinued documents must be appropriately archived and removed from general access.</a:t>
            </a:r>
          </a:p>
          <a:p>
            <a:r>
              <a:rPr lang="en-US" dirty="0"/>
              <a:t>The document master files must be securely stored in a manner that prevents loss, damage, or unauthorized access. Documents needed for functioning of the laboratory must be backed up in a manner that allows access to authorized users in case of power or network system outages (</a:t>
            </a:r>
            <a:r>
              <a:rPr lang="en-US" dirty="0" err="1"/>
              <a:t>eg</a:t>
            </a:r>
            <a:r>
              <a:rPr lang="en-US" dirty="0"/>
              <a:t>, paper-based system or electronic system with emergency power).</a:t>
            </a:r>
          </a:p>
          <a:p>
            <a:r>
              <a:rPr lang="en-US" dirty="0"/>
              <a:t>It is recommended that the laboratory maintain a control log listing all current policies, procedures, and forms with the locations of copies. The control log may contain other information as appropriate, such as dates when policies and procedures were placed in service, schedule of review, identity of reviewer(s), and dates when policies and procedures were discontinued and/or superseded</a:t>
            </a:r>
            <a:r>
              <a:rPr lang="en-US" dirty="0" smtClean="0"/>
              <a:t>.</a:t>
            </a:r>
            <a:endParaRPr lang="en-US" dirty="0"/>
          </a:p>
        </p:txBody>
      </p:sp>
    </p:spTree>
    <p:extLst>
      <p:ext uri="{BB962C8B-B14F-4D97-AF65-F5344CB8AC3E}">
        <p14:creationId xmlns:p14="http://schemas.microsoft.com/office/powerpoint/2010/main" val="492527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GEN.20377 Record/Specimen Retention </a:t>
            </a:r>
          </a:p>
        </p:txBody>
      </p:sp>
      <p:sp>
        <p:nvSpPr>
          <p:cNvPr id="3" name="Content Placeholder 2"/>
          <p:cNvSpPr>
            <a:spLocks noGrp="1"/>
          </p:cNvSpPr>
          <p:nvPr>
            <p:ph sz="quarter" idx="1"/>
          </p:nvPr>
        </p:nvSpPr>
        <p:spPr/>
        <p:txBody>
          <a:bodyPr>
            <a:normAutofit fontScale="85000" lnSpcReduction="10000"/>
          </a:bodyPr>
          <a:lstStyle/>
          <a:p>
            <a:pPr marL="0" indent="0">
              <a:buNone/>
            </a:pPr>
            <a:r>
              <a:rPr lang="en-US" dirty="0"/>
              <a:t>Laboratory records and materials are retained for an appropriate time.</a:t>
            </a:r>
          </a:p>
          <a:p>
            <a:r>
              <a:rPr lang="en-US" dirty="0" smtClean="0"/>
              <a:t>NOTE</a:t>
            </a:r>
            <a:r>
              <a:rPr lang="en-US" dirty="0"/>
              <a:t>: Policies for retention of records and materials must comply with national, federal, state (or provincial), and local laws and regulations and with the minimum retention periods listed below, whichever is most stringent. For testing on minors (under the age of 21), stricter state regulations may apply.</a:t>
            </a:r>
          </a:p>
          <a:p>
            <a:r>
              <a:rPr lang="en-US" dirty="0"/>
              <a:t>More specific requirements for certain laboratory records are found in the Anatomic Pathology (ANP.12500, ANP.29670, ANP.33500, ANP.36125), Biorepository (BAP.13740), Cytopathology (CYP.06600, CYP.06900), Cytogenetics (CYG.32700), Flow Cytometry (FLO.23706), Molecular Pathology (MOL.35870, MOL.49640), Reproductive Laboratory Medicine (RLM.12466), and Transfusion Medicine (TRM.32250) Checklists.</a:t>
            </a:r>
          </a:p>
        </p:txBody>
      </p:sp>
    </p:spTree>
    <p:extLst>
      <p:ext uri="{BB962C8B-B14F-4D97-AF65-F5344CB8AC3E}">
        <p14:creationId xmlns:p14="http://schemas.microsoft.com/office/powerpoint/2010/main" val="1897714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GEN.40492 Specimen Label Correction</a:t>
            </a:r>
          </a:p>
        </p:txBody>
      </p:sp>
      <p:sp>
        <p:nvSpPr>
          <p:cNvPr id="3" name="Content Placeholder 2"/>
          <p:cNvSpPr>
            <a:spLocks noGrp="1"/>
          </p:cNvSpPr>
          <p:nvPr>
            <p:ph sz="quarter" idx="1"/>
          </p:nvPr>
        </p:nvSpPr>
        <p:spPr/>
        <p:txBody>
          <a:bodyPr>
            <a:normAutofit fontScale="85000" lnSpcReduction="20000"/>
          </a:bodyPr>
          <a:lstStyle/>
          <a:p>
            <a:pPr marL="0" indent="0">
              <a:buNone/>
            </a:pPr>
            <a:r>
              <a:rPr lang="en-US" dirty="0"/>
              <a:t>The laboratory has a written policy regarding correction of information on specimen labels.</a:t>
            </a:r>
          </a:p>
          <a:p>
            <a:r>
              <a:rPr lang="en-US" dirty="0"/>
              <a:t>NOTE: If laboratory personnel become aware of a potential error in patient identification or other information (</a:t>
            </a:r>
            <a:r>
              <a:rPr lang="en-US" dirty="0" err="1"/>
              <a:t>eg</a:t>
            </a:r>
            <a:r>
              <a:rPr lang="en-US" dirty="0"/>
              <a:t>, initials of individual collecting the specimen, date/time of collection) on a specimen label, best practice is to recollect the specimen. However, there may be circumstances when recollection is not possible or practical (</a:t>
            </a:r>
            <a:r>
              <a:rPr lang="en-US" dirty="0" err="1"/>
              <a:t>eg</a:t>
            </a:r>
            <a:r>
              <a:rPr lang="en-US" dirty="0"/>
              <a:t>, for specimens that are impossible or difficult to recollect, such as cerebrospinal fluid). The laboratory should define the circumstances under which correction of the information on specimen labels is permitted. A record of all such corrections should be retained. The laboratory should investigate errors in specimen labeling, and develop corrective action as appropriate, including education of personnel who collect specimens.</a:t>
            </a:r>
          </a:p>
          <a:p>
            <a:r>
              <a:rPr lang="en-US" dirty="0"/>
              <a:t>Evidence of Compliance: ✓ Records of corrections to specimen labels and corrective action</a:t>
            </a:r>
          </a:p>
        </p:txBody>
      </p:sp>
    </p:spTree>
    <p:extLst>
      <p:ext uri="{BB962C8B-B14F-4D97-AF65-F5344CB8AC3E}">
        <p14:creationId xmlns:p14="http://schemas.microsoft.com/office/powerpoint/2010/main" val="1924695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0262" y="304800"/>
            <a:ext cx="7772400" cy="1143000"/>
          </a:xfrm>
        </p:spPr>
        <p:txBody>
          <a:bodyPr>
            <a:normAutofit/>
          </a:bodyPr>
          <a:lstStyle/>
          <a:p>
            <a:r>
              <a:rPr lang="en-US" sz="3200" dirty="0"/>
              <a:t>GEN.40499 Specimen Collection Feedback</a:t>
            </a:r>
          </a:p>
        </p:txBody>
      </p:sp>
      <p:sp>
        <p:nvSpPr>
          <p:cNvPr id="3" name="Content Placeholder 2"/>
          <p:cNvSpPr>
            <a:spLocks noGrp="1"/>
          </p:cNvSpPr>
          <p:nvPr>
            <p:ph sz="quarter" idx="1"/>
          </p:nvPr>
        </p:nvSpPr>
        <p:spPr/>
        <p:txBody>
          <a:bodyPr>
            <a:normAutofit/>
          </a:bodyPr>
          <a:lstStyle/>
          <a:p>
            <a:pPr marL="0" lvl="0" indent="0">
              <a:buNone/>
            </a:pPr>
            <a:r>
              <a:rPr lang="en-US" dirty="0"/>
              <a:t>There is a mechanism to provide feedback to the collectors of specimens on issues relating to specimen quality and labeling.</a:t>
            </a:r>
          </a:p>
          <a:p>
            <a:r>
              <a:rPr lang="en-US" dirty="0"/>
              <a:t>NOTE: The accuracy of an analytic result depends upon the initial quality of the specimen. Proper collection techniques are essential.</a:t>
            </a:r>
          </a:p>
          <a:p>
            <a:r>
              <a:rPr lang="en-US" dirty="0"/>
              <a:t>Evidence of Compliance: ✓ Written procedure defining methods for providing feedback to specimen collectors AND ✓ Records of communication of specimen collection issues, such as QM reports, staff meeting minutes OR records of employee counseling</a:t>
            </a:r>
          </a:p>
        </p:txBody>
      </p:sp>
    </p:spTree>
    <p:custDataLst>
      <p:tags r:id="rId1"/>
    </p:custDataLst>
    <p:extLst>
      <p:ext uri="{BB962C8B-B14F-4D97-AF65-F5344CB8AC3E}">
        <p14:creationId xmlns:p14="http://schemas.microsoft.com/office/powerpoint/2010/main" val="5727971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GEN.40530 Specimen Tracking </a:t>
            </a:r>
          </a:p>
        </p:txBody>
      </p:sp>
      <p:sp>
        <p:nvSpPr>
          <p:cNvPr id="3" name="Content Placeholder 2"/>
          <p:cNvSpPr>
            <a:spLocks noGrp="1"/>
          </p:cNvSpPr>
          <p:nvPr>
            <p:ph sz="quarter" idx="1"/>
          </p:nvPr>
        </p:nvSpPr>
        <p:spPr/>
        <p:txBody>
          <a:bodyPr>
            <a:normAutofit fontScale="85000" lnSpcReduction="20000"/>
          </a:bodyPr>
          <a:lstStyle/>
          <a:p>
            <a:pPr marL="0" indent="0">
              <a:buNone/>
            </a:pPr>
            <a:r>
              <a:rPr lang="en-US" dirty="0"/>
              <a:t>For specimens submitted to the laboratory from remote sites, there is a tracking system and record to ensure that all specimens are actually received.</a:t>
            </a:r>
          </a:p>
          <a:p>
            <a:r>
              <a:rPr lang="en-US" dirty="0"/>
              <a:t>NOTE: Records should include time of dispatch and receipt, as well as condition of specimens upon receipt. An example of an acceptable tracking system is submission of a packing list (prepared by the client or courier) with each batch of client specimens, which may be checked against the specimens received by the laboratory. Some laboratory tests (</a:t>
            </a:r>
            <a:r>
              <a:rPr lang="en-US" dirty="0" err="1"/>
              <a:t>eg</a:t>
            </a:r>
            <a:r>
              <a:rPr lang="en-US" dirty="0"/>
              <a:t>, coagulation assays) have limitations on time and temperature conditions between collection and analysis. This requirement applies to couriers/transportation systems that are within the laboratory organization or are contracted by it. It does not apply to couriers unrelated to the laboratory.</a:t>
            </a:r>
          </a:p>
          <a:p>
            <a:r>
              <a:rPr lang="en-US" dirty="0"/>
              <a:t>Evidence of Compliance: ✓ Specimen shipping/transport logs AND ✓ Records of follow up for specimens not received</a:t>
            </a:r>
          </a:p>
        </p:txBody>
      </p:sp>
    </p:spTree>
    <p:extLst>
      <p:ext uri="{BB962C8B-B14F-4D97-AF65-F5344CB8AC3E}">
        <p14:creationId xmlns:p14="http://schemas.microsoft.com/office/powerpoint/2010/main" val="15950177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GEN.54400 Personnel Records </a:t>
            </a:r>
          </a:p>
        </p:txBody>
      </p:sp>
      <p:sp>
        <p:nvSpPr>
          <p:cNvPr id="3" name="Content Placeholder 2"/>
          <p:cNvSpPr>
            <a:spLocks noGrp="1"/>
          </p:cNvSpPr>
          <p:nvPr>
            <p:ph sz="quarter" idx="1"/>
          </p:nvPr>
        </p:nvSpPr>
        <p:spPr>
          <a:xfrm>
            <a:off x="914400" y="1447800"/>
            <a:ext cx="7772400" cy="4876800"/>
          </a:xfrm>
        </p:spPr>
        <p:txBody>
          <a:bodyPr>
            <a:normAutofit fontScale="62500" lnSpcReduction="20000"/>
          </a:bodyPr>
          <a:lstStyle/>
          <a:p>
            <a:pPr marL="0" indent="0">
              <a:buNone/>
            </a:pPr>
            <a:r>
              <a:rPr lang="en-US" sz="2900" dirty="0"/>
              <a:t>Personnel records are retained (in electronic or paper format) and readily available for all testing personnel, supervisory personnel, and other laboratory personnel, including all of the following, as applicable:</a:t>
            </a:r>
          </a:p>
          <a:p>
            <a:pPr marL="514350" indent="-514350">
              <a:buAutoNum type="arabicPeriod"/>
            </a:pPr>
            <a:r>
              <a:rPr lang="en-US" sz="2900" dirty="0" smtClean="0"/>
              <a:t>For </a:t>
            </a:r>
            <a:r>
              <a:rPr lang="en-US" sz="2900" dirty="0" err="1"/>
              <a:t>nonwaived</a:t>
            </a:r>
            <a:r>
              <a:rPr lang="en-US" sz="2900" dirty="0"/>
              <a:t> testing and supervisory personnel, copy of academic diploma, transcript, or primary source verification (PSV) report confirming credentials </a:t>
            </a:r>
            <a:endParaRPr lang="en-US" sz="2900" dirty="0" smtClean="0"/>
          </a:p>
          <a:p>
            <a:pPr marL="514350" indent="-514350">
              <a:buAutoNum type="arabicPeriod"/>
            </a:pPr>
            <a:r>
              <a:rPr lang="en-US" sz="2900" dirty="0" smtClean="0"/>
              <a:t>Laboratory </a:t>
            </a:r>
            <a:r>
              <a:rPr lang="en-US" sz="2900" dirty="0"/>
              <a:t>personnel license, if required by state, province, or country </a:t>
            </a:r>
            <a:endParaRPr lang="en-US" sz="2900" dirty="0" smtClean="0"/>
          </a:p>
          <a:p>
            <a:pPr marL="514350" indent="-514350">
              <a:buAutoNum type="arabicPeriod"/>
            </a:pPr>
            <a:r>
              <a:rPr lang="en-US" sz="2900" dirty="0" smtClean="0"/>
              <a:t>Summary </a:t>
            </a:r>
            <a:r>
              <a:rPr lang="en-US" sz="2900" dirty="0"/>
              <a:t>of training and experience </a:t>
            </a:r>
            <a:endParaRPr lang="en-US" sz="2900" dirty="0" smtClean="0"/>
          </a:p>
          <a:p>
            <a:pPr marL="514350" indent="-514350">
              <a:buAutoNum type="arabicPeriod"/>
            </a:pPr>
            <a:r>
              <a:rPr lang="en-US" sz="2900" dirty="0" smtClean="0"/>
              <a:t>Certification</a:t>
            </a:r>
            <a:r>
              <a:rPr lang="en-US" sz="2900" dirty="0"/>
              <a:t>, if required by state or employer </a:t>
            </a:r>
            <a:endParaRPr lang="en-US" sz="2900" dirty="0" smtClean="0"/>
          </a:p>
          <a:p>
            <a:pPr marL="514350" indent="-514350">
              <a:buAutoNum type="arabicPeriod"/>
            </a:pPr>
            <a:r>
              <a:rPr lang="en-US" sz="2900" dirty="0" smtClean="0"/>
              <a:t>Description </a:t>
            </a:r>
            <a:r>
              <a:rPr lang="en-US" sz="2900" dirty="0"/>
              <a:t>of current duties and responsibilities as specified by the laboratory director: a) Procedures the individual is authorized to perform, b) Whether supervision is required for specimen processing, test performance or result reporting, c) Whether supervisory or section director review is required to report patient test results </a:t>
            </a:r>
            <a:endParaRPr lang="en-US" sz="2900" dirty="0" smtClean="0"/>
          </a:p>
          <a:p>
            <a:pPr marL="514350" indent="-514350">
              <a:buAutoNum type="arabicPeriod"/>
            </a:pPr>
            <a:r>
              <a:rPr lang="en-US" sz="2900" dirty="0" smtClean="0"/>
              <a:t>Records </a:t>
            </a:r>
            <a:r>
              <a:rPr lang="en-US" sz="2900" dirty="0"/>
              <a:t>of continuing education </a:t>
            </a:r>
            <a:endParaRPr lang="en-US" sz="2900" dirty="0" smtClean="0"/>
          </a:p>
          <a:p>
            <a:pPr marL="514350" indent="-514350">
              <a:buAutoNum type="arabicPeriod"/>
            </a:pPr>
            <a:r>
              <a:rPr lang="en-US" sz="2900" dirty="0" smtClean="0"/>
              <a:t>Records </a:t>
            </a:r>
            <a:r>
              <a:rPr lang="en-US" sz="2900" dirty="0"/>
              <a:t>of radiation exposure where applicable (such as with in vivo radiation testing), but not required for low exposure levels such as certain in-vitro testing </a:t>
            </a:r>
            <a:endParaRPr lang="en-US" sz="2900" dirty="0" smtClean="0"/>
          </a:p>
          <a:p>
            <a:pPr marL="514350" indent="-514350">
              <a:buAutoNum type="arabicPeriod"/>
            </a:pPr>
            <a:r>
              <a:rPr lang="en-US" sz="2900" dirty="0" smtClean="0"/>
              <a:t>Work-related </a:t>
            </a:r>
            <a:r>
              <a:rPr lang="en-US" sz="2900" dirty="0"/>
              <a:t>incident and/or accident records </a:t>
            </a:r>
            <a:endParaRPr lang="en-US" sz="2900" dirty="0" smtClean="0"/>
          </a:p>
          <a:p>
            <a:pPr marL="514350" indent="-514350">
              <a:buAutoNum type="arabicPeriod"/>
            </a:pPr>
            <a:r>
              <a:rPr lang="en-US" sz="2900" dirty="0" smtClean="0"/>
              <a:t>Dates </a:t>
            </a:r>
            <a:r>
              <a:rPr lang="en-US" sz="2900" dirty="0"/>
              <a:t>of </a:t>
            </a:r>
            <a:r>
              <a:rPr lang="en-US" sz="2900" dirty="0" smtClean="0"/>
              <a:t>employment. </a:t>
            </a:r>
            <a:endParaRPr lang="en-US" sz="2900" dirty="0"/>
          </a:p>
        </p:txBody>
      </p:sp>
    </p:spTree>
    <p:custDataLst>
      <p:tags r:id="rId1"/>
    </p:custDataLst>
    <p:extLst>
      <p:ext uri="{BB962C8B-B14F-4D97-AF65-F5344CB8AC3E}">
        <p14:creationId xmlns:p14="http://schemas.microsoft.com/office/powerpoint/2010/main" val="358303602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47"/>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20168</TotalTime>
  <Words>2086</Words>
  <Application>Microsoft Office PowerPoint</Application>
  <PresentationFormat>On-screen Show (4:3)</PresentationFormat>
  <Paragraphs>140</Paragraphs>
  <Slides>34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Calibri</vt:lpstr>
      <vt:lpstr>Franklin Gothic Book</vt:lpstr>
      <vt:lpstr>Perpetua</vt:lpstr>
      <vt:lpstr>Wingdings 2</vt:lpstr>
      <vt:lpstr>Equity</vt:lpstr>
      <vt:lpstr>Staff Meeting</vt:lpstr>
      <vt:lpstr>Continuing Education</vt:lpstr>
      <vt:lpstr>Continuing Education</vt:lpstr>
      <vt:lpstr>GEN.20375 Document Control </vt:lpstr>
      <vt:lpstr>GEN.20377 Record/Specimen Retention </vt:lpstr>
      <vt:lpstr>GEN.40492 Specimen Label Correction</vt:lpstr>
      <vt:lpstr>GEN.40499 Specimen Collection Feedback</vt:lpstr>
      <vt:lpstr>GEN.40530 Specimen Tracking </vt:lpstr>
      <vt:lpstr>GEN.54400 Personnel Records </vt:lpstr>
      <vt:lpstr>PowerPoint Presentation</vt:lpstr>
      <vt:lpstr>Schedule Updates</vt:lpstr>
      <vt:lpstr>Drone Pickups</vt:lpstr>
      <vt:lpstr>Spin 2 rotation</vt:lpstr>
      <vt:lpstr>Urine Aliquots</vt:lpstr>
      <vt:lpstr>Coworker reminders</vt:lpstr>
      <vt:lpstr>Autopsy Samples</vt:lpstr>
      <vt:lpstr>RL6s</vt:lpstr>
      <vt:lpstr>Taglets on Pediatric holder tubes</vt:lpstr>
      <vt:lpstr>Care Evolve or POPL</vt:lpstr>
      <vt:lpstr>Urine cups with ‘needles’</vt:lpstr>
      <vt:lpstr>Add-ons</vt:lpstr>
      <vt:lpstr>Add-Ons</vt:lpstr>
      <vt:lpstr>Add-Ons</vt:lpstr>
      <vt:lpstr>Add-Ons</vt:lpstr>
      <vt:lpstr>Add-Ons</vt:lpstr>
      <vt:lpstr>Add-Ons</vt:lpstr>
      <vt:lpstr>Add-Ons</vt:lpstr>
      <vt:lpstr>BAL Samples</vt:lpstr>
      <vt:lpstr>Weekend Lab Draws  (DHP no longer option)</vt:lpstr>
      <vt:lpstr>AP Beaker</vt:lpstr>
      <vt:lpstr>New Test in Beaker</vt:lpstr>
      <vt:lpstr>Employee Requests</vt:lpstr>
      <vt:lpstr>Time and Date Stamps</vt:lpstr>
      <vt:lpstr>Attendance</vt:lpstr>
    </vt:vector>
  </TitlesOfParts>
  <Company>WFUHS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Circular of Information Overview</dc:title>
  <dc:creator>WFBMC</dc:creator>
  <cp:lastModifiedBy>Torie L McHone</cp:lastModifiedBy>
  <cp:revision>136</cp:revision>
  <cp:lastPrinted>2021-03-29T20:24:09Z</cp:lastPrinted>
  <dcterms:created xsi:type="dcterms:W3CDTF">2017-08-29T13:25:19Z</dcterms:created>
  <dcterms:modified xsi:type="dcterms:W3CDTF">2021-04-29T15:17:05Z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13B4A922-46DC-49D1-807E-809E083434A5</vt:lpwstr>
  </property>
  <property fmtid="{D5CDD505-2E9C-101B-9397-08002B2CF9AE}" pid="3" name="ArticulatePath">
    <vt:lpwstr>Circular of Information Overview</vt:lpwstr>
  </property>
</Properties>
</file>