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7" r:id="rId3"/>
    <p:sldId id="345" r:id="rId4"/>
    <p:sldId id="354" r:id="rId5"/>
    <p:sldId id="356" r:id="rId6"/>
    <p:sldId id="285" r:id="rId7"/>
    <p:sldId id="335" r:id="rId8"/>
    <p:sldId id="351" r:id="rId9"/>
    <p:sldId id="350" r:id="rId10"/>
    <p:sldId id="352" r:id="rId11"/>
    <p:sldId id="338" r:id="rId12"/>
    <p:sldId id="339" r:id="rId13"/>
    <p:sldId id="310" r:id="rId14"/>
    <p:sldId id="287" r:id="rId15"/>
    <p:sldId id="319" r:id="rId16"/>
    <p:sldId id="340" r:id="rId17"/>
    <p:sldId id="320" r:id="rId18"/>
    <p:sldId id="321" r:id="rId19"/>
    <p:sldId id="353" r:id="rId20"/>
    <p:sldId id="289" r:id="rId21"/>
    <p:sldId id="355" r:id="rId22"/>
    <p:sldId id="264" r:id="rId23"/>
    <p:sldId id="346" r:id="rId24"/>
    <p:sldId id="347" r:id="rId25"/>
    <p:sldId id="349" r:id="rId26"/>
    <p:sldId id="348" r:id="rId27"/>
    <p:sldId id="357" r:id="rId28"/>
  </p:sldIdLst>
  <p:sldSz cx="9144000" cy="6858000" type="screen4x3"/>
  <p:notesSz cx="6934200" cy="92202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83FE1-A753-4623-B51A-A3835930B84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650C-8D0C-40B7-AD5A-E927A825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3A3AB55-ACEE-4E0A-9DBE-5B63773632D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6F50D05-4709-4C31-B807-FE73189F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Recheck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Recheck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Recheck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Recheck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call this emergency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explain the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0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select the order, it appears</a:t>
            </a:r>
            <a:r>
              <a:rPr lang="en-US" baseline="0" dirty="0" smtClean="0"/>
              <a:t> as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ABO – Additional sample needed by Blood Bank. Do NOT remove current BBID armband.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order on the nurse’s worklist – you can now see the in-line instruction to not remove the current BBID armband.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0D05-4709-4C31-B807-FE73189F89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sz="1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2BDF-6290-4807-AFC1-20FA5B7BF97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F23102-1178-402E-B991-D3EE4D4AD39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C8C18E3-79D4-4235-8489-78D0481636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30, 2021  0630</a:t>
            </a:r>
          </a:p>
          <a:p>
            <a:r>
              <a:rPr lang="en-US" dirty="0" smtClean="0"/>
              <a:t>May 3, 2021  1100/1400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Staff Meeting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3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00637" y="1066800"/>
            <a:ext cx="79670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‘New’ Emergency Release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0" y="1441084"/>
            <a:ext cx="3883759" cy="50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‘New’ Blood Product Release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62200" y="1447800"/>
            <a:ext cx="4194463" cy="5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Forward/Reverse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5.14.1  ABO </a:t>
            </a:r>
            <a:r>
              <a:rPr lang="en-US" dirty="0" smtClean="0"/>
              <a:t>Group:   The </a:t>
            </a:r>
            <a:r>
              <a:rPr lang="en-US" dirty="0"/>
              <a:t>ABO group shall be determined by testing the red cells with anti-A and anti-B reagents and by testing the serum or plasma for expected antibodies with A1 and B reagent red cells.  If a discrepancy is detected and transfusion is necessary before resolution, only Group O Red Blood Cells shall be issued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Required for all pediatric/adult patients &gt;6 months of age</a:t>
            </a:r>
          </a:p>
          <a:p>
            <a:r>
              <a:rPr lang="en-US" dirty="0" smtClean="0"/>
              <a:t>Neonates – may still perform forward (only getting O red cells).</a:t>
            </a:r>
          </a:p>
          <a:p>
            <a:r>
              <a:rPr lang="en-US" dirty="0" smtClean="0"/>
              <a:t>Two new ABO rechecks have been built:</a:t>
            </a:r>
          </a:p>
          <a:p>
            <a:pPr lvl="1"/>
            <a:r>
              <a:rPr lang="en-US" dirty="0" smtClean="0"/>
              <a:t>ABO2   (Use the stamp to help track the status)</a:t>
            </a:r>
          </a:p>
          <a:p>
            <a:pPr lvl="1"/>
            <a:r>
              <a:rPr lang="en-US" dirty="0" smtClean="0"/>
              <a:t>ABOEO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ABO Rechecks    ABO2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TSX specimens:  Recipients </a:t>
            </a:r>
            <a:r>
              <a:rPr lang="en-US" dirty="0"/>
              <a:t>who type Group O, A, B, or AB on the first sample AND are collected by </a:t>
            </a:r>
            <a:r>
              <a:rPr lang="en-US" dirty="0" smtClean="0"/>
              <a:t>INPATIENT </a:t>
            </a:r>
            <a:r>
              <a:rPr lang="en-US" dirty="0"/>
              <a:t>phlebotomist may have the current sample repeated by a second technologist or other instrument with a different suspension since they are collected using an electronic identification system.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GTX/DATX specimens (other specimens not for transfusion of products requiring </a:t>
            </a:r>
            <a:r>
              <a:rPr lang="en-US" dirty="0" err="1" smtClean="0"/>
              <a:t>crossmatch</a:t>
            </a:r>
            <a:r>
              <a:rPr lang="en-US" dirty="0"/>
              <a:t>) </a:t>
            </a:r>
            <a:r>
              <a:rPr lang="en-US" dirty="0" smtClean="0"/>
              <a:t>may </a:t>
            </a:r>
            <a:r>
              <a:rPr lang="en-US" dirty="0"/>
              <a:t>have the current sample repeated by a second technologist or other instrument with a different suspension since they are </a:t>
            </a:r>
            <a:r>
              <a:rPr lang="en-US" dirty="0" smtClean="0"/>
              <a:t>not receiving red cells, whole blood or </a:t>
            </a:r>
            <a:r>
              <a:rPr lang="en-US" dirty="0" err="1" smtClean="0"/>
              <a:t>granuloctyes</a:t>
            </a:r>
            <a:r>
              <a:rPr lang="en-US" dirty="0" smtClean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 appropriate sample </a:t>
            </a:r>
          </a:p>
          <a:p>
            <a:pPr lvl="1"/>
            <a:r>
              <a:rPr lang="en-US" dirty="0" smtClean="0"/>
              <a:t>SS:  Same Sample – use when collected by inpatient phlebotomy or when not a TSX sample</a:t>
            </a:r>
          </a:p>
          <a:p>
            <a:pPr lvl="1"/>
            <a:r>
              <a:rPr lang="en-US" dirty="0" smtClean="0"/>
              <a:t>NS:  New Sample – notified nursing that another sample was needed and placed the order for PRCEXM in Beaker.</a:t>
            </a:r>
          </a:p>
          <a:p>
            <a:pPr lvl="1"/>
            <a:r>
              <a:rPr lang="en-US" dirty="0" smtClean="0"/>
              <a:t>CS:  Core Sample – obtained an acceptable sample from Core Lab.  (Collected ±  30 minutes of current specimen.)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EXPIRE the </a:t>
            </a:r>
            <a:r>
              <a:rPr lang="en-US" smtClean="0"/>
              <a:t>ABO2 test.</a:t>
            </a:r>
          </a:p>
        </p:txBody>
      </p:sp>
    </p:spTree>
    <p:extLst>
      <p:ext uri="{BB962C8B-B14F-4D97-AF65-F5344CB8AC3E}">
        <p14:creationId xmlns:p14="http://schemas.microsoft.com/office/powerpoint/2010/main" val="24100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PRCEXM Order in </a:t>
            </a:r>
            <a:r>
              <a:rPr lang="en-US" dirty="0" err="1" smtClean="0"/>
              <a:t>WakeOne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1417638"/>
            <a:ext cx="7772400" cy="178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216807"/>
            <a:ext cx="7543800" cy="1427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800600"/>
            <a:ext cx="7927836" cy="17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Specimens (</a:t>
            </a:r>
            <a:r>
              <a:rPr lang="en-US" dirty="0" err="1" smtClean="0"/>
              <a:t>Crossmatched</a:t>
            </a:r>
            <a:r>
              <a:rPr lang="en-US" dirty="0" smtClean="0"/>
              <a:t> products)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1800" dirty="0" smtClean="0"/>
              <a:t>Enter in SCC antibody &lt;ABO2.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2"/>
            <a:r>
              <a:rPr lang="en-US" sz="1800" dirty="0" smtClean="0"/>
              <a:t>When selecting and issuing units, will get flagged that Group O red cells, whole blood MUST be issued until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specimen is received and tested.</a:t>
            </a:r>
          </a:p>
          <a:p>
            <a:pPr lvl="2"/>
            <a:r>
              <a:rPr lang="en-US" sz="1800" dirty="0" smtClean="0"/>
              <a:t>Require the Blood Product Release form to be signed.</a:t>
            </a:r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marL="320040" lvl="1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28800"/>
            <a:ext cx="4895238" cy="12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676" y="4100844"/>
            <a:ext cx="3714286" cy="12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676" y="5289850"/>
            <a:ext cx="3979985" cy="2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2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Specimens (</a:t>
            </a:r>
            <a:r>
              <a:rPr lang="en-US" dirty="0" err="1" smtClean="0"/>
              <a:t>Crossmatched</a:t>
            </a:r>
            <a:r>
              <a:rPr lang="en-US" dirty="0" smtClean="0"/>
              <a:t> products)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200" dirty="0" smtClean="0"/>
              <a:t>Remove SCC antibody &lt;ABO2 once an acceptable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ABO is received and resulted.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743200"/>
            <a:ext cx="4895238" cy="12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1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XMs with No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Always perform ABOEO to avoid delay on Day of Surgery and allow electronic XM</a:t>
            </a:r>
          </a:p>
          <a:p>
            <a:r>
              <a:rPr lang="en-US" dirty="0" smtClean="0"/>
              <a:t>ABO2 should be ordered for collection on DOS for main campus by PREOP.</a:t>
            </a:r>
          </a:p>
          <a:p>
            <a:r>
              <a:rPr lang="en-US" dirty="0" smtClean="0"/>
              <a:t>Use same email group that is notified of disqualification.</a:t>
            </a:r>
          </a:p>
          <a:p>
            <a:r>
              <a:rPr lang="en-US" dirty="0"/>
              <a:t> </a:t>
            </a:r>
            <a:r>
              <a:rPr lang="en-US" dirty="0" smtClean="0"/>
              <a:t>Message should read:  </a:t>
            </a:r>
            <a:r>
              <a:rPr lang="en-US" i="1" dirty="0" smtClean="0">
                <a:solidFill>
                  <a:srgbClr val="FF0000"/>
                </a:solidFill>
              </a:rPr>
              <a:t>Please </a:t>
            </a:r>
            <a:r>
              <a:rPr lang="en-US" i="1" dirty="0">
                <a:solidFill>
                  <a:srgbClr val="FF0000"/>
                </a:solidFill>
              </a:rPr>
              <a:t>order the following test to be collected on day of surgery:  PRCEXM.   Need additional specimen for Blood Bank.  Current BBID is acceptable. Do NOT change BBID.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ABO2 will be requested for ROUTINE Davie Medical Center transfusions.  If not possible – then </a:t>
            </a:r>
            <a:r>
              <a:rPr lang="en-US" dirty="0" err="1" smtClean="0"/>
              <a:t>crossmatch</a:t>
            </a:r>
            <a:r>
              <a:rPr lang="en-US" dirty="0" smtClean="0"/>
              <a:t> Group O.</a:t>
            </a:r>
          </a:p>
          <a:p>
            <a:pPr lvl="1"/>
            <a:r>
              <a:rPr lang="en-US" dirty="0" smtClean="0"/>
              <a:t>Blood Product release is NOT required at DMC.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QC – Any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ABOEO (ABO for Electronic XM of Group O)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Temporarily used to allow electronic </a:t>
            </a:r>
            <a:r>
              <a:rPr lang="en-US" dirty="0" err="1" smtClean="0"/>
              <a:t>crossmatch</a:t>
            </a:r>
            <a:r>
              <a:rPr lang="en-US" dirty="0"/>
              <a:t> </a:t>
            </a:r>
            <a:r>
              <a:rPr lang="en-US" dirty="0" smtClean="0"/>
              <a:t>of Group O units until an acceptable 2</a:t>
            </a:r>
            <a:r>
              <a:rPr lang="en-US" baseline="30000" dirty="0" smtClean="0"/>
              <a:t>nd</a:t>
            </a:r>
            <a:r>
              <a:rPr lang="en-US" dirty="0" smtClean="0"/>
              <a:t> specimen is received and tested.</a:t>
            </a:r>
          </a:p>
          <a:p>
            <a:r>
              <a:rPr lang="en-US" dirty="0" smtClean="0"/>
              <a:t>Only option when you result is SS: Same Sample.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order/result for Davie Medical Center patients (if no history)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HemONC</a:t>
            </a:r>
            <a:r>
              <a:rPr lang="en-US" dirty="0" smtClean="0">
                <a:solidFill>
                  <a:srgbClr val="FF0000"/>
                </a:solidFill>
              </a:rPr>
              <a:t> patients – may need to give Group O if at Clemmons or a hard stick.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They have been told they can send a second sample collected at with a separate patient identification…..but need to communicate this to Blood Bank.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6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Emergency Release audit has been revised slightly.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Go-Live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6934200" cy="466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Tentative Date:  May 4, 2021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begin using new forms this day.</a:t>
            </a:r>
          </a:p>
          <a:p>
            <a:r>
              <a:rPr lang="en-US" dirty="0" smtClean="0"/>
              <a:t>Will begin using ABO2 and ABOEO with forward and reverse.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Still working with Pre-op on notification for </a:t>
            </a:r>
            <a:r>
              <a:rPr lang="en-US" dirty="0" err="1" smtClean="0"/>
              <a:t>Delayeds</a:t>
            </a:r>
            <a:r>
              <a:rPr lang="en-US" dirty="0" smtClean="0"/>
              <a:t> without history that are having surgery at Main Campus.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DMC surgeries – just order and complete the ABOEO.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8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in ED and L&amp;D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Discontinued using charts on April 12, 2021.</a:t>
            </a:r>
          </a:p>
          <a:p>
            <a:r>
              <a:rPr lang="en-US" dirty="0" smtClean="0"/>
              <a:t>Make sure that there is a chart in the chart recorder box……just in case – like in Blood Bank.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Bloods/Packed Cells Adult 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Package  all whole bloods to ED with gel packs. (8 to 10)</a:t>
            </a:r>
          </a:p>
          <a:p>
            <a:r>
              <a:rPr lang="en-US" dirty="0" smtClean="0"/>
              <a:t>Package 2-4 of the O negative packed cells with gel packs. </a:t>
            </a:r>
          </a:p>
          <a:p>
            <a:r>
              <a:rPr lang="en-US" dirty="0" smtClean="0"/>
              <a:t>This will give them an hour to return units.</a:t>
            </a:r>
          </a:p>
          <a:p>
            <a:pPr lvl="1"/>
            <a:r>
              <a:rPr lang="en-US" dirty="0" smtClean="0"/>
              <a:t>They can return these to the ‘Return’ shelf.</a:t>
            </a:r>
          </a:p>
          <a:p>
            <a:r>
              <a:rPr lang="en-US" dirty="0" smtClean="0"/>
              <a:t>Use Safe-T-</a:t>
            </a:r>
            <a:r>
              <a:rPr lang="en-US" dirty="0" err="1" smtClean="0"/>
              <a:t>Vues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729826"/>
            <a:ext cx="1781305" cy="2988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33800"/>
            <a:ext cx="1949312" cy="2895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05" y="3697633"/>
            <a:ext cx="1800095" cy="29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Bloods/Packed Cells Adult 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a container beside refrigerator to return gel packs to if units are received.</a:t>
            </a:r>
          </a:p>
          <a:p>
            <a:r>
              <a:rPr lang="en-US" dirty="0" smtClean="0"/>
              <a:t>Need to reposition shelves/re-label shelves.</a:t>
            </a:r>
          </a:p>
          <a:p>
            <a:r>
              <a:rPr lang="en-US" dirty="0" smtClean="0"/>
              <a:t>Go LIVE May 10, 2021. </a:t>
            </a:r>
          </a:p>
          <a:p>
            <a:r>
              <a:rPr lang="en-US" dirty="0" smtClean="0"/>
              <a:t>Will discontinue the MTP packs in 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729826"/>
            <a:ext cx="1781305" cy="2988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33800"/>
            <a:ext cx="1949312" cy="2895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05" y="3697633"/>
            <a:ext cx="1800095" cy="29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Q inserts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put in order of expiration </a:t>
            </a:r>
            <a:r>
              <a:rPr lang="en-US" smtClean="0"/>
              <a:t>in freezer.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74638"/>
            <a:ext cx="5562600" cy="61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Q Floor Coolers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are the Ziploc freezer bags working?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Davie Medical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 ALL Rees alarms.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 Fridge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call if you get a door open alert at the fridges or any type of alert that does not have a patient scan.</a:t>
            </a:r>
          </a:p>
          <a:p>
            <a:r>
              <a:rPr lang="en-US" dirty="0" smtClean="0"/>
              <a:t>Several whole bloods – had to resolve manually.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2" y="304800"/>
            <a:ext cx="7772400" cy="1143000"/>
          </a:xfrm>
        </p:spPr>
        <p:txBody>
          <a:bodyPr/>
          <a:lstStyle/>
          <a:p>
            <a:r>
              <a:rPr lang="en-US" dirty="0" smtClean="0"/>
              <a:t>AABB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u="sng" dirty="0"/>
              <a:t>AABB Standards: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5.14.1  ABO Group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ABO group shall be determined by testing the red cells with anti-A and anti-B reagents and by testing the serum or plasma </a:t>
            </a:r>
            <a:r>
              <a:rPr lang="en-US" dirty="0" smtClean="0"/>
              <a:t>for expected </a:t>
            </a:r>
            <a:r>
              <a:rPr lang="en-US" dirty="0"/>
              <a:t>antibodies with A1 and B reagent red cells.  If a discrepancy is detected and transfusion is necessary before resolution, only Group O Red Blood Cells shall be issued.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5.14.5  </a:t>
            </a:r>
            <a:r>
              <a:rPr lang="en-US" b="1" dirty="0" err="1"/>
              <a:t>Pretransfusion</a:t>
            </a:r>
            <a:r>
              <a:rPr lang="en-US" b="1" dirty="0"/>
              <a:t> Testing for Allogeneic Transfusion of Whole Blood, Red Blood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Cell</a:t>
            </a:r>
            <a:r>
              <a:rPr lang="en-US" b="1" dirty="0"/>
              <a:t>, and Granulocyte Components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There shall be two determinations of the recipient’s ABO group as specified in Standard 5.14.1.  The first determination shall be performed on a current sample and the second determination by one of the following methods:</a:t>
            </a:r>
          </a:p>
          <a:p>
            <a:pPr marL="0" lvl="0" indent="0">
              <a:buNone/>
            </a:pPr>
            <a:r>
              <a:rPr lang="en-US" dirty="0"/>
              <a:t>Comparison with previous records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Testing a second sample collected at a time different from the first sample, including a new verification of patient identification.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Retesting the same sample if patient identification was verified using a validated electronic identification system.</a:t>
            </a:r>
          </a:p>
          <a:p>
            <a:pPr marL="0" indent="0">
              <a:buNone/>
            </a:pPr>
            <a:r>
              <a:rPr lang="en-US" dirty="0"/>
              <a:t>Standards 5.11 and 5.27.1 apply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5.27.1 </a:t>
            </a:r>
            <a:r>
              <a:rPr lang="en-US" dirty="0"/>
              <a:t>Recipients whose ABO group is not known or has not been confirmed shall receive </a:t>
            </a:r>
            <a:r>
              <a:rPr lang="en-US" dirty="0" smtClean="0"/>
              <a:t>Group </a:t>
            </a:r>
            <a:r>
              <a:rPr lang="en-US" dirty="0"/>
              <a:t>O Red Blood Cells or low-titer group O Whole Blood.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7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421678" y="196680"/>
            <a:ext cx="3926198" cy="65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6977" y="1905000"/>
            <a:ext cx="844704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3000" y="979141"/>
            <a:ext cx="6692921" cy="50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b6377e6-305d-4cbb-a37d-bc99fc20048e"/>
  <p:tag name="AUDIO_ID" val="321"/>
  <p:tag name="ELAPSEDTIME" val="33.9"/>
  <p:tag name="ARTICULATE_SLIDE_PAUSE" val="1"/>
  <p:tag name="ARTICULATE_NAV_LEVEL" val="1"/>
  <p:tag name="ARTICULATE_PLAYLIST_ID" val="-1"/>
  <p:tag name="ARTICULATE_LOCK_SLIDE" val="0"/>
  <p:tag name="ARTICULATE_SLIDE_NAV" val="25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1499</TotalTime>
  <Words>1126</Words>
  <Application>Microsoft Office PowerPoint</Application>
  <PresentationFormat>On-screen Show (4:3)</PresentationFormat>
  <Paragraphs>123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Franklin Gothic Book</vt:lpstr>
      <vt:lpstr>Perpetua</vt:lpstr>
      <vt:lpstr>Wingdings 2</vt:lpstr>
      <vt:lpstr>Equity</vt:lpstr>
      <vt:lpstr>Staff Meeting</vt:lpstr>
      <vt:lpstr>Panel QC – Any Issues</vt:lpstr>
      <vt:lpstr>MAX Q Floor Coolers</vt:lpstr>
      <vt:lpstr>Davie Medical Center</vt:lpstr>
      <vt:lpstr>Emerge Fridge Alerts</vt:lpstr>
      <vt:lpstr>AABB Inspection</vt:lpstr>
      <vt:lpstr>Flow Chart</vt:lpstr>
      <vt:lpstr>Flow Chart</vt:lpstr>
      <vt:lpstr>Flow Chart</vt:lpstr>
      <vt:lpstr>Flow Chart</vt:lpstr>
      <vt:lpstr>‘New’ Emergency Release</vt:lpstr>
      <vt:lpstr>‘New’ Blood Product Release</vt:lpstr>
      <vt:lpstr>Forward/Reverse</vt:lpstr>
      <vt:lpstr>New ABO Rechecks    ABO2</vt:lpstr>
      <vt:lpstr>ABO2</vt:lpstr>
      <vt:lpstr>PRCEXM Order in WakeOne</vt:lpstr>
      <vt:lpstr>Specimens (Crossmatched products)</vt:lpstr>
      <vt:lpstr>Specimens (Crossmatched products)</vt:lpstr>
      <vt:lpstr>Delayed XMs with No History</vt:lpstr>
      <vt:lpstr>ABOEO (ABO for Electronic XM of Group O) </vt:lpstr>
      <vt:lpstr>Audit</vt:lpstr>
      <vt:lpstr>Go-Live </vt:lpstr>
      <vt:lpstr>Charts in ED and L&amp;D</vt:lpstr>
      <vt:lpstr>Whole Bloods/Packed Cells Adult ED</vt:lpstr>
      <vt:lpstr>Whole Bloods/Packed Cells Adult ED</vt:lpstr>
      <vt:lpstr>Max Q inserts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of Information Overview</dc:title>
  <dc:creator>WFBMC</dc:creator>
  <cp:lastModifiedBy>Julie H Simmons</cp:lastModifiedBy>
  <cp:revision>97</cp:revision>
  <cp:lastPrinted>2021-03-29T20:24:09Z</cp:lastPrinted>
  <dcterms:created xsi:type="dcterms:W3CDTF">2017-08-29T13:25:19Z</dcterms:created>
  <dcterms:modified xsi:type="dcterms:W3CDTF">2021-05-03T19:00:30Z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13B4A922-46DC-49D1-807E-809E083434A5</vt:lpwstr>
  </property>
  <property fmtid="{D5CDD505-2E9C-101B-9397-08002B2CF9AE}" pid="3" name="ArticulatePath">
    <vt:lpwstr>Circular of Information Overview</vt:lpwstr>
  </property>
</Properties>
</file>