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91" r:id="rId7"/>
    <p:sldId id="377" r:id="rId8"/>
    <p:sldId id="378" r:id="rId9"/>
    <p:sldId id="329" r:id="rId10"/>
    <p:sldId id="345" r:id="rId11"/>
    <p:sldId id="355" r:id="rId12"/>
    <p:sldId id="299" r:id="rId13"/>
    <p:sldId id="302" r:id="rId14"/>
    <p:sldId id="305" r:id="rId15"/>
    <p:sldId id="335" r:id="rId16"/>
    <p:sldId id="387" r:id="rId17"/>
    <p:sldId id="403" r:id="rId18"/>
    <p:sldId id="404" r:id="rId19"/>
    <p:sldId id="414" r:id="rId20"/>
    <p:sldId id="409" r:id="rId21"/>
    <p:sldId id="410" r:id="rId22"/>
    <p:sldId id="411" r:id="rId23"/>
    <p:sldId id="412" r:id="rId24"/>
    <p:sldId id="405" r:id="rId25"/>
    <p:sldId id="406" r:id="rId26"/>
    <p:sldId id="407" r:id="rId27"/>
    <p:sldId id="408" r:id="rId28"/>
    <p:sldId id="413" r:id="rId29"/>
    <p:sldId id="379" r:id="rId30"/>
    <p:sldId id="310" r:id="rId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535" autoAdjust="0"/>
  </p:normalViewPr>
  <p:slideViewPr>
    <p:cSldViewPr>
      <p:cViewPr varScale="1">
        <p:scale>
          <a:sx n="115" d="100"/>
          <a:sy n="115" d="100"/>
        </p:scale>
        <p:origin x="136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medctr.ad.wfubmc.edu\dfs\path_labs$\Safety\RL%20Deviations%20CY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edctr.ad.wfubmc.edu\dfs\path_labs$\Safety\RL%20Deviations%20CY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edctr.ad.wfubmc.edu\dfs\path_labs$\Safety\RL%20Deviations%20CY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edctr.ad.wfubmc.edu\dfs\path_labs$\Safety\RL%20Deviations%20CY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edctr.ad.wfubmc.edu\dfs\path_labs$\Safety\RL%20Deviations%20CY2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cat>
            <c:strRef>
              <c:f>'Event Type'!$W$3:$W$24</c:f>
              <c:strCache>
                <c:ptCount val="22"/>
                <c:pt idx="0">
                  <c:v>Jul</c:v>
                </c:pt>
                <c:pt idx="1">
                  <c:v>Aug</c:v>
                </c:pt>
                <c:pt idx="2">
                  <c:v>Sept</c:v>
                </c:pt>
                <c:pt idx="3">
                  <c:v>Oct</c:v>
                </c:pt>
                <c:pt idx="4">
                  <c:v>Nov</c:v>
                </c:pt>
                <c:pt idx="5">
                  <c:v>Dec</c:v>
                </c:pt>
                <c:pt idx="6">
                  <c:v>Jan</c:v>
                </c:pt>
                <c:pt idx="7">
                  <c:v>Feb</c:v>
                </c:pt>
                <c:pt idx="8">
                  <c:v>Mar</c:v>
                </c:pt>
                <c:pt idx="9">
                  <c:v>Apr</c:v>
                </c:pt>
                <c:pt idx="10">
                  <c:v>May</c:v>
                </c:pt>
                <c:pt idx="11">
                  <c:v>June</c:v>
                </c:pt>
                <c:pt idx="12">
                  <c:v>July</c:v>
                </c:pt>
                <c:pt idx="13">
                  <c:v>Aug</c:v>
                </c:pt>
                <c:pt idx="14">
                  <c:v>Sept</c:v>
                </c:pt>
                <c:pt idx="15">
                  <c:v>Oct</c:v>
                </c:pt>
                <c:pt idx="16">
                  <c:v>Nov</c:v>
                </c:pt>
                <c:pt idx="17">
                  <c:v>Dec</c:v>
                </c:pt>
                <c:pt idx="18">
                  <c:v>Jan</c:v>
                </c:pt>
                <c:pt idx="19">
                  <c:v>Feb</c:v>
                </c:pt>
                <c:pt idx="20">
                  <c:v>Mar</c:v>
                </c:pt>
                <c:pt idx="21">
                  <c:v>Apri</c:v>
                </c:pt>
              </c:strCache>
            </c:strRef>
          </c:cat>
          <c:val>
            <c:numRef>
              <c:f>'Event Type'!$X$3:$X$24</c:f>
              <c:numCache>
                <c:formatCode>General</c:formatCode>
                <c:ptCount val="22"/>
                <c:pt idx="0">
                  <c:v>58</c:v>
                </c:pt>
                <c:pt idx="1">
                  <c:v>107</c:v>
                </c:pt>
                <c:pt idx="2">
                  <c:v>94</c:v>
                </c:pt>
                <c:pt idx="3">
                  <c:v>66</c:v>
                </c:pt>
                <c:pt idx="4">
                  <c:v>57</c:v>
                </c:pt>
                <c:pt idx="5">
                  <c:v>62</c:v>
                </c:pt>
                <c:pt idx="6">
                  <c:v>56</c:v>
                </c:pt>
                <c:pt idx="7">
                  <c:v>72</c:v>
                </c:pt>
                <c:pt idx="8">
                  <c:v>50</c:v>
                </c:pt>
                <c:pt idx="9">
                  <c:v>54</c:v>
                </c:pt>
                <c:pt idx="10">
                  <c:v>71</c:v>
                </c:pt>
                <c:pt idx="11">
                  <c:v>69</c:v>
                </c:pt>
                <c:pt idx="12">
                  <c:v>50</c:v>
                </c:pt>
                <c:pt idx="13">
                  <c:v>61</c:v>
                </c:pt>
                <c:pt idx="14">
                  <c:v>52</c:v>
                </c:pt>
                <c:pt idx="15">
                  <c:v>56</c:v>
                </c:pt>
                <c:pt idx="16">
                  <c:v>75</c:v>
                </c:pt>
                <c:pt idx="17">
                  <c:v>77</c:v>
                </c:pt>
                <c:pt idx="18">
                  <c:v>76</c:v>
                </c:pt>
                <c:pt idx="19">
                  <c:v>90</c:v>
                </c:pt>
                <c:pt idx="20">
                  <c:v>105</c:v>
                </c:pt>
                <c:pt idx="21">
                  <c:v>101</c:v>
                </c:pt>
              </c:numCache>
            </c:numRef>
          </c:val>
          <c:smooth val="0"/>
          <c:extLst>
            <c:ext xmlns:c16="http://schemas.microsoft.com/office/drawing/2014/chart" uri="{C3380CC4-5D6E-409C-BE32-E72D297353CC}">
              <c16:uniqueId val="{00000000-276B-408E-93F9-01EB28DF2C67}"/>
            </c:ext>
          </c:extLst>
        </c:ser>
        <c:ser>
          <c:idx val="1"/>
          <c:order val="1"/>
          <c:spPr>
            <a:ln w="34925" cap="rnd">
              <a:solidFill>
                <a:schemeClr val="accent2"/>
              </a:solidFill>
              <a:round/>
            </a:ln>
            <a:effectLst>
              <a:outerShdw blurRad="40000" dist="23000" dir="5400000" rotWithShape="0">
                <a:srgbClr val="000000">
                  <a:alpha val="35000"/>
                </a:srgbClr>
              </a:outerShdw>
            </a:effectLst>
          </c:spPr>
          <c:marker>
            <c:symbol val="none"/>
          </c:marker>
          <c:cat>
            <c:strRef>
              <c:f>'Event Type'!$W$3:$W$24</c:f>
              <c:strCache>
                <c:ptCount val="22"/>
                <c:pt idx="0">
                  <c:v>Jul</c:v>
                </c:pt>
                <c:pt idx="1">
                  <c:v>Aug</c:v>
                </c:pt>
                <c:pt idx="2">
                  <c:v>Sept</c:v>
                </c:pt>
                <c:pt idx="3">
                  <c:v>Oct</c:v>
                </c:pt>
                <c:pt idx="4">
                  <c:v>Nov</c:v>
                </c:pt>
                <c:pt idx="5">
                  <c:v>Dec</c:v>
                </c:pt>
                <c:pt idx="6">
                  <c:v>Jan</c:v>
                </c:pt>
                <c:pt idx="7">
                  <c:v>Feb</c:v>
                </c:pt>
                <c:pt idx="8">
                  <c:v>Mar</c:v>
                </c:pt>
                <c:pt idx="9">
                  <c:v>Apr</c:v>
                </c:pt>
                <c:pt idx="10">
                  <c:v>May</c:v>
                </c:pt>
                <c:pt idx="11">
                  <c:v>June</c:v>
                </c:pt>
                <c:pt idx="12">
                  <c:v>July</c:v>
                </c:pt>
                <c:pt idx="13">
                  <c:v>Aug</c:v>
                </c:pt>
                <c:pt idx="14">
                  <c:v>Sept</c:v>
                </c:pt>
                <c:pt idx="15">
                  <c:v>Oct</c:v>
                </c:pt>
                <c:pt idx="16">
                  <c:v>Nov</c:v>
                </c:pt>
                <c:pt idx="17">
                  <c:v>Dec</c:v>
                </c:pt>
                <c:pt idx="18">
                  <c:v>Jan</c:v>
                </c:pt>
                <c:pt idx="19">
                  <c:v>Feb</c:v>
                </c:pt>
                <c:pt idx="20">
                  <c:v>Mar</c:v>
                </c:pt>
                <c:pt idx="21">
                  <c:v>Apri</c:v>
                </c:pt>
              </c:strCache>
            </c:strRef>
          </c:cat>
          <c:val>
            <c:numRef>
              <c:f>'Event Type'!$Y$3:$Y$24</c:f>
              <c:numCache>
                <c:formatCode>General</c:formatCode>
                <c:ptCount val="22"/>
                <c:pt idx="0">
                  <c:v>58</c:v>
                </c:pt>
                <c:pt idx="1">
                  <c:v>83</c:v>
                </c:pt>
                <c:pt idx="2">
                  <c:v>86</c:v>
                </c:pt>
                <c:pt idx="3">
                  <c:v>81</c:v>
                </c:pt>
                <c:pt idx="4">
                  <c:v>76</c:v>
                </c:pt>
                <c:pt idx="5">
                  <c:v>74</c:v>
                </c:pt>
                <c:pt idx="6">
                  <c:v>71</c:v>
                </c:pt>
                <c:pt idx="7">
                  <c:v>72</c:v>
                </c:pt>
                <c:pt idx="8">
                  <c:v>69</c:v>
                </c:pt>
                <c:pt idx="9">
                  <c:v>68</c:v>
                </c:pt>
                <c:pt idx="10">
                  <c:v>68</c:v>
                </c:pt>
                <c:pt idx="11">
                  <c:v>68</c:v>
                </c:pt>
                <c:pt idx="12">
                  <c:v>67</c:v>
                </c:pt>
                <c:pt idx="13">
                  <c:v>66</c:v>
                </c:pt>
                <c:pt idx="14">
                  <c:v>65</c:v>
                </c:pt>
                <c:pt idx="15">
                  <c:v>65</c:v>
                </c:pt>
                <c:pt idx="16">
                  <c:v>65</c:v>
                </c:pt>
                <c:pt idx="17">
                  <c:v>66</c:v>
                </c:pt>
                <c:pt idx="18">
                  <c:v>66</c:v>
                </c:pt>
                <c:pt idx="19">
                  <c:v>67</c:v>
                </c:pt>
                <c:pt idx="20">
                  <c:v>69</c:v>
                </c:pt>
                <c:pt idx="21">
                  <c:v>71</c:v>
                </c:pt>
              </c:numCache>
            </c:numRef>
          </c:val>
          <c:smooth val="0"/>
          <c:extLst>
            <c:ext xmlns:c16="http://schemas.microsoft.com/office/drawing/2014/chart" uri="{C3380CC4-5D6E-409C-BE32-E72D297353CC}">
              <c16:uniqueId val="{00000001-276B-408E-93F9-01EB28DF2C67}"/>
            </c:ext>
          </c:extLst>
        </c:ser>
        <c:dLbls>
          <c:showLegendKey val="0"/>
          <c:showVal val="0"/>
          <c:showCatName val="0"/>
          <c:showSerName val="0"/>
          <c:showPercent val="0"/>
          <c:showBubbleSize val="0"/>
        </c:dLbls>
        <c:smooth val="0"/>
        <c:axId val="503376584"/>
        <c:axId val="503375600"/>
      </c:lineChart>
      <c:catAx>
        <c:axId val="503376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375600"/>
        <c:crosses val="autoZero"/>
        <c:auto val="1"/>
        <c:lblAlgn val="ctr"/>
        <c:lblOffset val="100"/>
        <c:noMultiLvlLbl val="0"/>
      </c:catAx>
      <c:valAx>
        <c:axId val="50337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3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'Event Type'!$B$60</c:f>
              <c:strCache>
                <c:ptCount val="1"/>
                <c:pt idx="0">
                  <c:v>Incorrect Results Reported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'Event Type'!$C$59:$X$59</c:f>
              <c:strCache>
                <c:ptCount val="22"/>
                <c:pt idx="0">
                  <c:v>Jul</c:v>
                </c:pt>
                <c:pt idx="1">
                  <c:v>Aug</c:v>
                </c:pt>
                <c:pt idx="2">
                  <c:v>Sep</c:v>
                </c:pt>
                <c:pt idx="3">
                  <c:v>Oct</c:v>
                </c:pt>
                <c:pt idx="4">
                  <c:v>Nov</c:v>
                </c:pt>
                <c:pt idx="5">
                  <c:v>Dec</c:v>
                </c:pt>
                <c:pt idx="6">
                  <c:v>Jan</c:v>
                </c:pt>
                <c:pt idx="7">
                  <c:v>Feb</c:v>
                </c:pt>
                <c:pt idx="8">
                  <c:v>Mar</c:v>
                </c:pt>
                <c:pt idx="9">
                  <c:v>Apr</c:v>
                </c:pt>
                <c:pt idx="10">
                  <c:v>May</c:v>
                </c:pt>
                <c:pt idx="11">
                  <c:v>Jun</c:v>
                </c:pt>
                <c:pt idx="12">
                  <c:v>July</c:v>
                </c:pt>
                <c:pt idx="13">
                  <c:v>Aug</c:v>
                </c:pt>
                <c:pt idx="14">
                  <c:v>Sept</c:v>
                </c:pt>
                <c:pt idx="15">
                  <c:v>Oct</c:v>
                </c:pt>
                <c:pt idx="16">
                  <c:v>Nov</c:v>
                </c:pt>
                <c:pt idx="17">
                  <c:v>Dec</c:v>
                </c:pt>
                <c:pt idx="18">
                  <c:v>Jan</c:v>
                </c:pt>
                <c:pt idx="19">
                  <c:v>Feb</c:v>
                </c:pt>
                <c:pt idx="20">
                  <c:v>Mar</c:v>
                </c:pt>
                <c:pt idx="21">
                  <c:v>Apr</c:v>
                </c:pt>
              </c:strCache>
            </c:strRef>
          </c:cat>
          <c:val>
            <c:numRef>
              <c:f>'Event Type'!$C$60:$X$60</c:f>
              <c:numCache>
                <c:formatCode>General</c:formatCode>
                <c:ptCount val="22"/>
                <c:pt idx="0">
                  <c:v>4</c:v>
                </c:pt>
                <c:pt idx="1">
                  <c:v>42</c:v>
                </c:pt>
                <c:pt idx="2">
                  <c:v>37</c:v>
                </c:pt>
                <c:pt idx="3">
                  <c:v>16</c:v>
                </c:pt>
                <c:pt idx="4">
                  <c:v>4</c:v>
                </c:pt>
                <c:pt idx="5">
                  <c:v>27</c:v>
                </c:pt>
                <c:pt idx="6">
                  <c:v>11</c:v>
                </c:pt>
                <c:pt idx="7">
                  <c:v>19</c:v>
                </c:pt>
                <c:pt idx="8">
                  <c:v>11</c:v>
                </c:pt>
                <c:pt idx="9">
                  <c:v>15</c:v>
                </c:pt>
                <c:pt idx="10">
                  <c:v>38</c:v>
                </c:pt>
                <c:pt idx="11">
                  <c:v>14</c:v>
                </c:pt>
                <c:pt idx="12">
                  <c:v>10</c:v>
                </c:pt>
                <c:pt idx="13">
                  <c:v>13</c:v>
                </c:pt>
                <c:pt idx="14">
                  <c:v>11</c:v>
                </c:pt>
                <c:pt idx="15">
                  <c:v>16</c:v>
                </c:pt>
                <c:pt idx="16">
                  <c:v>18</c:v>
                </c:pt>
                <c:pt idx="17">
                  <c:v>15</c:v>
                </c:pt>
                <c:pt idx="18">
                  <c:v>20</c:v>
                </c:pt>
                <c:pt idx="19">
                  <c:v>24</c:v>
                </c:pt>
                <c:pt idx="20">
                  <c:v>20</c:v>
                </c:pt>
                <c:pt idx="21">
                  <c:v>29</c:v>
                </c:pt>
              </c:numCache>
            </c:numRef>
          </c:val>
          <c:extLst>
            <c:ext xmlns:c16="http://schemas.microsoft.com/office/drawing/2014/chart" uri="{C3380CC4-5D6E-409C-BE32-E72D297353CC}">
              <c16:uniqueId val="{00000000-5E4D-4874-A769-4DDF766DA97C}"/>
            </c:ext>
          </c:extLst>
        </c:ser>
        <c:dLbls>
          <c:showLegendKey val="0"/>
          <c:showVal val="0"/>
          <c:showCatName val="0"/>
          <c:showSerName val="0"/>
          <c:showPercent val="0"/>
          <c:showBubbleSize val="0"/>
        </c:dLbls>
        <c:gapWidth val="100"/>
        <c:overlap val="-24"/>
        <c:axId val="517158392"/>
        <c:axId val="517156424"/>
      </c:barChart>
      <c:catAx>
        <c:axId val="517158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17156424"/>
        <c:crosses val="autoZero"/>
        <c:auto val="1"/>
        <c:lblAlgn val="ctr"/>
        <c:lblOffset val="100"/>
        <c:noMultiLvlLbl val="0"/>
      </c:catAx>
      <c:valAx>
        <c:axId val="5171564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17158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'Event Type'!$B$92</c:f>
              <c:strCache>
                <c:ptCount val="1"/>
                <c:pt idx="0">
                  <c:v>Not Collected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'Event Type'!$C$91:$L$91</c:f>
              <c:strCache>
                <c:ptCount val="10"/>
                <c:pt idx="0">
                  <c:v>Jul</c:v>
                </c:pt>
                <c:pt idx="1">
                  <c:v>Aug</c:v>
                </c:pt>
                <c:pt idx="2">
                  <c:v>Sep</c:v>
                </c:pt>
                <c:pt idx="3">
                  <c:v>Oct</c:v>
                </c:pt>
                <c:pt idx="4">
                  <c:v>Nov</c:v>
                </c:pt>
                <c:pt idx="5">
                  <c:v>Dec</c:v>
                </c:pt>
                <c:pt idx="6">
                  <c:v>Jan</c:v>
                </c:pt>
                <c:pt idx="7">
                  <c:v>Feb</c:v>
                </c:pt>
                <c:pt idx="8">
                  <c:v>Mar</c:v>
                </c:pt>
                <c:pt idx="9">
                  <c:v>Apr</c:v>
                </c:pt>
              </c:strCache>
            </c:strRef>
          </c:cat>
          <c:val>
            <c:numRef>
              <c:f>'Event Type'!$C$92:$L$92</c:f>
              <c:numCache>
                <c:formatCode>General</c:formatCode>
                <c:ptCount val="10"/>
                <c:pt idx="1">
                  <c:v>3</c:v>
                </c:pt>
                <c:pt idx="2">
                  <c:v>3</c:v>
                </c:pt>
                <c:pt idx="4">
                  <c:v>2</c:v>
                </c:pt>
                <c:pt idx="6">
                  <c:v>3</c:v>
                </c:pt>
                <c:pt idx="7">
                  <c:v>4</c:v>
                </c:pt>
                <c:pt idx="8">
                  <c:v>9</c:v>
                </c:pt>
                <c:pt idx="9">
                  <c:v>10</c:v>
                </c:pt>
              </c:numCache>
            </c:numRef>
          </c:val>
          <c:extLst>
            <c:ext xmlns:c16="http://schemas.microsoft.com/office/drawing/2014/chart" uri="{C3380CC4-5D6E-409C-BE32-E72D297353CC}">
              <c16:uniqueId val="{00000000-825D-4509-9659-85D597BA931E}"/>
            </c:ext>
          </c:extLst>
        </c:ser>
        <c:dLbls>
          <c:showLegendKey val="0"/>
          <c:showVal val="0"/>
          <c:showCatName val="0"/>
          <c:showSerName val="0"/>
          <c:showPercent val="0"/>
          <c:showBubbleSize val="0"/>
        </c:dLbls>
        <c:gapWidth val="100"/>
        <c:overlap val="-24"/>
        <c:axId val="545993632"/>
        <c:axId val="545993960"/>
      </c:barChart>
      <c:catAx>
        <c:axId val="5459936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5993960"/>
        <c:crosses val="autoZero"/>
        <c:auto val="1"/>
        <c:lblAlgn val="ctr"/>
        <c:lblOffset val="100"/>
        <c:noMultiLvlLbl val="0"/>
      </c:catAx>
      <c:valAx>
        <c:axId val="54599396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599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'Event Type'!$B$96</c:f>
              <c:strCache>
                <c:ptCount val="1"/>
                <c:pt idx="0">
                  <c:v>Wrong Tube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'Event Type'!$C$95:$L$95</c:f>
              <c:strCache>
                <c:ptCount val="10"/>
                <c:pt idx="0">
                  <c:v>Jul</c:v>
                </c:pt>
                <c:pt idx="1">
                  <c:v>Aug</c:v>
                </c:pt>
                <c:pt idx="2">
                  <c:v>Sep</c:v>
                </c:pt>
                <c:pt idx="3">
                  <c:v>Oct</c:v>
                </c:pt>
                <c:pt idx="4">
                  <c:v>Nov</c:v>
                </c:pt>
                <c:pt idx="5">
                  <c:v>Dec</c:v>
                </c:pt>
                <c:pt idx="6">
                  <c:v>Jan</c:v>
                </c:pt>
                <c:pt idx="7">
                  <c:v>Feb</c:v>
                </c:pt>
                <c:pt idx="8">
                  <c:v>Mar</c:v>
                </c:pt>
                <c:pt idx="9">
                  <c:v>Apr</c:v>
                </c:pt>
              </c:strCache>
            </c:strRef>
          </c:cat>
          <c:val>
            <c:numRef>
              <c:f>'Event Type'!$C$96:$L$96</c:f>
              <c:numCache>
                <c:formatCode>General</c:formatCode>
                <c:ptCount val="10"/>
                <c:pt idx="0">
                  <c:v>3</c:v>
                </c:pt>
                <c:pt idx="1">
                  <c:v>1</c:v>
                </c:pt>
                <c:pt idx="2">
                  <c:v>2</c:v>
                </c:pt>
                <c:pt idx="3">
                  <c:v>3</c:v>
                </c:pt>
                <c:pt idx="4">
                  <c:v>3</c:v>
                </c:pt>
                <c:pt idx="5">
                  <c:v>1</c:v>
                </c:pt>
                <c:pt idx="6">
                  <c:v>4</c:v>
                </c:pt>
                <c:pt idx="7">
                  <c:v>5</c:v>
                </c:pt>
                <c:pt idx="8">
                  <c:v>5</c:v>
                </c:pt>
                <c:pt idx="9">
                  <c:v>9</c:v>
                </c:pt>
              </c:numCache>
            </c:numRef>
          </c:val>
          <c:extLst>
            <c:ext xmlns:c16="http://schemas.microsoft.com/office/drawing/2014/chart" uri="{C3380CC4-5D6E-409C-BE32-E72D297353CC}">
              <c16:uniqueId val="{00000000-8738-4B22-B57A-05BA459F3B38}"/>
            </c:ext>
          </c:extLst>
        </c:ser>
        <c:dLbls>
          <c:showLegendKey val="0"/>
          <c:showVal val="0"/>
          <c:showCatName val="0"/>
          <c:showSerName val="0"/>
          <c:showPercent val="0"/>
          <c:showBubbleSize val="0"/>
        </c:dLbls>
        <c:gapWidth val="100"/>
        <c:overlap val="-24"/>
        <c:axId val="592266048"/>
        <c:axId val="592258832"/>
      </c:barChart>
      <c:catAx>
        <c:axId val="5922660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92258832"/>
        <c:crosses val="autoZero"/>
        <c:auto val="1"/>
        <c:lblAlgn val="ctr"/>
        <c:lblOffset val="100"/>
        <c:noMultiLvlLbl val="0"/>
      </c:catAx>
      <c:valAx>
        <c:axId val="5922588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9226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RL Feedback Compliance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Feedback!$A$29</c:f>
              <c:strCache>
                <c:ptCount val="1"/>
                <c:pt idx="0">
                  <c:v>Compliance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Feedback!$B$28:$Q$28</c:f>
              <c:strCache>
                <c:ptCount val="16"/>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pt idx="15">
                  <c:v>Apr</c:v>
                </c:pt>
              </c:strCache>
            </c:strRef>
          </c:cat>
          <c:val>
            <c:numRef>
              <c:f>Feedback!$B$29:$Q$29</c:f>
              <c:numCache>
                <c:formatCode>0%</c:formatCode>
                <c:ptCount val="16"/>
                <c:pt idx="0">
                  <c:v>0.66</c:v>
                </c:pt>
                <c:pt idx="1">
                  <c:v>0.93</c:v>
                </c:pt>
                <c:pt idx="2">
                  <c:v>0.76</c:v>
                </c:pt>
                <c:pt idx="3">
                  <c:v>0.85</c:v>
                </c:pt>
                <c:pt idx="4">
                  <c:v>0.8</c:v>
                </c:pt>
                <c:pt idx="5">
                  <c:v>0.7</c:v>
                </c:pt>
                <c:pt idx="6">
                  <c:v>0.66</c:v>
                </c:pt>
                <c:pt idx="7">
                  <c:v>0.51</c:v>
                </c:pt>
                <c:pt idx="8">
                  <c:v>0.71</c:v>
                </c:pt>
                <c:pt idx="9">
                  <c:v>0.91</c:v>
                </c:pt>
                <c:pt idx="10">
                  <c:v>0.89</c:v>
                </c:pt>
                <c:pt idx="11">
                  <c:v>0.92</c:v>
                </c:pt>
                <c:pt idx="12">
                  <c:v>0.87</c:v>
                </c:pt>
                <c:pt idx="13">
                  <c:v>0.94</c:v>
                </c:pt>
                <c:pt idx="14">
                  <c:v>0.92</c:v>
                </c:pt>
                <c:pt idx="15">
                  <c:v>0.93</c:v>
                </c:pt>
              </c:numCache>
            </c:numRef>
          </c:val>
          <c:extLst>
            <c:ext xmlns:c16="http://schemas.microsoft.com/office/drawing/2014/chart" uri="{C3380CC4-5D6E-409C-BE32-E72D297353CC}">
              <c16:uniqueId val="{00000000-3283-413B-8AFD-9CD2FB4980C4}"/>
            </c:ext>
          </c:extLst>
        </c:ser>
        <c:dLbls>
          <c:showLegendKey val="0"/>
          <c:showVal val="0"/>
          <c:showCatName val="0"/>
          <c:showSerName val="0"/>
          <c:showPercent val="0"/>
          <c:showBubbleSize val="0"/>
        </c:dLbls>
        <c:gapWidth val="100"/>
        <c:overlap val="-24"/>
        <c:axId val="515770600"/>
        <c:axId val="515771912"/>
      </c:barChart>
      <c:catAx>
        <c:axId val="5157706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15771912"/>
        <c:crosses val="autoZero"/>
        <c:auto val="1"/>
        <c:lblAlgn val="ctr"/>
        <c:lblOffset val="100"/>
        <c:noMultiLvlLbl val="0"/>
      </c:catAx>
      <c:valAx>
        <c:axId val="51577191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15770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2"/>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927776" y="0"/>
            <a:ext cx="3004820" cy="462612"/>
          </a:xfrm>
          <a:prstGeom prst="rect">
            <a:avLst/>
          </a:prstGeom>
        </p:spPr>
        <p:txBody>
          <a:bodyPr vert="horz" lIns="92307" tIns="46153" rIns="92307" bIns="46153" rtlCol="0"/>
          <a:lstStyle>
            <a:lvl1pPr algn="r">
              <a:defRPr sz="1200"/>
            </a:lvl1pPr>
          </a:lstStyle>
          <a:p>
            <a:fld id="{FD1EFD21-2644-4D75-9A45-219ADBC3CE30}" type="datetimeFigureOut">
              <a:rPr lang="en-US" smtClean="0"/>
              <a:t>5/12/2021</a:t>
            </a:fld>
            <a:endParaRPr lang="en-US"/>
          </a:p>
        </p:txBody>
      </p:sp>
      <p:sp>
        <p:nvSpPr>
          <p:cNvPr id="4" name="Slide Image Placeholder 3"/>
          <p:cNvSpPr>
            <a:spLocks noGrp="1" noRot="1" noChangeAspect="1"/>
          </p:cNvSpPr>
          <p:nvPr>
            <p:ph type="sldImg" idx="2"/>
          </p:nvPr>
        </p:nvSpPr>
        <p:spPr>
          <a:xfrm>
            <a:off x="1393825" y="1152525"/>
            <a:ext cx="4146550" cy="311150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7" tIns="46153" rIns="92307" bIns="4615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1"/>
            <a:ext cx="3004820" cy="462611"/>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1"/>
            <a:ext cx="3004820" cy="462611"/>
          </a:xfrm>
          <a:prstGeom prst="rect">
            <a:avLst/>
          </a:prstGeom>
        </p:spPr>
        <p:txBody>
          <a:bodyPr vert="horz" lIns="92307" tIns="46153" rIns="92307" bIns="46153"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7</a:t>
            </a:fld>
            <a:endParaRPr lang="en-US"/>
          </a:p>
        </p:txBody>
      </p:sp>
    </p:spTree>
    <p:extLst>
      <p:ext uri="{BB962C8B-B14F-4D97-AF65-F5344CB8AC3E}">
        <p14:creationId xmlns:p14="http://schemas.microsoft.com/office/powerpoint/2010/main" val="53508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15</a:t>
            </a:fld>
            <a:endParaRPr lang="en-US"/>
          </a:p>
        </p:txBody>
      </p:sp>
    </p:spTree>
    <p:extLst>
      <p:ext uri="{BB962C8B-B14F-4D97-AF65-F5344CB8AC3E}">
        <p14:creationId xmlns:p14="http://schemas.microsoft.com/office/powerpoint/2010/main" val="2283707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6623049" cy="1107996"/>
          </a:xfrm>
        </p:spPr>
        <p:txBody>
          <a:bodyPr/>
          <a:lstStyle/>
          <a:p>
            <a:r>
              <a:rPr lang="en-US" dirty="0" smtClean="0"/>
              <a:t>Lab / Pathology </a:t>
            </a:r>
            <a:br>
              <a:rPr lang="en-US" dirty="0" smtClean="0"/>
            </a:br>
            <a:r>
              <a:rPr lang="en-US" dirty="0" smtClean="0"/>
              <a:t>Managers Meeting</a:t>
            </a:r>
            <a:endParaRPr lang="en-US" dirty="0"/>
          </a:p>
        </p:txBody>
      </p:sp>
      <p:sp>
        <p:nvSpPr>
          <p:cNvPr id="3" name="Subtitle 2"/>
          <p:cNvSpPr>
            <a:spLocks noGrp="1"/>
          </p:cNvSpPr>
          <p:nvPr>
            <p:ph type="subTitle" idx="1"/>
          </p:nvPr>
        </p:nvSpPr>
        <p:spPr>
          <a:xfrm>
            <a:off x="381000" y="2743200"/>
            <a:ext cx="5939539" cy="369332"/>
          </a:xfrm>
        </p:spPr>
        <p:txBody>
          <a:bodyPr/>
          <a:lstStyle/>
          <a:p>
            <a:r>
              <a:rPr lang="en-US" dirty="0" smtClean="0"/>
              <a:t>May 2021</a:t>
            </a:r>
            <a:endParaRPr lang="en-US" dirty="0"/>
          </a:p>
        </p:txBody>
      </p:sp>
    </p:spTree>
    <p:extLst>
      <p:ext uri="{BB962C8B-B14F-4D97-AF65-F5344CB8AC3E}">
        <p14:creationId xmlns:p14="http://schemas.microsoft.com/office/powerpoint/2010/main" val="395638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349"/>
            <a:ext cx="7772400" cy="553998"/>
          </a:xfrm>
        </p:spPr>
        <p:txBody>
          <a:bodyPr/>
          <a:lstStyle/>
          <a:p>
            <a:pPr algn="ctr"/>
            <a:r>
              <a:rPr lang="en-US" dirty="0" smtClean="0"/>
              <a:t>RL</a:t>
            </a:r>
            <a:r>
              <a:rPr lang="en-US" dirty="0"/>
              <a:t>6</a:t>
            </a:r>
            <a:r>
              <a:rPr lang="en-US" dirty="0" smtClean="0"/>
              <a:t> Closing the Loop Compliance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145500254"/>
              </p:ext>
            </p:extLst>
          </p:nvPr>
        </p:nvGraphicFramePr>
        <p:xfrm>
          <a:off x="1600200" y="1676400"/>
          <a:ext cx="58674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1776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28600"/>
            <a:ext cx="8683869" cy="1107996"/>
          </a:xfrm>
        </p:spPr>
        <p:txBody>
          <a:bodyPr/>
          <a:lstStyle/>
          <a:p>
            <a:pPr algn="ctr"/>
            <a:r>
              <a:rPr lang="en-US" dirty="0" smtClean="0"/>
              <a:t>RL</a:t>
            </a:r>
            <a:r>
              <a:rPr lang="en-US" dirty="0"/>
              <a:t>6</a:t>
            </a:r>
            <a:r>
              <a:rPr lang="en-US" dirty="0" smtClean="0"/>
              <a:t> Closing the Loop Compliance by Section</a:t>
            </a:r>
            <a:endParaRPr lang="en-US" dirty="0"/>
          </a:p>
        </p:txBody>
      </p:sp>
      <p:pic>
        <p:nvPicPr>
          <p:cNvPr id="3" name="Picture 2"/>
          <p:cNvPicPr>
            <a:picLocks noChangeAspect="1"/>
          </p:cNvPicPr>
          <p:nvPr/>
        </p:nvPicPr>
        <p:blipFill>
          <a:blip r:embed="rId2"/>
          <a:stretch>
            <a:fillRect/>
          </a:stretch>
        </p:blipFill>
        <p:spPr>
          <a:xfrm>
            <a:off x="2723817" y="1676400"/>
            <a:ext cx="3693432" cy="4404400"/>
          </a:xfrm>
          <a:prstGeom prst="rect">
            <a:avLst/>
          </a:prstGeom>
        </p:spPr>
      </p:pic>
    </p:spTree>
    <p:extLst>
      <p:ext uri="{BB962C8B-B14F-4D97-AF65-F5344CB8AC3E}">
        <p14:creationId xmlns:p14="http://schemas.microsoft.com/office/powerpoint/2010/main" val="77395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28600"/>
            <a:ext cx="8839200" cy="1107996"/>
          </a:xfrm>
        </p:spPr>
        <p:txBody>
          <a:bodyPr/>
          <a:lstStyle/>
          <a:p>
            <a:pPr algn="ctr"/>
            <a:r>
              <a:rPr lang="en-US" dirty="0" smtClean="0"/>
              <a:t>Safety Starts Here Section Compliance </a:t>
            </a:r>
            <a:br>
              <a:rPr lang="en-US" dirty="0" smtClean="0"/>
            </a:br>
            <a:r>
              <a:rPr lang="en-US" dirty="0" smtClean="0"/>
              <a:t>2021</a:t>
            </a:r>
            <a:endParaRPr lang="en-US" dirty="0"/>
          </a:p>
        </p:txBody>
      </p:sp>
      <p:pic>
        <p:nvPicPr>
          <p:cNvPr id="5" name="Picture 4"/>
          <p:cNvPicPr>
            <a:picLocks noChangeAspect="1"/>
          </p:cNvPicPr>
          <p:nvPr/>
        </p:nvPicPr>
        <p:blipFill>
          <a:blip r:embed="rId2"/>
          <a:stretch>
            <a:fillRect/>
          </a:stretch>
        </p:blipFill>
        <p:spPr>
          <a:xfrm>
            <a:off x="1847259" y="1600200"/>
            <a:ext cx="5449482" cy="4442534"/>
          </a:xfrm>
          <a:prstGeom prst="rect">
            <a:avLst/>
          </a:prstGeom>
        </p:spPr>
      </p:pic>
    </p:spTree>
    <p:extLst>
      <p:ext uri="{BB962C8B-B14F-4D97-AF65-F5344CB8AC3E}">
        <p14:creationId xmlns:p14="http://schemas.microsoft.com/office/powerpoint/2010/main" val="1961932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3124200" cy="2215991"/>
          </a:xfrm>
        </p:spPr>
        <p:txBody>
          <a:bodyPr/>
          <a:lstStyle/>
          <a:p>
            <a:pPr algn="ctr"/>
            <a:r>
              <a:rPr lang="en-US" dirty="0" smtClean="0"/>
              <a:t>Safety Coach Monthly Compliance 2021</a:t>
            </a:r>
            <a:endParaRPr lang="en-US" dirty="0"/>
          </a:p>
        </p:txBody>
      </p:sp>
      <p:pic>
        <p:nvPicPr>
          <p:cNvPr id="5" name="Picture 4"/>
          <p:cNvPicPr>
            <a:picLocks noChangeAspect="1"/>
          </p:cNvPicPr>
          <p:nvPr/>
        </p:nvPicPr>
        <p:blipFill>
          <a:blip r:embed="rId2"/>
          <a:stretch>
            <a:fillRect/>
          </a:stretch>
        </p:blipFill>
        <p:spPr>
          <a:xfrm>
            <a:off x="3657600" y="152400"/>
            <a:ext cx="5096363" cy="6511267"/>
          </a:xfrm>
          <a:prstGeom prst="rect">
            <a:avLst/>
          </a:prstGeom>
        </p:spPr>
      </p:pic>
    </p:spTree>
    <p:extLst>
      <p:ext uri="{BB962C8B-B14F-4D97-AF65-F5344CB8AC3E}">
        <p14:creationId xmlns:p14="http://schemas.microsoft.com/office/powerpoint/2010/main" val="3335886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2971800" cy="2585323"/>
          </a:xfrm>
        </p:spPr>
        <p:txBody>
          <a:bodyPr/>
          <a:lstStyle/>
          <a:p>
            <a:pPr algn="ctr"/>
            <a:r>
              <a:rPr lang="en-US" dirty="0" smtClean="0"/>
              <a:t>Safety Focus of the Month:</a:t>
            </a:r>
            <a:r>
              <a:rPr lang="en-US" sz="1200" dirty="0" smtClean="0"/>
              <a:t/>
            </a:r>
            <a:br>
              <a:rPr lang="en-US" sz="1200" dirty="0" smtClean="0"/>
            </a:br>
            <a:r>
              <a:rPr lang="en-US" sz="1200" dirty="0" smtClean="0"/>
              <a:t/>
            </a:r>
            <a:br>
              <a:rPr lang="en-US" sz="1200" dirty="0" smtClean="0"/>
            </a:br>
            <a:r>
              <a:rPr lang="en-US" sz="2800" dirty="0" smtClean="0"/>
              <a:t>Five Principles of Highly – Reliable Organizations</a:t>
            </a:r>
            <a:endParaRPr lang="en-US" sz="2800" dirty="0"/>
          </a:p>
        </p:txBody>
      </p:sp>
      <p:pic>
        <p:nvPicPr>
          <p:cNvPr id="4" name="Picture 3"/>
          <p:cNvPicPr>
            <a:picLocks noChangeAspect="1"/>
          </p:cNvPicPr>
          <p:nvPr/>
        </p:nvPicPr>
        <p:blipFill>
          <a:blip r:embed="rId2"/>
          <a:stretch>
            <a:fillRect/>
          </a:stretch>
        </p:blipFill>
        <p:spPr>
          <a:xfrm>
            <a:off x="4038600" y="76200"/>
            <a:ext cx="4876800" cy="6619875"/>
          </a:xfrm>
          <a:prstGeom prst="rect">
            <a:avLst/>
          </a:prstGeom>
        </p:spPr>
      </p:pic>
      <p:sp>
        <p:nvSpPr>
          <p:cNvPr id="3" name="Rounded Rectangle 2"/>
          <p:cNvSpPr/>
          <p:nvPr/>
        </p:nvSpPr>
        <p:spPr>
          <a:xfrm>
            <a:off x="4419600" y="2286000"/>
            <a:ext cx="37338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8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10" y="457200"/>
            <a:ext cx="7772400" cy="553998"/>
          </a:xfrm>
        </p:spPr>
        <p:txBody>
          <a:bodyPr/>
          <a:lstStyle/>
          <a:p>
            <a:pPr algn="ctr"/>
            <a:r>
              <a:rPr lang="en-US" dirty="0" smtClean="0"/>
              <a:t>Sensitivity to Operations</a:t>
            </a:r>
            <a:endParaRPr lang="en-US" dirty="0"/>
          </a:p>
        </p:txBody>
      </p:sp>
      <p:sp>
        <p:nvSpPr>
          <p:cNvPr id="3" name="Content Placeholder 2"/>
          <p:cNvSpPr>
            <a:spLocks noGrp="1"/>
          </p:cNvSpPr>
          <p:nvPr>
            <p:ph idx="1"/>
          </p:nvPr>
        </p:nvSpPr>
        <p:spPr>
          <a:xfrm>
            <a:off x="744748" y="1676400"/>
            <a:ext cx="7772400" cy="3262432"/>
          </a:xfrm>
        </p:spPr>
        <p:txBody>
          <a:bodyPr/>
          <a:lstStyle/>
          <a:p>
            <a:pPr marL="0" indent="0">
              <a:buNone/>
            </a:pPr>
            <a:r>
              <a:rPr lang="en-US" sz="1800" dirty="0" smtClean="0"/>
              <a:t>Sensitivity to Operations (Situational Awareness):</a:t>
            </a:r>
          </a:p>
          <a:p>
            <a:pPr marL="0" indent="0">
              <a:buNone/>
            </a:pPr>
            <a:r>
              <a:rPr lang="en-US" sz="1800" dirty="0" smtClean="0"/>
              <a:t>Cultivate an understanding of the context of the current state (what’s happening on the front-line) and how the current state might</a:t>
            </a:r>
            <a:r>
              <a:rPr lang="en-US" sz="1800" b="1" dirty="0" smtClean="0"/>
              <a:t> </a:t>
            </a:r>
            <a:r>
              <a:rPr lang="en-US" sz="1800" b="1" i="1" dirty="0" smtClean="0"/>
              <a:t>support</a:t>
            </a:r>
            <a:r>
              <a:rPr lang="en-US" sz="1800" b="1" dirty="0" smtClean="0"/>
              <a:t> </a:t>
            </a:r>
            <a:r>
              <a:rPr lang="en-US" sz="1800" dirty="0" smtClean="0"/>
              <a:t>or </a:t>
            </a:r>
            <a:r>
              <a:rPr lang="en-US" sz="1800" b="1" i="1" dirty="0" smtClean="0"/>
              <a:t>threaten</a:t>
            </a:r>
            <a:r>
              <a:rPr lang="en-US" sz="1800" dirty="0" smtClean="0"/>
              <a:t> safety. (</a:t>
            </a:r>
            <a:r>
              <a:rPr lang="en-US" sz="1800" dirty="0"/>
              <a:t>AHRQ) </a:t>
            </a:r>
            <a:endParaRPr lang="en-US" sz="1800" dirty="0" smtClean="0"/>
          </a:p>
          <a:p>
            <a:pPr marL="0" indent="0">
              <a:buNone/>
            </a:pPr>
            <a:endParaRPr lang="en-US" sz="1800" dirty="0"/>
          </a:p>
          <a:p>
            <a:r>
              <a:rPr lang="en-US" sz="1800" dirty="0" smtClean="0"/>
              <a:t>Proactive and real-time identification and prevention of deviations and harm (RL6 reporting)</a:t>
            </a:r>
          </a:p>
          <a:p>
            <a:r>
              <a:rPr lang="en-US" sz="1800" dirty="0" smtClean="0"/>
              <a:t>Correct errors before they reach a patient; proactive rather than reactive</a:t>
            </a:r>
          </a:p>
          <a:p>
            <a:r>
              <a:rPr lang="en-US" sz="1800" dirty="0" smtClean="0"/>
              <a:t>Continuous and prompt feedback to resolve issues or concerns</a:t>
            </a:r>
          </a:p>
        </p:txBody>
      </p:sp>
      <p:pic>
        <p:nvPicPr>
          <p:cNvPr id="7" name="Picture 6" descr="Reliability -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789" y="5029200"/>
            <a:ext cx="5638800" cy="1752600"/>
          </a:xfrm>
          <a:prstGeom prst="rect">
            <a:avLst/>
          </a:prstGeom>
        </p:spPr>
      </p:pic>
    </p:spTree>
    <p:extLst>
      <p:ext uri="{BB962C8B-B14F-4D97-AF65-F5344CB8AC3E}">
        <p14:creationId xmlns:p14="http://schemas.microsoft.com/office/powerpoint/2010/main" val="1082633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23330"/>
          </a:xfrm>
        </p:spPr>
        <p:txBody>
          <a:bodyPr/>
          <a:lstStyle/>
          <a:p>
            <a:pPr algn="ctr"/>
            <a:r>
              <a:rPr lang="en-US" dirty="0" smtClean="0"/>
              <a:t>SPOT Safety Alert </a:t>
            </a:r>
            <a:br>
              <a:rPr lang="en-US" dirty="0" smtClean="0"/>
            </a:br>
            <a:r>
              <a:rPr lang="en-US" sz="2400" dirty="0" smtClean="0"/>
              <a:t>May 10</a:t>
            </a:r>
            <a:r>
              <a:rPr lang="en-US" sz="2400" baseline="30000" dirty="0" smtClean="0"/>
              <a:t>th</a:t>
            </a:r>
            <a:r>
              <a:rPr lang="en-US" sz="2400" dirty="0" smtClean="0"/>
              <a:t>, 2021</a:t>
            </a:r>
            <a:endParaRPr lang="en-US" sz="2400" dirty="0"/>
          </a:p>
        </p:txBody>
      </p:sp>
      <p:pic>
        <p:nvPicPr>
          <p:cNvPr id="4" name="Content Placeholder 3"/>
          <p:cNvPicPr>
            <a:picLocks noGrp="1" noChangeAspect="1"/>
          </p:cNvPicPr>
          <p:nvPr>
            <p:ph idx="1"/>
          </p:nvPr>
        </p:nvPicPr>
        <p:blipFill>
          <a:blip r:embed="rId2"/>
          <a:stretch>
            <a:fillRect/>
          </a:stretch>
        </p:blipFill>
        <p:spPr>
          <a:xfrm>
            <a:off x="1447800" y="1828800"/>
            <a:ext cx="6705599" cy="3429000"/>
          </a:xfrm>
          <a:prstGeom prst="rect">
            <a:avLst/>
          </a:prstGeom>
        </p:spPr>
      </p:pic>
    </p:spTree>
    <p:extLst>
      <p:ext uri="{BB962C8B-B14F-4D97-AF65-F5344CB8AC3E}">
        <p14:creationId xmlns:p14="http://schemas.microsoft.com/office/powerpoint/2010/main" val="271572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07996"/>
          </a:xfrm>
        </p:spPr>
        <p:txBody>
          <a:bodyPr/>
          <a:lstStyle/>
          <a:p>
            <a:pPr algn="ctr"/>
            <a:r>
              <a:rPr lang="en-US" dirty="0" smtClean="0"/>
              <a:t>Lab Operations System Delay Notification Procedure</a:t>
            </a:r>
            <a:endParaRPr lang="en-US" dirty="0"/>
          </a:p>
        </p:txBody>
      </p:sp>
      <p:sp>
        <p:nvSpPr>
          <p:cNvPr id="3" name="Content Placeholder 2"/>
          <p:cNvSpPr>
            <a:spLocks noGrp="1"/>
          </p:cNvSpPr>
          <p:nvPr>
            <p:ph idx="1"/>
          </p:nvPr>
        </p:nvSpPr>
        <p:spPr>
          <a:xfrm>
            <a:off x="914400" y="1828800"/>
            <a:ext cx="7772400" cy="2769989"/>
          </a:xfrm>
        </p:spPr>
        <p:txBody>
          <a:bodyPr/>
          <a:lstStyle/>
          <a:p>
            <a:pPr marL="0" indent="0">
              <a:buNone/>
            </a:pPr>
            <a:r>
              <a:rPr lang="en-US" sz="1400" b="1" dirty="0"/>
              <a:t>Step 1: Lab Staff Member</a:t>
            </a:r>
          </a:p>
          <a:p>
            <a:r>
              <a:rPr lang="en-US" sz="1400" dirty="0" smtClean="0"/>
              <a:t> </a:t>
            </a:r>
            <a:r>
              <a:rPr lang="en-US" sz="1400" dirty="0"/>
              <a:t>Identifies an unplanned delay in testing</a:t>
            </a:r>
          </a:p>
          <a:p>
            <a:r>
              <a:rPr lang="en-US" sz="1400" dirty="0" smtClean="0"/>
              <a:t>Immediately </a:t>
            </a:r>
            <a:r>
              <a:rPr lang="en-US" sz="1400" dirty="0"/>
              <a:t>notifies the Lab Section Manager, Lab Manager on-call </a:t>
            </a:r>
            <a:r>
              <a:rPr lang="en-US" sz="1400" dirty="0" smtClean="0"/>
              <a:t>or delegate </a:t>
            </a:r>
            <a:r>
              <a:rPr lang="en-US" sz="1400" dirty="0"/>
              <a:t>if after hours or on weekends. A Lab Section Manager must </a:t>
            </a:r>
            <a:r>
              <a:rPr lang="en-US" sz="1400" dirty="0" smtClean="0"/>
              <a:t>be notified </a:t>
            </a:r>
            <a:r>
              <a:rPr lang="en-US" sz="1400" dirty="0"/>
              <a:t>in order to initiate the system notification process.</a:t>
            </a:r>
          </a:p>
          <a:p>
            <a:r>
              <a:rPr lang="en-US" sz="1400" dirty="0" smtClean="0"/>
              <a:t>NOTE</a:t>
            </a:r>
            <a:r>
              <a:rPr lang="en-US" sz="1400" dirty="0"/>
              <a:t>: In some situations, the initiation of the system </a:t>
            </a:r>
            <a:r>
              <a:rPr lang="en-US" sz="1400" dirty="0" smtClean="0"/>
              <a:t>notification process </a:t>
            </a:r>
            <a:r>
              <a:rPr lang="en-US" sz="1400" dirty="0"/>
              <a:t>may be delegated by the Section Manager or Section </a:t>
            </a:r>
            <a:r>
              <a:rPr lang="en-US" sz="1400" dirty="0" smtClean="0"/>
              <a:t>Medical Director </a:t>
            </a:r>
            <a:r>
              <a:rPr lang="en-US" sz="1400" dirty="0"/>
              <a:t>to a laboratory staff member meeting CLIA and </a:t>
            </a:r>
            <a:r>
              <a:rPr lang="en-US" sz="1400" dirty="0" smtClean="0"/>
              <a:t>CAP’s personnel </a:t>
            </a:r>
            <a:r>
              <a:rPr lang="en-US" sz="1400" dirty="0"/>
              <a:t>standards as a Technical Supervisor. This is at the </a:t>
            </a:r>
            <a:r>
              <a:rPr lang="en-US" sz="1400" dirty="0" smtClean="0"/>
              <a:t>discretion of </a:t>
            </a:r>
            <a:r>
              <a:rPr lang="en-US" sz="1400" dirty="0"/>
              <a:t>the Lab Manager and/or Section Medical Director</a:t>
            </a:r>
          </a:p>
          <a:p>
            <a:pPr marL="0" indent="0">
              <a:buNone/>
            </a:pPr>
            <a:endParaRPr lang="en-US" sz="1400" dirty="0"/>
          </a:p>
        </p:txBody>
      </p:sp>
    </p:spTree>
    <p:extLst>
      <p:ext uri="{BB962C8B-B14F-4D97-AF65-F5344CB8AC3E}">
        <p14:creationId xmlns:p14="http://schemas.microsoft.com/office/powerpoint/2010/main" val="95869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772400" cy="2708434"/>
          </a:xfrm>
        </p:spPr>
        <p:txBody>
          <a:bodyPr/>
          <a:lstStyle/>
          <a:p>
            <a:pPr marL="0" indent="0">
              <a:buNone/>
            </a:pPr>
            <a:r>
              <a:rPr lang="en-US" sz="1400" b="1" dirty="0"/>
              <a:t>Step 2: Lab Section Manager/Assistant Lab Manager or Delegate</a:t>
            </a:r>
          </a:p>
          <a:p>
            <a:r>
              <a:rPr lang="en-US" sz="1400" dirty="0" smtClean="0"/>
              <a:t>The </a:t>
            </a:r>
            <a:r>
              <a:rPr lang="en-US" sz="1400" dirty="0"/>
              <a:t>Lab Section Manager or their delegate will verbally notify the </a:t>
            </a:r>
            <a:r>
              <a:rPr lang="en-US" sz="1400" dirty="0" smtClean="0"/>
              <a:t>lab section </a:t>
            </a:r>
            <a:r>
              <a:rPr lang="en-US" sz="1400" dirty="0"/>
              <a:t>Medical Director. If the Lab Section Medical Director cannot </a:t>
            </a:r>
            <a:r>
              <a:rPr lang="en-US" sz="1400" dirty="0" smtClean="0"/>
              <a:t>be reached</a:t>
            </a:r>
            <a:r>
              <a:rPr lang="en-US" sz="1400" dirty="0"/>
              <a:t>, the Clinical Pathologist on-call should be notified.</a:t>
            </a:r>
          </a:p>
          <a:p>
            <a:r>
              <a:rPr lang="en-US" sz="1400" dirty="0" smtClean="0"/>
              <a:t>The </a:t>
            </a:r>
            <a:r>
              <a:rPr lang="en-US" sz="1400" dirty="0"/>
              <a:t>Lab Section Manager will email the following script to the </a:t>
            </a:r>
            <a:r>
              <a:rPr lang="en-US" sz="1400" dirty="0" smtClean="0"/>
              <a:t>Lab Medical </a:t>
            </a:r>
            <a:r>
              <a:rPr lang="en-US" sz="1400" dirty="0"/>
              <a:t>Director or the Clinical Pathologist on-call with the </a:t>
            </a:r>
            <a:r>
              <a:rPr lang="en-US" sz="1400" dirty="0" smtClean="0"/>
              <a:t>blanks completed </a:t>
            </a:r>
            <a:r>
              <a:rPr lang="en-US" sz="1400" dirty="0"/>
              <a:t>as soon as possible</a:t>
            </a:r>
            <a:r>
              <a:rPr lang="en-US" sz="1400" dirty="0" smtClean="0"/>
              <a:t>.</a:t>
            </a:r>
          </a:p>
          <a:p>
            <a:pPr marL="0" indent="0">
              <a:buNone/>
            </a:pPr>
            <a:endParaRPr lang="en-US" sz="1400" dirty="0"/>
          </a:p>
          <a:p>
            <a:pPr marL="0" indent="0">
              <a:buNone/>
            </a:pPr>
            <a:r>
              <a:rPr lang="en-US" sz="1400" dirty="0"/>
              <a:t>*Laboratory Delay* WINSTON Campus: Results of (</a:t>
            </a:r>
            <a:r>
              <a:rPr lang="en-US" sz="1400" b="1" dirty="0">
                <a:solidFill>
                  <a:srgbClr val="FF0000"/>
                </a:solidFill>
              </a:rPr>
              <a:t>affected test</a:t>
            </a:r>
            <a:r>
              <a:rPr lang="en-US" sz="1400" dirty="0"/>
              <a:t>) </a:t>
            </a:r>
            <a:r>
              <a:rPr lang="en-US" sz="1400" dirty="0" smtClean="0"/>
              <a:t>will be </a:t>
            </a:r>
            <a:r>
              <a:rPr lang="en-US" sz="1400" dirty="0"/>
              <a:t>delayed (</a:t>
            </a:r>
            <a:r>
              <a:rPr lang="en-US" sz="1400" b="1" dirty="0">
                <a:solidFill>
                  <a:srgbClr val="FF0000"/>
                </a:solidFill>
              </a:rPr>
              <a:t>time frame</a:t>
            </a:r>
            <a:r>
              <a:rPr lang="en-US" sz="1400" dirty="0"/>
              <a:t>). </a:t>
            </a:r>
          </a:p>
          <a:p>
            <a:pPr marL="0" indent="0">
              <a:buNone/>
            </a:pPr>
            <a:endParaRPr lang="en-US" sz="1400" dirty="0"/>
          </a:p>
        </p:txBody>
      </p:sp>
    </p:spTree>
    <p:extLst>
      <p:ext uri="{BB962C8B-B14F-4D97-AF65-F5344CB8AC3E}">
        <p14:creationId xmlns:p14="http://schemas.microsoft.com/office/powerpoint/2010/main" val="134230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7772400" cy="6617196"/>
          </a:xfrm>
        </p:spPr>
        <p:txBody>
          <a:bodyPr/>
          <a:lstStyle/>
          <a:p>
            <a:pPr marL="0" indent="0">
              <a:buNone/>
            </a:pPr>
            <a:r>
              <a:rPr lang="en-US" sz="1400" b="1" dirty="0"/>
              <a:t>Step 3: Lab Section Manager/Assistant Lab Manager</a:t>
            </a:r>
          </a:p>
          <a:p>
            <a:r>
              <a:rPr lang="en-US" sz="1400" dirty="0" smtClean="0"/>
              <a:t>Communicate </a:t>
            </a:r>
            <a:r>
              <a:rPr lang="en-US" sz="1400" dirty="0"/>
              <a:t>the delay in testing to Charge Nurses, </a:t>
            </a:r>
            <a:r>
              <a:rPr lang="en-US" sz="1400" dirty="0" smtClean="0"/>
              <a:t>Nursing Operations </a:t>
            </a:r>
            <a:r>
              <a:rPr lang="en-US" sz="1400" dirty="0"/>
              <a:t>Supervisors and the Network group (if applicable).</a:t>
            </a:r>
          </a:p>
          <a:p>
            <a:r>
              <a:rPr lang="en-US" sz="1400" dirty="0" smtClean="0"/>
              <a:t>Charge </a:t>
            </a:r>
            <a:r>
              <a:rPr lang="en-US" sz="1400" dirty="0"/>
              <a:t>Nurses:</a:t>
            </a:r>
          </a:p>
          <a:p>
            <a:pPr marL="800100" lvl="2" indent="-342900">
              <a:buFont typeface="+mj-lt"/>
              <a:buAutoNum type="arabicPeriod"/>
            </a:pPr>
            <a:r>
              <a:rPr lang="en-US" sz="1400" dirty="0" smtClean="0"/>
              <a:t>Go </a:t>
            </a:r>
            <a:r>
              <a:rPr lang="en-US" sz="1400" dirty="0"/>
              <a:t>to the Net Page link (http://netpage.wakehealth.edu) to </a:t>
            </a:r>
            <a:r>
              <a:rPr lang="en-US" sz="1400" dirty="0" smtClean="0"/>
              <a:t>send a </a:t>
            </a:r>
            <a:r>
              <a:rPr lang="en-US" sz="1400" dirty="0"/>
              <a:t>message to all Charge Nurse ASCOM’s, to include </a:t>
            </a:r>
            <a:r>
              <a:rPr lang="en-US" sz="1400" dirty="0" smtClean="0"/>
              <a:t>the Adult/Pediatric </a:t>
            </a:r>
            <a:r>
              <a:rPr lang="en-US" sz="1400" dirty="0"/>
              <a:t>Emergency </a:t>
            </a:r>
            <a:r>
              <a:rPr lang="en-US" sz="1400" dirty="0" smtClean="0"/>
              <a:t>Departments.</a:t>
            </a:r>
          </a:p>
          <a:p>
            <a:pPr marL="800100" lvl="2" indent="-342900">
              <a:buFont typeface="+mj-lt"/>
              <a:buAutoNum type="arabicPeriod"/>
            </a:pPr>
            <a:r>
              <a:rPr lang="en-US" sz="1400" dirty="0" smtClean="0"/>
              <a:t>Click </a:t>
            </a:r>
            <a:r>
              <a:rPr lang="en-US" sz="1400" dirty="0"/>
              <a:t>“send message</a:t>
            </a:r>
            <a:r>
              <a:rPr lang="en-US" sz="1400" dirty="0" smtClean="0"/>
              <a:t>” </a:t>
            </a:r>
          </a:p>
          <a:p>
            <a:pPr marL="800100" lvl="2" indent="-342900">
              <a:buFont typeface="+mj-lt"/>
              <a:buAutoNum type="arabicPeriod"/>
            </a:pPr>
            <a:r>
              <a:rPr lang="en-US" sz="1400" dirty="0" smtClean="0"/>
              <a:t>Click </a:t>
            </a:r>
            <a:r>
              <a:rPr lang="en-US" sz="1400" dirty="0"/>
              <a:t>“Use Group” and choose “All CHG/RES RN’s” in </a:t>
            </a:r>
            <a:r>
              <a:rPr lang="en-US" sz="1400" dirty="0" smtClean="0"/>
              <a:t>the common </a:t>
            </a:r>
            <a:r>
              <a:rPr lang="en-US" sz="1400" dirty="0"/>
              <a:t>group </a:t>
            </a:r>
            <a:r>
              <a:rPr lang="en-US" sz="1400" dirty="0" smtClean="0"/>
              <a:t>list. </a:t>
            </a:r>
          </a:p>
          <a:p>
            <a:pPr marL="800100" lvl="2" indent="-342900">
              <a:buFont typeface="+mj-lt"/>
              <a:buAutoNum type="arabicPeriod"/>
            </a:pPr>
            <a:r>
              <a:rPr lang="en-US" sz="1400" dirty="0" smtClean="0"/>
              <a:t>Type </a:t>
            </a:r>
            <a:r>
              <a:rPr lang="en-US" sz="1400" dirty="0"/>
              <a:t>this message in the “message test” box:</a:t>
            </a:r>
          </a:p>
          <a:p>
            <a:pPr marL="0" indent="0">
              <a:buNone/>
            </a:pPr>
            <a:r>
              <a:rPr lang="en-US" sz="1400" dirty="0" smtClean="0"/>
              <a:t>	**</a:t>
            </a:r>
            <a:r>
              <a:rPr lang="en-US" sz="1400" dirty="0"/>
              <a:t>Laboratory delay** Results of (</a:t>
            </a:r>
            <a:r>
              <a:rPr lang="en-US" sz="1400" b="1" dirty="0">
                <a:solidFill>
                  <a:srgbClr val="FF0000"/>
                </a:solidFill>
              </a:rPr>
              <a:t>affected test</a:t>
            </a:r>
            <a:r>
              <a:rPr lang="en-US" sz="1400" dirty="0"/>
              <a:t>) will be </a:t>
            </a:r>
            <a:r>
              <a:rPr lang="en-US" sz="1400" dirty="0" smtClean="0"/>
              <a:t>delayed (</a:t>
            </a:r>
            <a:r>
              <a:rPr lang="en-US" sz="1400" b="1" dirty="0">
                <a:solidFill>
                  <a:srgbClr val="FF0000"/>
                </a:solidFill>
              </a:rPr>
              <a:t>time frame</a:t>
            </a:r>
            <a:r>
              <a:rPr lang="en-US" sz="1400" dirty="0"/>
              <a:t>).</a:t>
            </a:r>
          </a:p>
          <a:p>
            <a:r>
              <a:rPr lang="en-US" sz="1400" dirty="0" smtClean="0"/>
              <a:t>Nursing </a:t>
            </a:r>
            <a:r>
              <a:rPr lang="en-US" sz="1400" dirty="0"/>
              <a:t>Operations Supervisors:</a:t>
            </a:r>
          </a:p>
          <a:p>
            <a:pPr marL="800100" lvl="2" indent="-342900">
              <a:buFont typeface="+mj-lt"/>
              <a:buAutoNum type="arabicPeriod"/>
            </a:pPr>
            <a:r>
              <a:rPr lang="en-US" sz="1400" dirty="0" smtClean="0"/>
              <a:t>Page </a:t>
            </a:r>
            <a:r>
              <a:rPr lang="en-US" sz="1400" dirty="0"/>
              <a:t>the Nursing Operations Supervisor (NOS) at </a:t>
            </a:r>
            <a:r>
              <a:rPr lang="en-US" sz="1400" dirty="0" smtClean="0"/>
              <a:t>336-806-9647 </a:t>
            </a:r>
            <a:r>
              <a:rPr lang="en-US" sz="1400" dirty="0"/>
              <a:t>and/or 336-806-9648. Tell them of the delayed tests </a:t>
            </a:r>
            <a:r>
              <a:rPr lang="en-US" sz="1400" dirty="0" smtClean="0"/>
              <a:t>and an </a:t>
            </a:r>
            <a:r>
              <a:rPr lang="en-US" sz="1400" dirty="0"/>
              <a:t>estimation of how long</a:t>
            </a:r>
            <a:r>
              <a:rPr lang="en-US" sz="1400" dirty="0" smtClean="0"/>
              <a:t>. </a:t>
            </a:r>
          </a:p>
          <a:p>
            <a:pPr marL="800100" lvl="2" indent="-342900">
              <a:buFont typeface="+mj-lt"/>
              <a:buAutoNum type="arabicPeriod"/>
            </a:pPr>
            <a:r>
              <a:rPr lang="en-US" sz="1400" dirty="0" smtClean="0"/>
              <a:t>Email </a:t>
            </a:r>
            <a:r>
              <a:rPr lang="en-US" sz="1400" dirty="0"/>
              <a:t>the Nursing Operations Supervisors with this </a:t>
            </a:r>
            <a:r>
              <a:rPr lang="en-US" sz="1400" dirty="0" smtClean="0"/>
              <a:t>message:</a:t>
            </a:r>
            <a:endParaRPr lang="en-US" sz="1400" dirty="0"/>
          </a:p>
          <a:p>
            <a:pPr marL="0" indent="0">
              <a:buNone/>
            </a:pPr>
            <a:r>
              <a:rPr lang="en-US" sz="1400" dirty="0" smtClean="0"/>
              <a:t>	**</a:t>
            </a:r>
            <a:r>
              <a:rPr lang="en-US" sz="1400" dirty="0"/>
              <a:t>Laboratory delay** Results of (</a:t>
            </a:r>
            <a:r>
              <a:rPr lang="en-US" sz="1400" b="1" dirty="0">
                <a:solidFill>
                  <a:srgbClr val="FF0000"/>
                </a:solidFill>
              </a:rPr>
              <a:t>affected test</a:t>
            </a:r>
            <a:r>
              <a:rPr lang="en-US" sz="1400" dirty="0"/>
              <a:t>) will be </a:t>
            </a:r>
            <a:r>
              <a:rPr lang="en-US" sz="1400" dirty="0" smtClean="0"/>
              <a:t>delayed (</a:t>
            </a:r>
            <a:r>
              <a:rPr lang="en-US" sz="1400" b="1" dirty="0">
                <a:solidFill>
                  <a:srgbClr val="FF0000"/>
                </a:solidFill>
              </a:rPr>
              <a:t>time frame</a:t>
            </a:r>
            <a:r>
              <a:rPr lang="en-US" sz="1400" dirty="0"/>
              <a:t>). </a:t>
            </a:r>
            <a:endParaRPr lang="en-US" sz="1400" dirty="0" smtClean="0"/>
          </a:p>
          <a:p>
            <a:pPr marL="0" indent="0">
              <a:buNone/>
            </a:pPr>
            <a:r>
              <a:rPr lang="en-US" sz="1400" dirty="0"/>
              <a:t>	</a:t>
            </a:r>
            <a:r>
              <a:rPr lang="en-US" sz="1400" dirty="0" smtClean="0"/>
              <a:t>Email:  nur_house_supervisor_wfbmc_dl@wakehealth.edu</a:t>
            </a:r>
            <a:endParaRPr lang="en-US" sz="1400" dirty="0"/>
          </a:p>
          <a:p>
            <a:r>
              <a:rPr lang="en-US" sz="1400" dirty="0" smtClean="0"/>
              <a:t>Network</a:t>
            </a:r>
            <a:endParaRPr lang="en-US" sz="1400" dirty="0"/>
          </a:p>
          <a:p>
            <a:pPr marL="800100" lvl="2" indent="-342900">
              <a:buFont typeface="+mj-lt"/>
              <a:buAutoNum type="arabicPeriod"/>
            </a:pPr>
            <a:r>
              <a:rPr lang="en-US" sz="1400" dirty="0" smtClean="0"/>
              <a:t>If </a:t>
            </a:r>
            <a:r>
              <a:rPr lang="en-US" sz="1400" dirty="0"/>
              <a:t>the testing involved in the delay will affect others in </a:t>
            </a:r>
            <a:r>
              <a:rPr lang="en-US" sz="1400" dirty="0" smtClean="0"/>
              <a:t>our Network</a:t>
            </a:r>
            <a:r>
              <a:rPr lang="en-US" sz="1400" dirty="0"/>
              <a:t>, send an email to the Network group</a:t>
            </a:r>
            <a:r>
              <a:rPr lang="en-US" sz="1400" dirty="0" smtClean="0"/>
              <a:t>.  </a:t>
            </a:r>
            <a:r>
              <a:rPr lang="en-US" sz="1400" dirty="0" err="1" smtClean="0"/>
              <a:t>Network_Pathology_Laboratory_Leaders_DL@wakehealth.ed</a:t>
            </a:r>
            <a:endParaRPr lang="en-US" sz="1400" dirty="0"/>
          </a:p>
          <a:p>
            <a:pPr marL="0" indent="0">
              <a:buNone/>
            </a:pPr>
            <a:r>
              <a:rPr lang="en-US" sz="1400" dirty="0"/>
              <a:t>u</a:t>
            </a:r>
          </a:p>
        </p:txBody>
      </p:sp>
    </p:spTree>
    <p:extLst>
      <p:ext uri="{BB962C8B-B14F-4D97-AF65-F5344CB8AC3E}">
        <p14:creationId xmlns:p14="http://schemas.microsoft.com/office/powerpoint/2010/main" val="297855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077200" cy="4524315"/>
          </a:xfrm>
        </p:spPr>
        <p:txBody>
          <a:bodyPr/>
          <a:lstStyle/>
          <a:p>
            <a:pPr marL="0" indent="0">
              <a:buNone/>
            </a:pPr>
            <a:r>
              <a:rPr lang="en-US" sz="1400" b="1" dirty="0"/>
              <a:t>Step 4: Lab Section Medical Director or Clinical Pathologist on-call</a:t>
            </a:r>
          </a:p>
          <a:p>
            <a:r>
              <a:rPr lang="en-US" sz="1400" dirty="0" smtClean="0"/>
              <a:t>At the discretion of the laboratory medical director, notify </a:t>
            </a:r>
            <a:r>
              <a:rPr lang="en-US" sz="1400" dirty="0"/>
              <a:t>CMO on-call and request approval for the Message of the </a:t>
            </a:r>
            <a:r>
              <a:rPr lang="en-US" sz="1400" dirty="0" smtClean="0"/>
              <a:t>Day and </a:t>
            </a:r>
            <a:r>
              <a:rPr lang="en-US" sz="1400" dirty="0"/>
              <a:t>for the Intranet post. Email this script with the blanks completed</a:t>
            </a:r>
            <a:r>
              <a:rPr lang="en-US" sz="1400" dirty="0" smtClean="0"/>
              <a:t>. Alternate notifications may be utilized as determined by the lab medical director.</a:t>
            </a:r>
            <a:endParaRPr lang="en-US" sz="1400" dirty="0"/>
          </a:p>
          <a:p>
            <a:pPr marL="0" indent="0">
              <a:buNone/>
            </a:pPr>
            <a:r>
              <a:rPr lang="en-US" sz="1400" dirty="0" smtClean="0"/>
              <a:t>	*</a:t>
            </a:r>
            <a:r>
              <a:rPr lang="en-US" sz="1400" dirty="0"/>
              <a:t>Laboratory Delay* WINSTON Campus: Results of (</a:t>
            </a:r>
            <a:r>
              <a:rPr lang="en-US" sz="1400" b="1" dirty="0">
                <a:solidFill>
                  <a:srgbClr val="FF0000"/>
                </a:solidFill>
              </a:rPr>
              <a:t>affected test</a:t>
            </a:r>
            <a:r>
              <a:rPr lang="en-US" sz="1400" dirty="0"/>
              <a:t>) </a:t>
            </a:r>
            <a:r>
              <a:rPr lang="en-US" sz="1400" dirty="0" smtClean="0"/>
              <a:t>will be </a:t>
            </a:r>
            <a:r>
              <a:rPr lang="en-US" sz="1400" dirty="0"/>
              <a:t>delayed (</a:t>
            </a:r>
            <a:r>
              <a:rPr lang="en-US" sz="1400" b="1" dirty="0" smtClean="0">
                <a:solidFill>
                  <a:srgbClr val="FF0000"/>
                </a:solidFill>
              </a:rPr>
              <a:t>time 	frame</a:t>
            </a:r>
            <a:r>
              <a:rPr lang="en-US" sz="1400" dirty="0"/>
              <a:t>). </a:t>
            </a:r>
            <a:endParaRPr lang="en-US" sz="1400" dirty="0" smtClean="0"/>
          </a:p>
          <a:p>
            <a:pPr marL="0" indent="0">
              <a:buNone/>
            </a:pPr>
            <a:r>
              <a:rPr lang="en-US" sz="1400" b="1" dirty="0"/>
              <a:t>Step 5: Delay Resolved</a:t>
            </a:r>
          </a:p>
          <a:p>
            <a:r>
              <a:rPr lang="en-US" sz="1400" dirty="0" smtClean="0"/>
              <a:t>When </a:t>
            </a:r>
            <a:r>
              <a:rPr lang="en-US" sz="1400" dirty="0"/>
              <a:t>the delay in testing has been corrected and tests are </a:t>
            </a:r>
            <a:r>
              <a:rPr lang="en-US" sz="1400" dirty="0" smtClean="0"/>
              <a:t>being processed </a:t>
            </a:r>
            <a:r>
              <a:rPr lang="en-US" sz="1400" dirty="0"/>
              <a:t>according to the expected TAT, </a:t>
            </a:r>
            <a:r>
              <a:rPr lang="en-US" sz="1400" i="1" dirty="0"/>
              <a:t>the Lab </a:t>
            </a:r>
            <a:r>
              <a:rPr lang="en-US" sz="1400" i="1" dirty="0" smtClean="0"/>
              <a:t>Manager/Assistant Manager </a:t>
            </a:r>
            <a:r>
              <a:rPr lang="en-US" sz="1400" i="1" dirty="0"/>
              <a:t>or a lab delegate </a:t>
            </a:r>
            <a:r>
              <a:rPr lang="en-US" sz="1400" dirty="0"/>
              <a:t>should call the help desk @ 6-HELP (</a:t>
            </a:r>
            <a:r>
              <a:rPr lang="en-US" sz="1400" dirty="0" smtClean="0"/>
              <a:t>6- 4357</a:t>
            </a:r>
            <a:r>
              <a:rPr lang="en-US" sz="1400" dirty="0"/>
              <a:t>) and request the Wake One team to deactivate the </a:t>
            </a:r>
            <a:r>
              <a:rPr lang="en-US" sz="1400" dirty="0" smtClean="0"/>
              <a:t>Laboratory Message </a:t>
            </a:r>
            <a:r>
              <a:rPr lang="en-US" sz="1400" dirty="0"/>
              <a:t>of the Day. </a:t>
            </a:r>
            <a:endParaRPr lang="en-US" sz="1400" dirty="0" smtClean="0"/>
          </a:p>
          <a:p>
            <a:endParaRPr lang="en-US" sz="1400" dirty="0"/>
          </a:p>
          <a:p>
            <a:pPr marL="0" indent="0">
              <a:buNone/>
            </a:pPr>
            <a:r>
              <a:rPr lang="en-US" sz="1400" dirty="0"/>
              <a:t>The timeframe of the delay is determined based on the </a:t>
            </a:r>
            <a:r>
              <a:rPr lang="en-US" sz="1400" i="1" u="sng" dirty="0"/>
              <a:t>Lab Section Manager’s best estimate </a:t>
            </a:r>
            <a:r>
              <a:rPr lang="en-US" sz="1400" dirty="0"/>
              <a:t>of the situation. Messages and time frames will be updated as changes or new information is learned. If updates are needed, the Lab Section Manager will provide the update to the Lab Section Medical Director or the Clinical Pathologist on-call until the issue has been resolved</a:t>
            </a:r>
          </a:p>
          <a:p>
            <a:pPr marL="0" indent="0">
              <a:buNone/>
            </a:pPr>
            <a:endParaRPr lang="en-US" sz="1400" dirty="0"/>
          </a:p>
        </p:txBody>
      </p:sp>
    </p:spTree>
    <p:extLst>
      <p:ext uri="{BB962C8B-B14F-4D97-AF65-F5344CB8AC3E}">
        <p14:creationId xmlns:p14="http://schemas.microsoft.com/office/powerpoint/2010/main" val="146712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a:t>
            </a:r>
            <a:r>
              <a:rPr lang="en-US" dirty="0" smtClean="0">
                <a:solidFill>
                  <a:srgbClr val="FF0000"/>
                </a:solidFill>
              </a:rPr>
              <a:t>Employee</a:t>
            </a:r>
            <a:r>
              <a:rPr lang="en-US" dirty="0" smtClean="0"/>
              <a:t> Hazard Awareness</a:t>
            </a:r>
            <a:endParaRPr lang="en-US" dirty="0"/>
          </a:p>
        </p:txBody>
      </p:sp>
      <p:sp>
        <p:nvSpPr>
          <p:cNvPr id="3" name="Content Placeholder 2"/>
          <p:cNvSpPr>
            <a:spLocks noGrp="1"/>
          </p:cNvSpPr>
          <p:nvPr>
            <p:ph idx="1"/>
          </p:nvPr>
        </p:nvSpPr>
        <p:spPr>
          <a:xfrm>
            <a:off x="914400" y="1828800"/>
            <a:ext cx="6934200" cy="3354765"/>
          </a:xfrm>
        </p:spPr>
        <p:txBody>
          <a:bodyPr/>
          <a:lstStyle/>
          <a:p>
            <a:pPr marL="0" indent="0">
              <a:buNone/>
            </a:pPr>
            <a:r>
              <a:rPr lang="en-US" dirty="0" smtClean="0"/>
              <a:t>May’s Topic – Sharps Safety</a:t>
            </a:r>
          </a:p>
          <a:p>
            <a:pPr marL="0" indent="0" algn="ctr">
              <a:buNone/>
            </a:pPr>
            <a:r>
              <a:rPr lang="en-US" dirty="0" smtClean="0"/>
              <a:t>  Needles and Scalpels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p:txBody>
      </p:sp>
      <p:pic>
        <p:nvPicPr>
          <p:cNvPr id="4" name="Picture 3"/>
          <p:cNvPicPr>
            <a:picLocks noChangeAspect="1"/>
          </p:cNvPicPr>
          <p:nvPr/>
        </p:nvPicPr>
        <p:blipFill>
          <a:blip r:embed="rId2"/>
          <a:stretch>
            <a:fillRect/>
          </a:stretch>
        </p:blipFill>
        <p:spPr>
          <a:xfrm>
            <a:off x="914400" y="3124200"/>
            <a:ext cx="3124200" cy="2408887"/>
          </a:xfrm>
          <a:prstGeom prst="rect">
            <a:avLst/>
          </a:prstGeom>
        </p:spPr>
      </p:pic>
      <p:pic>
        <p:nvPicPr>
          <p:cNvPr id="5" name="Picture 4"/>
          <p:cNvPicPr>
            <a:picLocks noChangeAspect="1"/>
          </p:cNvPicPr>
          <p:nvPr/>
        </p:nvPicPr>
        <p:blipFill>
          <a:blip r:embed="rId3"/>
          <a:stretch>
            <a:fillRect/>
          </a:stretch>
        </p:blipFill>
        <p:spPr>
          <a:xfrm>
            <a:off x="4953000" y="2993503"/>
            <a:ext cx="2670279" cy="2670279"/>
          </a:xfrm>
          <a:prstGeom prst="rect">
            <a:avLst/>
          </a:prstGeom>
        </p:spPr>
      </p:pic>
    </p:spTree>
    <p:extLst>
      <p:ext uri="{BB962C8B-B14F-4D97-AF65-F5344CB8AC3E}">
        <p14:creationId xmlns:p14="http://schemas.microsoft.com/office/powerpoint/2010/main" val="147268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Needles</a:t>
            </a:r>
            <a:endParaRPr lang="en-US" dirty="0"/>
          </a:p>
        </p:txBody>
      </p:sp>
      <p:sp>
        <p:nvSpPr>
          <p:cNvPr id="3" name="Content Placeholder 2"/>
          <p:cNvSpPr>
            <a:spLocks noGrp="1"/>
          </p:cNvSpPr>
          <p:nvPr>
            <p:ph idx="1"/>
          </p:nvPr>
        </p:nvSpPr>
        <p:spPr>
          <a:xfrm>
            <a:off x="914400" y="1828800"/>
            <a:ext cx="7772400" cy="2616101"/>
          </a:xfrm>
        </p:spPr>
        <p:txBody>
          <a:bodyPr/>
          <a:lstStyle/>
          <a:p>
            <a:r>
              <a:rPr lang="en-US" dirty="0" smtClean="0"/>
              <a:t>Do not recap</a:t>
            </a:r>
          </a:p>
          <a:p>
            <a:r>
              <a:rPr lang="en-US" dirty="0" smtClean="0"/>
              <a:t>Do not bend</a:t>
            </a:r>
          </a:p>
          <a:p>
            <a:r>
              <a:rPr lang="en-US" dirty="0" smtClean="0"/>
              <a:t>Do not remove needles from syringes </a:t>
            </a:r>
            <a:r>
              <a:rPr lang="en-US" smtClean="0"/>
              <a:t>with your hands</a:t>
            </a:r>
            <a:endParaRPr lang="en-US"/>
          </a:p>
          <a:p>
            <a:r>
              <a:rPr lang="en-US" dirty="0" smtClean="0"/>
              <a:t>Dispose of immediately after use</a:t>
            </a:r>
            <a:endParaRPr lang="en-US" dirty="0"/>
          </a:p>
        </p:txBody>
      </p:sp>
    </p:spTree>
    <p:extLst>
      <p:ext uri="{BB962C8B-B14F-4D97-AF65-F5344CB8AC3E}">
        <p14:creationId xmlns:p14="http://schemas.microsoft.com/office/powerpoint/2010/main" val="248669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Scalpels</a:t>
            </a:r>
            <a:endParaRPr lang="en-US" dirty="0"/>
          </a:p>
        </p:txBody>
      </p:sp>
      <p:sp>
        <p:nvSpPr>
          <p:cNvPr id="3" name="Content Placeholder 2"/>
          <p:cNvSpPr>
            <a:spLocks noGrp="1"/>
          </p:cNvSpPr>
          <p:nvPr>
            <p:ph idx="1"/>
          </p:nvPr>
        </p:nvSpPr>
        <p:spPr>
          <a:xfrm>
            <a:off x="914400" y="1676400"/>
            <a:ext cx="7772400" cy="3200876"/>
          </a:xfrm>
        </p:spPr>
        <p:txBody>
          <a:bodyPr/>
          <a:lstStyle/>
          <a:p>
            <a:pPr marL="688975" lvl="3" indent="0">
              <a:buNone/>
            </a:pPr>
            <a:r>
              <a:rPr lang="en-US" dirty="0" smtClean="0"/>
              <a:t>When possible…</a:t>
            </a:r>
          </a:p>
          <a:p>
            <a:pPr lvl="4"/>
            <a:r>
              <a:rPr lang="en-US" dirty="0" smtClean="0"/>
              <a:t>Use disposable blades</a:t>
            </a:r>
          </a:p>
          <a:p>
            <a:pPr lvl="4"/>
            <a:r>
              <a:rPr lang="en-US" dirty="0" smtClean="0"/>
              <a:t>Use a fixed blade with a handle</a:t>
            </a:r>
          </a:p>
          <a:p>
            <a:pPr lvl="4"/>
            <a:r>
              <a:rPr lang="en-US" dirty="0" smtClean="0"/>
              <a:t>Do not use excessive force or sawing motions</a:t>
            </a:r>
          </a:p>
          <a:p>
            <a:pPr lvl="3"/>
            <a:endParaRPr lang="en-US" dirty="0" smtClean="0"/>
          </a:p>
        </p:txBody>
      </p:sp>
    </p:spTree>
    <p:extLst>
      <p:ext uri="{BB962C8B-B14F-4D97-AF65-F5344CB8AC3E}">
        <p14:creationId xmlns:p14="http://schemas.microsoft.com/office/powerpoint/2010/main" val="1421370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think about</a:t>
            </a:r>
            <a:endParaRPr lang="en-US" dirty="0"/>
          </a:p>
        </p:txBody>
      </p:sp>
      <p:sp>
        <p:nvSpPr>
          <p:cNvPr id="3" name="Content Placeholder 2"/>
          <p:cNvSpPr>
            <a:spLocks noGrp="1"/>
          </p:cNvSpPr>
          <p:nvPr>
            <p:ph idx="1"/>
          </p:nvPr>
        </p:nvSpPr>
        <p:spPr>
          <a:xfrm>
            <a:off x="914400" y="1524000"/>
            <a:ext cx="7772400" cy="5078313"/>
          </a:xfrm>
        </p:spPr>
        <p:txBody>
          <a:bodyPr/>
          <a:lstStyle/>
          <a:p>
            <a:r>
              <a:rPr lang="en-US" dirty="0" smtClean="0"/>
              <a:t>Check fullness of sharps disposal containers frequently</a:t>
            </a:r>
          </a:p>
          <a:p>
            <a:pPr lvl="3"/>
            <a:r>
              <a:rPr lang="en-US" dirty="0"/>
              <a:t>If container is too full employees could be punctured or </a:t>
            </a:r>
            <a:r>
              <a:rPr lang="en-US" dirty="0" smtClean="0"/>
              <a:t>cut by protruding sharps</a:t>
            </a:r>
          </a:p>
          <a:p>
            <a:r>
              <a:rPr lang="en-US" dirty="0" smtClean="0"/>
              <a:t>Keep sharps disposal containers close to areas where sharps are used</a:t>
            </a:r>
          </a:p>
          <a:p>
            <a:r>
              <a:rPr lang="en-US" dirty="0" smtClean="0"/>
              <a:t>Use sharps in processes only when absolutely necessary</a:t>
            </a:r>
          </a:p>
          <a:p>
            <a:pPr lvl="3"/>
            <a:r>
              <a:rPr lang="en-US" dirty="0"/>
              <a:t>Is there a feasible alternative</a:t>
            </a:r>
            <a:r>
              <a:rPr lang="en-US" dirty="0" smtClean="0"/>
              <a:t>?</a:t>
            </a:r>
          </a:p>
          <a:p>
            <a:endParaRPr lang="en-US" dirty="0" smtClean="0"/>
          </a:p>
        </p:txBody>
      </p:sp>
    </p:spTree>
    <p:extLst>
      <p:ext uri="{BB962C8B-B14F-4D97-AF65-F5344CB8AC3E}">
        <p14:creationId xmlns:p14="http://schemas.microsoft.com/office/powerpoint/2010/main" val="2961554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553998"/>
          </a:xfrm>
        </p:spPr>
        <p:txBody>
          <a:bodyPr/>
          <a:lstStyle/>
          <a:p>
            <a:pPr algn="ctr"/>
            <a:r>
              <a:rPr lang="en-US" dirty="0" smtClean="0"/>
              <a:t>Care Tower: Project EAST</a:t>
            </a:r>
            <a:endParaRPr lang="en-US" dirty="0"/>
          </a:p>
        </p:txBody>
      </p:sp>
      <p:pic>
        <p:nvPicPr>
          <p:cNvPr id="4" name="Picture 3"/>
          <p:cNvPicPr>
            <a:picLocks noChangeAspect="1"/>
          </p:cNvPicPr>
          <p:nvPr/>
        </p:nvPicPr>
        <p:blipFill>
          <a:blip r:embed="rId2"/>
          <a:stretch>
            <a:fillRect/>
          </a:stretch>
        </p:blipFill>
        <p:spPr>
          <a:xfrm>
            <a:off x="1818178" y="1455852"/>
            <a:ext cx="5964844" cy="1477667"/>
          </a:xfrm>
          <a:prstGeom prst="rect">
            <a:avLst/>
          </a:prstGeom>
        </p:spPr>
      </p:pic>
      <p:sp>
        <p:nvSpPr>
          <p:cNvPr id="8" name="TextBox 7"/>
          <p:cNvSpPr txBox="1"/>
          <p:nvPr/>
        </p:nvSpPr>
        <p:spPr>
          <a:xfrm>
            <a:off x="2133600" y="3378173"/>
            <a:ext cx="59436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Project EAST Work Groups</a:t>
            </a:r>
            <a:endParaRPr lang="en-US" sz="36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962400" y="4343400"/>
            <a:ext cx="1441106" cy="819867"/>
          </a:xfrm>
          <a:prstGeom prst="rect">
            <a:avLst/>
          </a:prstGeom>
        </p:spPr>
      </p:pic>
    </p:spTree>
    <p:extLst>
      <p:ext uri="{BB962C8B-B14F-4D97-AF65-F5344CB8AC3E}">
        <p14:creationId xmlns:p14="http://schemas.microsoft.com/office/powerpoint/2010/main" val="4104728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53998"/>
          </a:xfrm>
        </p:spPr>
        <p:txBody>
          <a:bodyPr/>
          <a:lstStyle/>
          <a:p>
            <a:pPr algn="ctr"/>
            <a:r>
              <a:rPr lang="en-US" dirty="0" smtClean="0"/>
              <a:t>Reminders</a:t>
            </a:r>
            <a:endParaRPr lang="en-US" dirty="0"/>
          </a:p>
        </p:txBody>
      </p:sp>
      <p:sp>
        <p:nvSpPr>
          <p:cNvPr id="3" name="Content Placeholder 2"/>
          <p:cNvSpPr>
            <a:spLocks noGrp="1"/>
          </p:cNvSpPr>
          <p:nvPr>
            <p:ph idx="1"/>
          </p:nvPr>
        </p:nvSpPr>
        <p:spPr>
          <a:xfrm>
            <a:off x="762000" y="1143000"/>
            <a:ext cx="7772400" cy="5078313"/>
          </a:xfrm>
        </p:spPr>
        <p:txBody>
          <a:bodyPr/>
          <a:lstStyle/>
          <a:p>
            <a:pPr marL="514350" indent="-514350">
              <a:buFont typeface="+mj-lt"/>
              <a:buAutoNum type="arabicPeriod"/>
            </a:pPr>
            <a:r>
              <a:rPr lang="en-US" sz="2400" dirty="0" smtClean="0"/>
              <a:t>Title 21</a:t>
            </a:r>
          </a:p>
          <a:p>
            <a:pPr marL="1196975" lvl="3" indent="-514350">
              <a:buFont typeface="Wingdings" panose="05000000000000000000" pitchFamily="2" charset="2"/>
              <a:buChar char="§"/>
            </a:pPr>
            <a:r>
              <a:rPr lang="en-US" sz="2000" dirty="0" smtClean="0"/>
              <a:t>Email </a:t>
            </a:r>
            <a:r>
              <a:rPr lang="en-US" sz="2000" dirty="0"/>
              <a:t>employee </a:t>
            </a:r>
            <a:r>
              <a:rPr lang="en-US" sz="2000" dirty="0" smtClean="0"/>
              <a:t>changes (new hires, resignations, transfers) </a:t>
            </a:r>
            <a:r>
              <a:rPr lang="en-US" sz="2000" dirty="0"/>
              <a:t>to </a:t>
            </a:r>
            <a:r>
              <a:rPr lang="en-US" sz="2000" dirty="0" smtClean="0"/>
              <a:t>Danielle Bancroft</a:t>
            </a:r>
          </a:p>
          <a:p>
            <a:pPr marL="514350" indent="-514350">
              <a:buFont typeface="+mj-lt"/>
              <a:buAutoNum type="arabicPeriod"/>
            </a:pPr>
            <a:r>
              <a:rPr lang="en-US" sz="2400" dirty="0" smtClean="0"/>
              <a:t>Safety Inspections </a:t>
            </a:r>
          </a:p>
          <a:p>
            <a:pPr lvl="3">
              <a:buFont typeface="Wingdings" panose="05000000000000000000" pitchFamily="2" charset="2"/>
              <a:buChar char="§"/>
            </a:pPr>
            <a:r>
              <a:rPr lang="en-US" sz="2000" dirty="0" smtClean="0"/>
              <a:t> </a:t>
            </a:r>
            <a:r>
              <a:rPr lang="en-US" sz="2000" b="1" dirty="0" smtClean="0">
                <a:solidFill>
                  <a:srgbClr val="FF0000"/>
                </a:solidFill>
              </a:rPr>
              <a:t>February 2021 – COMPLETED </a:t>
            </a:r>
          </a:p>
          <a:p>
            <a:pPr lvl="3">
              <a:buFont typeface="Wingdings" panose="05000000000000000000" pitchFamily="2" charset="2"/>
              <a:buChar char="§"/>
            </a:pPr>
            <a:r>
              <a:rPr lang="en-US" sz="2000" dirty="0" smtClean="0"/>
              <a:t>May 2021 – in process</a:t>
            </a:r>
          </a:p>
          <a:p>
            <a:pPr lvl="3">
              <a:buFont typeface="Wingdings" panose="05000000000000000000" pitchFamily="2" charset="2"/>
              <a:buChar char="§"/>
            </a:pPr>
            <a:r>
              <a:rPr lang="en-US" sz="2000" dirty="0" smtClean="0"/>
              <a:t>August 2021</a:t>
            </a:r>
          </a:p>
          <a:p>
            <a:pPr lvl="3">
              <a:buFont typeface="Wingdings" panose="05000000000000000000" pitchFamily="2" charset="2"/>
              <a:buChar char="§"/>
            </a:pPr>
            <a:r>
              <a:rPr lang="en-US" sz="2000" dirty="0" smtClean="0"/>
              <a:t>November 2021</a:t>
            </a:r>
          </a:p>
          <a:p>
            <a:pPr marL="514350" indent="-514350">
              <a:buFont typeface="+mj-lt"/>
              <a:buAutoNum type="arabicPeriod"/>
            </a:pPr>
            <a:r>
              <a:rPr lang="en-US" sz="2400" dirty="0" smtClean="0"/>
              <a:t>Trimedx</a:t>
            </a:r>
          </a:p>
          <a:p>
            <a:pPr lvl="3">
              <a:buFont typeface="Wingdings" panose="05000000000000000000" pitchFamily="2" charset="2"/>
              <a:buChar char="§"/>
            </a:pPr>
            <a:r>
              <a:rPr lang="en-US" sz="2000" dirty="0" smtClean="0"/>
              <a:t>Email Trimedx concerns or questions to Shelley.</a:t>
            </a:r>
          </a:p>
          <a:p>
            <a:pPr marL="225425" lvl="1" indent="0">
              <a:buNone/>
            </a:pPr>
            <a:endParaRPr lang="en-US" dirty="0" smtClean="0"/>
          </a:p>
        </p:txBody>
      </p:sp>
    </p:spTree>
    <p:extLst>
      <p:ext uri="{BB962C8B-B14F-4D97-AF65-F5344CB8AC3E}">
        <p14:creationId xmlns:p14="http://schemas.microsoft.com/office/powerpoint/2010/main" val="412903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24000"/>
            <a:ext cx="5943600" cy="584775"/>
          </a:xfrm>
          <a:prstGeom prst="rect">
            <a:avLst/>
          </a:prstGeom>
          <a:noFill/>
        </p:spPr>
        <p:txBody>
          <a:bodyPr wrap="square" rtlCol="0">
            <a:spAutoFit/>
          </a:bodyPr>
          <a:lstStyle/>
          <a:p>
            <a:r>
              <a:rPr lang="en-US" sz="3200" b="1" dirty="0" smtClean="0"/>
              <a:t>Next Lab Huddle: June 10</a:t>
            </a:r>
            <a:r>
              <a:rPr lang="en-US" sz="3200" b="1" baseline="30000" dirty="0" smtClean="0"/>
              <a:t>th</a:t>
            </a:r>
            <a:r>
              <a:rPr lang="en-US" sz="3200" b="1" dirty="0" smtClean="0"/>
              <a:t>, 2021</a:t>
            </a:r>
            <a:endParaRPr lang="en-US" sz="3200" b="1" dirty="0"/>
          </a:p>
        </p:txBody>
      </p:sp>
      <p:pic>
        <p:nvPicPr>
          <p:cNvPr id="3" name="Picture 2" descr="Engineer Everything: PSSR (Personal Safety &amp; Soci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438400"/>
            <a:ext cx="3810000" cy="3086100"/>
          </a:xfrm>
          <a:prstGeom prst="rect">
            <a:avLst/>
          </a:prstGeom>
        </p:spPr>
      </p:pic>
    </p:spTree>
    <p:extLst>
      <p:ext uri="{BB962C8B-B14F-4D97-AF65-F5344CB8AC3E}">
        <p14:creationId xmlns:p14="http://schemas.microsoft.com/office/powerpoint/2010/main" val="2985676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553998"/>
          </a:xfrm>
        </p:spPr>
        <p:txBody>
          <a:bodyPr/>
          <a:lstStyle/>
          <a:p>
            <a:pPr algn="ctr"/>
            <a:r>
              <a:rPr lang="en-US" dirty="0" smtClean="0"/>
              <a:t>Serious Safety Events</a:t>
            </a:r>
            <a:endParaRPr lang="en-US" dirty="0"/>
          </a:p>
        </p:txBody>
      </p:sp>
      <p:sp>
        <p:nvSpPr>
          <p:cNvPr id="3" name="Content Placeholder 2"/>
          <p:cNvSpPr>
            <a:spLocks noGrp="1"/>
          </p:cNvSpPr>
          <p:nvPr>
            <p:ph idx="1"/>
          </p:nvPr>
        </p:nvSpPr>
        <p:spPr>
          <a:xfrm>
            <a:off x="2971800" y="2041267"/>
            <a:ext cx="2590800" cy="2985433"/>
          </a:xfrm>
        </p:spPr>
        <p:txBody>
          <a:bodyPr/>
          <a:lstStyle/>
          <a:p>
            <a:pPr marL="0" indent="0">
              <a:buNone/>
            </a:pPr>
            <a:r>
              <a:rPr lang="en-US" sz="2400" dirty="0" smtClean="0"/>
              <a:t>WFB:  33</a:t>
            </a:r>
            <a:endParaRPr lang="en-US" sz="2400" dirty="0"/>
          </a:p>
          <a:p>
            <a:pPr marL="0" indent="0">
              <a:buNone/>
            </a:pPr>
            <a:r>
              <a:rPr lang="en-US" sz="2400" dirty="0" smtClean="0"/>
              <a:t>BCH: 37</a:t>
            </a:r>
          </a:p>
          <a:p>
            <a:pPr marL="0" indent="0">
              <a:buNone/>
            </a:pPr>
            <a:r>
              <a:rPr lang="en-US" sz="2400" dirty="0" smtClean="0"/>
              <a:t>DMC: 84</a:t>
            </a:r>
          </a:p>
          <a:p>
            <a:pPr marL="0" indent="0">
              <a:buNone/>
            </a:pPr>
            <a:r>
              <a:rPr lang="en-US" sz="2400" dirty="0" smtClean="0"/>
              <a:t>HPMC: 20</a:t>
            </a:r>
          </a:p>
          <a:p>
            <a:pPr marL="0" indent="0">
              <a:buNone/>
            </a:pPr>
            <a:r>
              <a:rPr lang="en-US" sz="2400" dirty="0" smtClean="0"/>
              <a:t>LMC: 37</a:t>
            </a:r>
          </a:p>
          <a:p>
            <a:pPr marL="0" indent="0">
              <a:buNone/>
            </a:pPr>
            <a:r>
              <a:rPr lang="en-US" sz="2400" dirty="0" smtClean="0"/>
              <a:t>WMC: 187</a:t>
            </a:r>
            <a:endParaRPr lang="en-US" sz="2400" dirty="0"/>
          </a:p>
        </p:txBody>
      </p:sp>
      <p:sp>
        <p:nvSpPr>
          <p:cNvPr id="6" name="TextBox 5"/>
          <p:cNvSpPr txBox="1"/>
          <p:nvPr/>
        </p:nvSpPr>
        <p:spPr>
          <a:xfrm>
            <a:off x="2374669" y="1143000"/>
            <a:ext cx="3276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*Days since last SSE:</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5638800" y="6019800"/>
            <a:ext cx="3048000" cy="369332"/>
          </a:xfrm>
          <a:prstGeom prst="rect">
            <a:avLst/>
          </a:prstGeom>
          <a:noFill/>
        </p:spPr>
        <p:txBody>
          <a:bodyPr wrap="square" rtlCol="0">
            <a:spAutoFit/>
          </a:bodyPr>
          <a:lstStyle/>
          <a:p>
            <a:r>
              <a:rPr lang="en-US" dirty="0" smtClean="0"/>
              <a:t>*Current as of 5/12/2021</a:t>
            </a:r>
            <a:endParaRPr lang="en-US" dirty="0"/>
          </a:p>
        </p:txBody>
      </p:sp>
    </p:spTree>
    <p:extLst>
      <p:ext uri="{BB962C8B-B14F-4D97-AF65-F5344CB8AC3E}">
        <p14:creationId xmlns:p14="http://schemas.microsoft.com/office/powerpoint/2010/main" val="2111636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609600"/>
            <a:ext cx="2895600" cy="1661993"/>
          </a:xfrm>
        </p:spPr>
        <p:txBody>
          <a:bodyPr/>
          <a:lstStyle/>
          <a:p>
            <a:pPr algn="ctr"/>
            <a:r>
              <a:rPr lang="en-US" dirty="0" smtClean="0"/>
              <a:t>Good Catches</a:t>
            </a:r>
            <a:r>
              <a:rPr lang="en-US" sz="1200" dirty="0"/>
              <a:t/>
            </a:r>
            <a:br>
              <a:rPr lang="en-US" sz="1200" dirty="0"/>
            </a:br>
            <a:r>
              <a:rPr lang="en-US" dirty="0" smtClean="0"/>
              <a:t> April</a:t>
            </a:r>
            <a:endParaRPr lang="en-US" dirty="0"/>
          </a:p>
        </p:txBody>
      </p:sp>
      <p:pic>
        <p:nvPicPr>
          <p:cNvPr id="2" name="Picture 1"/>
          <p:cNvPicPr>
            <a:picLocks noChangeAspect="1"/>
          </p:cNvPicPr>
          <p:nvPr/>
        </p:nvPicPr>
        <p:blipFill>
          <a:blip r:embed="rId2"/>
          <a:stretch>
            <a:fillRect/>
          </a:stretch>
        </p:blipFill>
        <p:spPr>
          <a:xfrm>
            <a:off x="3200400" y="381000"/>
            <a:ext cx="5611726" cy="6120400"/>
          </a:xfrm>
          <a:prstGeom prst="rect">
            <a:avLst/>
          </a:prstGeom>
        </p:spPr>
      </p:pic>
    </p:spTree>
    <p:extLst>
      <p:ext uri="{BB962C8B-B14F-4D97-AF65-F5344CB8AC3E}">
        <p14:creationId xmlns:p14="http://schemas.microsoft.com/office/powerpoint/2010/main" val="1331566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752600"/>
            <a:ext cx="3733800" cy="2215991"/>
          </a:xfrm>
        </p:spPr>
        <p:txBody>
          <a:bodyPr/>
          <a:lstStyle/>
          <a:p>
            <a:pPr algn="ctr"/>
            <a:r>
              <a:rPr lang="en-US" dirty="0" smtClean="0"/>
              <a:t>Good Catch Winner </a:t>
            </a:r>
            <a:r>
              <a:rPr lang="en-US" dirty="0"/>
              <a:t/>
            </a:r>
            <a:br>
              <a:rPr lang="en-US" dirty="0"/>
            </a:br>
            <a:r>
              <a:rPr lang="en-US" dirty="0" smtClean="0"/>
              <a:t/>
            </a:r>
            <a:br>
              <a:rPr lang="en-US" dirty="0" smtClean="0"/>
            </a:br>
            <a:r>
              <a:rPr lang="en-US" dirty="0" smtClean="0"/>
              <a:t>Michelle Brown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162425" y="1476375"/>
            <a:ext cx="4495800" cy="3371850"/>
          </a:xfrm>
          <a:prstGeom prst="rect">
            <a:avLst/>
          </a:prstGeom>
        </p:spPr>
      </p:pic>
    </p:spTree>
    <p:extLst>
      <p:ext uri="{BB962C8B-B14F-4D97-AF65-F5344CB8AC3E}">
        <p14:creationId xmlns:p14="http://schemas.microsoft.com/office/powerpoint/2010/main" val="189229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15" y="457200"/>
            <a:ext cx="7772400" cy="553998"/>
          </a:xfrm>
        </p:spPr>
        <p:txBody>
          <a:bodyPr/>
          <a:lstStyle/>
          <a:p>
            <a:pPr algn="ctr"/>
            <a:r>
              <a:rPr lang="en-US" dirty="0" smtClean="0"/>
              <a:t>Lab Pathology Deviations</a:t>
            </a:r>
            <a:endParaRPr lang="en-US" dirty="0"/>
          </a:p>
        </p:txBody>
      </p:sp>
      <p:sp>
        <p:nvSpPr>
          <p:cNvPr id="3" name="TextBox 2"/>
          <p:cNvSpPr txBox="1"/>
          <p:nvPr/>
        </p:nvSpPr>
        <p:spPr>
          <a:xfrm>
            <a:off x="6248400" y="5943600"/>
            <a:ext cx="1828800" cy="646331"/>
          </a:xfrm>
          <a:prstGeom prst="rect">
            <a:avLst/>
          </a:prstGeom>
          <a:noFill/>
        </p:spPr>
        <p:txBody>
          <a:bodyPr wrap="square" rtlCol="0">
            <a:spAutoFit/>
          </a:bodyPr>
          <a:lstStyle/>
          <a:p>
            <a:r>
              <a:rPr lang="en-US" dirty="0" smtClean="0">
                <a:solidFill>
                  <a:schemeClr val="accent1">
                    <a:lumMod val="75000"/>
                  </a:schemeClr>
                </a:solidFill>
              </a:rPr>
              <a:t>April : 101</a:t>
            </a:r>
          </a:p>
          <a:p>
            <a:r>
              <a:rPr lang="en-US" dirty="0" smtClean="0">
                <a:solidFill>
                  <a:schemeClr val="accent2">
                    <a:lumMod val="75000"/>
                  </a:schemeClr>
                </a:solidFill>
              </a:rPr>
              <a:t>Average: 71</a:t>
            </a:r>
            <a:endParaRPr lang="en-US" dirty="0">
              <a:solidFill>
                <a:schemeClr val="accent2">
                  <a:lumMod val="75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287295547"/>
              </p:ext>
            </p:extLst>
          </p:nvPr>
        </p:nvGraphicFramePr>
        <p:xfrm>
          <a:off x="990600" y="1760387"/>
          <a:ext cx="7086600" cy="3381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290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228600"/>
            <a:ext cx="4953000" cy="553998"/>
          </a:xfrm>
        </p:spPr>
        <p:txBody>
          <a:bodyPr/>
          <a:lstStyle/>
          <a:p>
            <a:pPr algn="ctr"/>
            <a:r>
              <a:rPr lang="en-US" dirty="0" smtClean="0"/>
              <a:t>Top Deviations in April</a:t>
            </a:r>
            <a:endParaRPr lang="en-US" dirty="0"/>
          </a:p>
        </p:txBody>
      </p:sp>
      <p:sp>
        <p:nvSpPr>
          <p:cNvPr id="4" name="Rounded Rectangle 3"/>
          <p:cNvSpPr/>
          <p:nvPr/>
        </p:nvSpPr>
        <p:spPr>
          <a:xfrm>
            <a:off x="1447800" y="1416886"/>
            <a:ext cx="609600" cy="304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a:t>
            </a:r>
            <a:endParaRPr lang="en-US" b="1"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168400150"/>
              </p:ext>
            </p:extLst>
          </p:nvPr>
        </p:nvGraphicFramePr>
        <p:xfrm>
          <a:off x="1219200" y="1981200"/>
          <a:ext cx="6781799"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9473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34742" y="694805"/>
            <a:ext cx="3657600" cy="1107996"/>
          </a:xfrm>
        </p:spPr>
        <p:txBody>
          <a:bodyPr/>
          <a:lstStyle/>
          <a:p>
            <a:pPr algn="ctr"/>
            <a:r>
              <a:rPr lang="en-US" dirty="0" smtClean="0"/>
              <a:t>Top Deviations in April</a:t>
            </a:r>
            <a:endParaRPr lang="en-US" dirty="0"/>
          </a:p>
        </p:txBody>
      </p:sp>
      <p:sp>
        <p:nvSpPr>
          <p:cNvPr id="10" name="Rounded Rectangle 9"/>
          <p:cNvSpPr/>
          <p:nvPr/>
        </p:nvSpPr>
        <p:spPr>
          <a:xfrm>
            <a:off x="533400" y="1096403"/>
            <a:ext cx="609600" cy="304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sp>
        <p:nvSpPr>
          <p:cNvPr id="12" name="Rounded Rectangle 11"/>
          <p:cNvSpPr/>
          <p:nvPr/>
        </p:nvSpPr>
        <p:spPr>
          <a:xfrm>
            <a:off x="7848600" y="3505200"/>
            <a:ext cx="609600" cy="304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a:t>
            </a:r>
            <a:endParaRPr lang="en-US" b="1" dirty="0">
              <a:solidFill>
                <a:srgbClr val="FF0000"/>
              </a:solidFill>
            </a:endParaRPr>
          </a:p>
        </p:txBody>
      </p:sp>
      <p:graphicFrame>
        <p:nvGraphicFramePr>
          <p:cNvPr id="8" name="Chart 7"/>
          <p:cNvGraphicFramePr>
            <a:graphicFrameLocks/>
          </p:cNvGraphicFramePr>
          <p:nvPr>
            <p:extLst>
              <p:ext uri="{D42A27DB-BD31-4B8C-83A1-F6EECF244321}">
                <p14:modId xmlns:p14="http://schemas.microsoft.com/office/powerpoint/2010/main" val="2130941128"/>
              </p:ext>
            </p:extLst>
          </p:nvPr>
        </p:nvGraphicFramePr>
        <p:xfrm>
          <a:off x="228600" y="109640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3288742646"/>
              </p:ext>
            </p:extLst>
          </p:nvPr>
        </p:nvGraphicFramePr>
        <p:xfrm>
          <a:off x="4037907" y="3839603"/>
          <a:ext cx="46482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2882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85800"/>
            <a:ext cx="7772400" cy="1107996"/>
          </a:xfrm>
        </p:spPr>
        <p:txBody>
          <a:bodyPr/>
          <a:lstStyle/>
          <a:p>
            <a:pPr algn="ctr"/>
            <a:r>
              <a:rPr lang="en-US" dirty="0" smtClean="0"/>
              <a:t>Lab Pathology Deviations by Section</a:t>
            </a:r>
            <a:br>
              <a:rPr lang="en-US" dirty="0" smtClean="0"/>
            </a:br>
            <a:r>
              <a:rPr lang="en-US" dirty="0" smtClean="0"/>
              <a:t>April 2021</a:t>
            </a:r>
            <a:endParaRPr lang="en-US" dirty="0"/>
          </a:p>
        </p:txBody>
      </p:sp>
      <p:pic>
        <p:nvPicPr>
          <p:cNvPr id="3" name="Picture 2"/>
          <p:cNvPicPr>
            <a:picLocks noChangeAspect="1"/>
          </p:cNvPicPr>
          <p:nvPr/>
        </p:nvPicPr>
        <p:blipFill>
          <a:blip r:embed="rId2"/>
          <a:stretch>
            <a:fillRect/>
          </a:stretch>
        </p:blipFill>
        <p:spPr>
          <a:xfrm>
            <a:off x="76200" y="2286000"/>
            <a:ext cx="8991600" cy="2802800"/>
          </a:xfrm>
          <a:prstGeom prst="rect">
            <a:avLst/>
          </a:prstGeom>
        </p:spPr>
      </p:pic>
    </p:spTree>
    <p:extLst>
      <p:ext uri="{BB962C8B-B14F-4D97-AF65-F5344CB8AC3E}">
        <p14:creationId xmlns:p14="http://schemas.microsoft.com/office/powerpoint/2010/main" val="351730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8B945E1B690043B84BB6A52FCE9C03" ma:contentTypeVersion="10" ma:contentTypeDescription="Create a new document." ma:contentTypeScope="" ma:versionID="78415f39f01d9ff4702ec5d5188ade60">
  <xsd:schema xmlns:xsd="http://www.w3.org/2001/XMLSchema" xmlns:xs="http://www.w3.org/2001/XMLSchema" xmlns:p="http://schemas.microsoft.com/office/2006/metadata/properties" xmlns:ns3="9cf83a04-d13f-4892-865d-583e21da827c" targetNamespace="http://schemas.microsoft.com/office/2006/metadata/properties" ma:root="true" ma:fieldsID="ba7403da90208c24bea272715246be54" ns3:_="">
    <xsd:import namespace="9cf83a04-d13f-4892-865d-583e21da82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3a04-d13f-4892-865d-583e21da8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0BB3A-C0A9-4EA1-8DD1-0C7E1EB1D030}">
  <ds:schemaRefs>
    <ds:schemaRef ds:uri="http://schemas.microsoft.com/sharepoint/v3/contenttype/forms"/>
  </ds:schemaRefs>
</ds:datastoreItem>
</file>

<file path=customXml/itemProps2.xml><?xml version="1.0" encoding="utf-8"?>
<ds:datastoreItem xmlns:ds="http://schemas.openxmlformats.org/officeDocument/2006/customXml" ds:itemID="{D6DAB2FA-A988-484F-B44C-6B952E5A1248}">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9cf83a04-d13f-4892-865d-583e21da827c"/>
    <ds:schemaRef ds:uri="http://www.w3.org/XML/1998/namespace"/>
  </ds:schemaRefs>
</ds:datastoreItem>
</file>

<file path=customXml/itemProps3.xml><?xml version="1.0" encoding="utf-8"?>
<ds:datastoreItem xmlns:ds="http://schemas.openxmlformats.org/officeDocument/2006/customXml" ds:itemID="{B1A79824-7B33-43B8-A0C0-EEFE04F49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3a04-d13f-4892-865d-583e21da8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WFBMC Internal Theme1</Template>
  <TotalTime>7694</TotalTime>
  <Words>985</Words>
  <Application>Microsoft Office PowerPoint</Application>
  <PresentationFormat>On-screen Show (4:3)</PresentationFormat>
  <Paragraphs>109</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WFBMC Internal Theme1</vt:lpstr>
      <vt:lpstr>Lab / Pathology  Managers Meeting</vt:lpstr>
      <vt:lpstr>Patient and Family Promise</vt:lpstr>
      <vt:lpstr>Serious Safety Events</vt:lpstr>
      <vt:lpstr>Good Catches  April</vt:lpstr>
      <vt:lpstr>Good Catch Winner   Michelle Brown</vt:lpstr>
      <vt:lpstr>Lab Pathology Deviations</vt:lpstr>
      <vt:lpstr>Top Deviations in April</vt:lpstr>
      <vt:lpstr>Top Deviations in April</vt:lpstr>
      <vt:lpstr>Lab Pathology Deviations by Section April 2021</vt:lpstr>
      <vt:lpstr>RL6 Closing the Loop Compliance</vt:lpstr>
      <vt:lpstr>RL6 Closing the Loop Compliance by Section</vt:lpstr>
      <vt:lpstr>Safety Starts Here Section Compliance  2021</vt:lpstr>
      <vt:lpstr>Safety Coach Monthly Compliance 2021</vt:lpstr>
      <vt:lpstr>Safety Focus of the Month:  Five Principles of Highly – Reliable Organizations</vt:lpstr>
      <vt:lpstr>Sensitivity to Operations</vt:lpstr>
      <vt:lpstr>SPOT Safety Alert  May 10th, 2021</vt:lpstr>
      <vt:lpstr>Lab Operations System Delay Notification Procedure</vt:lpstr>
      <vt:lpstr>PowerPoint Presentation</vt:lpstr>
      <vt:lpstr>PowerPoint Presentation</vt:lpstr>
      <vt:lpstr>PowerPoint Presentation</vt:lpstr>
      <vt:lpstr>Lab Employee Hazard Awareness</vt:lpstr>
      <vt:lpstr>Needles</vt:lpstr>
      <vt:lpstr>Scalpels</vt:lpstr>
      <vt:lpstr>Things to think about</vt:lpstr>
      <vt:lpstr>Care Tower: Project EAST</vt:lpstr>
      <vt:lpstr>Reminders</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Shelley Bowman</cp:lastModifiedBy>
  <cp:revision>493</cp:revision>
  <cp:lastPrinted>2020-01-14T12:08:21Z</cp:lastPrinted>
  <dcterms:created xsi:type="dcterms:W3CDTF">2016-09-30T15:29:35Z</dcterms:created>
  <dcterms:modified xsi:type="dcterms:W3CDTF">2021-05-12T18:41:13Z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0x010100838B945E1B690043B84BB6A52FCE9C03</vt:lpwstr>
  </property>
</Properties>
</file>