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57" r:id="rId6"/>
    <p:sldId id="291" r:id="rId7"/>
    <p:sldId id="377" r:id="rId8"/>
    <p:sldId id="378" r:id="rId9"/>
    <p:sldId id="329" r:id="rId10"/>
    <p:sldId id="345" r:id="rId11"/>
    <p:sldId id="355" r:id="rId12"/>
    <p:sldId id="299" r:id="rId13"/>
    <p:sldId id="302" r:id="rId14"/>
    <p:sldId id="305" r:id="rId15"/>
    <p:sldId id="335" r:id="rId16"/>
    <p:sldId id="387" r:id="rId17"/>
    <p:sldId id="415" r:id="rId18"/>
    <p:sldId id="416" r:id="rId19"/>
    <p:sldId id="417" r:id="rId20"/>
    <p:sldId id="418" r:id="rId21"/>
    <p:sldId id="419" r:id="rId22"/>
    <p:sldId id="420" r:id="rId23"/>
    <p:sldId id="421" r:id="rId24"/>
    <p:sldId id="379" r:id="rId25"/>
    <p:sldId id="310" r:id="rId26"/>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535" autoAdjust="0"/>
  </p:normalViewPr>
  <p:slideViewPr>
    <p:cSldViewPr>
      <p:cViewPr varScale="1">
        <p:scale>
          <a:sx n="115" d="100"/>
          <a:sy n="115" d="100"/>
        </p:scale>
        <p:origin x="1362" y="10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wakehealth-my.sharepoint.com/personal/shportis_wakehealth_edu/Documents/RL%20Control%20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medctr.ad.wfubmc.edu\dfs\path_labs$\Safety\RL%20Deviations%20CY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medctr.ad.wfubmc.edu\dfs\path_labs$\Safety\RL%20Deviations%20CY2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medctr.ad.wfubmc.edu\dfs\path_labs$\Safety\RL%20Deviations%20CY2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US"/>
              <a:t>RLs with Deviation Believed to have Occurred in the Lab</a:t>
            </a:r>
          </a:p>
        </c:rich>
      </c:tx>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manualLayout>
          <c:layoutTarget val="inner"/>
          <c:xMode val="edge"/>
          <c:yMode val="edge"/>
          <c:x val="6.8868872893332864E-2"/>
          <c:y val="0.15224834122012118"/>
          <c:w val="0.8752847091533944"/>
          <c:h val="0.66364605884118499"/>
        </c:manualLayout>
      </c:layout>
      <c:lineChart>
        <c:grouping val="standard"/>
        <c:varyColors val="0"/>
        <c:ser>
          <c:idx val="0"/>
          <c:order val="0"/>
          <c:tx>
            <c:strRef>
              <c:f>'Lab Deviaitons'!$B$7</c:f>
              <c:strCache>
                <c:ptCount val="1"/>
                <c:pt idx="0">
                  <c:v>RLs</c:v>
                </c:pt>
              </c:strCache>
            </c:strRef>
          </c:tx>
          <c:spPr>
            <a:ln w="22225" cap="rnd" cmpd="sng" algn="ctr">
              <a:solidFill>
                <a:schemeClr val="accent1"/>
              </a:solidFill>
              <a:round/>
            </a:ln>
            <a:effectLst/>
          </c:spPr>
          <c:marker>
            <c:symbol val="none"/>
          </c:marker>
          <c:cat>
            <c:strRef>
              <c:f>'Lab Deviaitons'!$A$8:$A$30</c:f>
              <c:strCache>
                <c:ptCount val="23"/>
                <c:pt idx="0">
                  <c:v>Jul</c:v>
                </c:pt>
                <c:pt idx="1">
                  <c:v>Aug</c:v>
                </c:pt>
                <c:pt idx="2">
                  <c:v>Sep</c:v>
                </c:pt>
                <c:pt idx="3">
                  <c:v>Oct</c:v>
                </c:pt>
                <c:pt idx="4">
                  <c:v>Nov</c:v>
                </c:pt>
                <c:pt idx="5">
                  <c:v>Dec</c:v>
                </c:pt>
                <c:pt idx="6">
                  <c:v>Jan</c:v>
                </c:pt>
                <c:pt idx="7">
                  <c:v>Feb</c:v>
                </c:pt>
                <c:pt idx="8">
                  <c:v>Mar</c:v>
                </c:pt>
                <c:pt idx="9">
                  <c:v>Apr</c:v>
                </c:pt>
                <c:pt idx="10">
                  <c:v>May</c:v>
                </c:pt>
                <c:pt idx="11">
                  <c:v>Jun</c:v>
                </c:pt>
                <c:pt idx="12">
                  <c:v>Jul</c:v>
                </c:pt>
                <c:pt idx="13">
                  <c:v>Aug</c:v>
                </c:pt>
                <c:pt idx="14">
                  <c:v>Sep</c:v>
                </c:pt>
                <c:pt idx="15">
                  <c:v>Oct</c:v>
                </c:pt>
                <c:pt idx="16">
                  <c:v>Nov</c:v>
                </c:pt>
                <c:pt idx="17">
                  <c:v>Dec</c:v>
                </c:pt>
                <c:pt idx="18">
                  <c:v>Jan</c:v>
                </c:pt>
                <c:pt idx="19">
                  <c:v>Feb</c:v>
                </c:pt>
                <c:pt idx="20">
                  <c:v>Mar</c:v>
                </c:pt>
                <c:pt idx="21">
                  <c:v>Apr</c:v>
                </c:pt>
                <c:pt idx="22">
                  <c:v>May</c:v>
                </c:pt>
              </c:strCache>
            </c:strRef>
          </c:cat>
          <c:val>
            <c:numRef>
              <c:f>'Lab Deviaitons'!$B$8:$B$30</c:f>
              <c:numCache>
                <c:formatCode>General</c:formatCode>
                <c:ptCount val="23"/>
                <c:pt idx="0">
                  <c:v>58</c:v>
                </c:pt>
                <c:pt idx="1">
                  <c:v>107</c:v>
                </c:pt>
                <c:pt idx="2">
                  <c:v>94</c:v>
                </c:pt>
                <c:pt idx="3">
                  <c:v>66</c:v>
                </c:pt>
                <c:pt idx="4">
                  <c:v>57</c:v>
                </c:pt>
                <c:pt idx="5">
                  <c:v>62</c:v>
                </c:pt>
                <c:pt idx="6">
                  <c:v>56</c:v>
                </c:pt>
                <c:pt idx="7">
                  <c:v>72</c:v>
                </c:pt>
                <c:pt idx="8">
                  <c:v>50</c:v>
                </c:pt>
                <c:pt idx="9">
                  <c:v>54</c:v>
                </c:pt>
                <c:pt idx="10">
                  <c:v>71</c:v>
                </c:pt>
                <c:pt idx="11">
                  <c:v>69</c:v>
                </c:pt>
                <c:pt idx="12">
                  <c:v>50</c:v>
                </c:pt>
                <c:pt idx="13">
                  <c:v>61</c:v>
                </c:pt>
                <c:pt idx="14">
                  <c:v>52</c:v>
                </c:pt>
                <c:pt idx="15">
                  <c:v>56</c:v>
                </c:pt>
                <c:pt idx="16">
                  <c:v>75</c:v>
                </c:pt>
                <c:pt idx="17">
                  <c:v>77</c:v>
                </c:pt>
                <c:pt idx="18">
                  <c:v>76</c:v>
                </c:pt>
                <c:pt idx="19">
                  <c:v>90</c:v>
                </c:pt>
                <c:pt idx="20">
                  <c:v>105</c:v>
                </c:pt>
                <c:pt idx="21">
                  <c:v>101</c:v>
                </c:pt>
                <c:pt idx="22">
                  <c:v>96</c:v>
                </c:pt>
              </c:numCache>
            </c:numRef>
          </c:val>
          <c:smooth val="0"/>
          <c:extLst>
            <c:ext xmlns:c16="http://schemas.microsoft.com/office/drawing/2014/chart" uri="{C3380CC4-5D6E-409C-BE32-E72D297353CC}">
              <c16:uniqueId val="{00000000-BA0C-4D30-B4A0-DC644F5E0E1F}"/>
            </c:ext>
          </c:extLst>
        </c:ser>
        <c:ser>
          <c:idx val="1"/>
          <c:order val="1"/>
          <c:tx>
            <c:strRef>
              <c:f>'Lab Deviaitons'!$C$7</c:f>
              <c:strCache>
                <c:ptCount val="1"/>
                <c:pt idx="0">
                  <c:v>Mean</c:v>
                </c:pt>
              </c:strCache>
            </c:strRef>
          </c:tx>
          <c:spPr>
            <a:ln w="22225" cap="rnd" cmpd="sng" algn="ctr">
              <a:solidFill>
                <a:schemeClr val="accent2"/>
              </a:solidFill>
              <a:round/>
            </a:ln>
            <a:effectLst/>
          </c:spPr>
          <c:marker>
            <c:symbol val="none"/>
          </c:marker>
          <c:cat>
            <c:strRef>
              <c:f>'Lab Deviaitons'!$A$8:$A$30</c:f>
              <c:strCache>
                <c:ptCount val="23"/>
                <c:pt idx="0">
                  <c:v>Jul</c:v>
                </c:pt>
                <c:pt idx="1">
                  <c:v>Aug</c:v>
                </c:pt>
                <c:pt idx="2">
                  <c:v>Sep</c:v>
                </c:pt>
                <c:pt idx="3">
                  <c:v>Oct</c:v>
                </c:pt>
                <c:pt idx="4">
                  <c:v>Nov</c:v>
                </c:pt>
                <c:pt idx="5">
                  <c:v>Dec</c:v>
                </c:pt>
                <c:pt idx="6">
                  <c:v>Jan</c:v>
                </c:pt>
                <c:pt idx="7">
                  <c:v>Feb</c:v>
                </c:pt>
                <c:pt idx="8">
                  <c:v>Mar</c:v>
                </c:pt>
                <c:pt idx="9">
                  <c:v>Apr</c:v>
                </c:pt>
                <c:pt idx="10">
                  <c:v>May</c:v>
                </c:pt>
                <c:pt idx="11">
                  <c:v>Jun</c:v>
                </c:pt>
                <c:pt idx="12">
                  <c:v>Jul</c:v>
                </c:pt>
                <c:pt idx="13">
                  <c:v>Aug</c:v>
                </c:pt>
                <c:pt idx="14">
                  <c:v>Sep</c:v>
                </c:pt>
                <c:pt idx="15">
                  <c:v>Oct</c:v>
                </c:pt>
                <c:pt idx="16">
                  <c:v>Nov</c:v>
                </c:pt>
                <c:pt idx="17">
                  <c:v>Dec</c:v>
                </c:pt>
                <c:pt idx="18">
                  <c:v>Jan</c:v>
                </c:pt>
                <c:pt idx="19">
                  <c:v>Feb</c:v>
                </c:pt>
                <c:pt idx="20">
                  <c:v>Mar</c:v>
                </c:pt>
                <c:pt idx="21">
                  <c:v>Apr</c:v>
                </c:pt>
                <c:pt idx="22">
                  <c:v>May</c:v>
                </c:pt>
              </c:strCache>
            </c:strRef>
          </c:cat>
          <c:val>
            <c:numRef>
              <c:f>'Lab Deviaitons'!$C$8:$C$30</c:f>
              <c:numCache>
                <c:formatCode>General</c:formatCode>
                <c:ptCount val="23"/>
                <c:pt idx="0">
                  <c:v>71.956521739130437</c:v>
                </c:pt>
                <c:pt idx="1">
                  <c:v>71.956521739130437</c:v>
                </c:pt>
                <c:pt idx="2">
                  <c:v>71.956521739130437</c:v>
                </c:pt>
                <c:pt idx="3">
                  <c:v>71.956521739130437</c:v>
                </c:pt>
                <c:pt idx="4">
                  <c:v>71.956521739130437</c:v>
                </c:pt>
                <c:pt idx="5">
                  <c:v>71.956521739130437</c:v>
                </c:pt>
                <c:pt idx="6">
                  <c:v>71.956521739130437</c:v>
                </c:pt>
                <c:pt idx="7">
                  <c:v>71.956521739130437</c:v>
                </c:pt>
                <c:pt idx="8">
                  <c:v>71.956521739130437</c:v>
                </c:pt>
                <c:pt idx="9">
                  <c:v>71.956521739130437</c:v>
                </c:pt>
                <c:pt idx="10">
                  <c:v>71.956521739130437</c:v>
                </c:pt>
                <c:pt idx="11">
                  <c:v>71.956521739130437</c:v>
                </c:pt>
                <c:pt idx="12">
                  <c:v>71.956521739130437</c:v>
                </c:pt>
                <c:pt idx="13">
                  <c:v>71.956521739130437</c:v>
                </c:pt>
                <c:pt idx="14">
                  <c:v>71.956521739130437</c:v>
                </c:pt>
                <c:pt idx="15">
                  <c:v>71.956521739130437</c:v>
                </c:pt>
                <c:pt idx="16">
                  <c:v>71.956521739130437</c:v>
                </c:pt>
                <c:pt idx="17">
                  <c:v>71.956521739130437</c:v>
                </c:pt>
                <c:pt idx="18">
                  <c:v>71.956521739130437</c:v>
                </c:pt>
                <c:pt idx="19">
                  <c:v>71.956521739130437</c:v>
                </c:pt>
                <c:pt idx="20">
                  <c:v>71.956521739130437</c:v>
                </c:pt>
                <c:pt idx="21">
                  <c:v>71.956521739130437</c:v>
                </c:pt>
                <c:pt idx="22">
                  <c:v>71.956521739130437</c:v>
                </c:pt>
              </c:numCache>
            </c:numRef>
          </c:val>
          <c:smooth val="0"/>
          <c:extLst>
            <c:ext xmlns:c16="http://schemas.microsoft.com/office/drawing/2014/chart" uri="{C3380CC4-5D6E-409C-BE32-E72D297353CC}">
              <c16:uniqueId val="{00000001-BA0C-4D30-B4A0-DC644F5E0E1F}"/>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554092664"/>
        <c:axId val="554109392"/>
      </c:lineChart>
      <c:catAx>
        <c:axId val="55409266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554109392"/>
        <c:crosses val="autoZero"/>
        <c:auto val="1"/>
        <c:lblAlgn val="ctr"/>
        <c:lblOffset val="100"/>
        <c:noMultiLvlLbl val="0"/>
      </c:catAx>
      <c:valAx>
        <c:axId val="5541093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554092664"/>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US"/>
              <a:t>Incorrect Results Reported</a:t>
            </a:r>
          </a:p>
        </c:rich>
      </c:tx>
      <c:layout>
        <c:manualLayout>
          <c:xMode val="edge"/>
          <c:yMode val="edge"/>
          <c:x val="0.33087129140503008"/>
          <c:y val="2.3901910516999327E-2"/>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'Control Chart'!$T$4</c:f>
              <c:strCache>
                <c:ptCount val="1"/>
                <c:pt idx="0">
                  <c:v>Deviations</c:v>
                </c:pt>
              </c:strCache>
            </c:strRef>
          </c:tx>
          <c:spPr>
            <a:ln w="22225" cap="rnd" cmpd="sng" algn="ctr">
              <a:solidFill>
                <a:schemeClr val="accent1"/>
              </a:solidFill>
              <a:round/>
            </a:ln>
            <a:effectLst/>
          </c:spPr>
          <c:marker>
            <c:symbol val="none"/>
          </c:marker>
          <c:cat>
            <c:strRef>
              <c:f>'Control Chart'!$S$5:$S$27</c:f>
              <c:strCache>
                <c:ptCount val="23"/>
                <c:pt idx="0">
                  <c:v>Jul</c:v>
                </c:pt>
                <c:pt idx="1">
                  <c:v>Aug</c:v>
                </c:pt>
                <c:pt idx="2">
                  <c:v>Sept</c:v>
                </c:pt>
                <c:pt idx="3">
                  <c:v>Oct</c:v>
                </c:pt>
                <c:pt idx="4">
                  <c:v>Nov</c:v>
                </c:pt>
                <c:pt idx="5">
                  <c:v>Dec</c:v>
                </c:pt>
                <c:pt idx="6">
                  <c:v>Jan</c:v>
                </c:pt>
                <c:pt idx="7">
                  <c:v>Feb</c:v>
                </c:pt>
                <c:pt idx="8">
                  <c:v>Mar</c:v>
                </c:pt>
                <c:pt idx="9">
                  <c:v>Apr</c:v>
                </c:pt>
                <c:pt idx="10">
                  <c:v>May</c:v>
                </c:pt>
                <c:pt idx="11">
                  <c:v>June</c:v>
                </c:pt>
                <c:pt idx="12">
                  <c:v>July</c:v>
                </c:pt>
                <c:pt idx="13">
                  <c:v>Aug</c:v>
                </c:pt>
                <c:pt idx="14">
                  <c:v>Sept</c:v>
                </c:pt>
                <c:pt idx="15">
                  <c:v>Oct</c:v>
                </c:pt>
                <c:pt idx="16">
                  <c:v>Nov</c:v>
                </c:pt>
                <c:pt idx="17">
                  <c:v>Dec</c:v>
                </c:pt>
                <c:pt idx="18">
                  <c:v>Jan</c:v>
                </c:pt>
                <c:pt idx="19">
                  <c:v>Feb</c:v>
                </c:pt>
                <c:pt idx="20">
                  <c:v>Mar</c:v>
                </c:pt>
                <c:pt idx="21">
                  <c:v>April</c:v>
                </c:pt>
                <c:pt idx="22">
                  <c:v>May</c:v>
                </c:pt>
              </c:strCache>
            </c:strRef>
          </c:cat>
          <c:val>
            <c:numRef>
              <c:f>'Control Chart'!$T$5:$T$27</c:f>
              <c:numCache>
                <c:formatCode>General</c:formatCode>
                <c:ptCount val="23"/>
                <c:pt idx="0">
                  <c:v>4</c:v>
                </c:pt>
                <c:pt idx="1">
                  <c:v>42</c:v>
                </c:pt>
                <c:pt idx="2">
                  <c:v>37</c:v>
                </c:pt>
                <c:pt idx="3">
                  <c:v>16</c:v>
                </c:pt>
                <c:pt idx="4">
                  <c:v>4</c:v>
                </c:pt>
                <c:pt idx="5">
                  <c:v>27</c:v>
                </c:pt>
                <c:pt idx="6">
                  <c:v>11</c:v>
                </c:pt>
                <c:pt idx="7">
                  <c:v>19</c:v>
                </c:pt>
                <c:pt idx="8">
                  <c:v>11</c:v>
                </c:pt>
                <c:pt idx="9">
                  <c:v>15</c:v>
                </c:pt>
                <c:pt idx="10">
                  <c:v>38</c:v>
                </c:pt>
                <c:pt idx="11">
                  <c:v>14</c:v>
                </c:pt>
                <c:pt idx="12">
                  <c:v>10</c:v>
                </c:pt>
                <c:pt idx="13">
                  <c:v>13</c:v>
                </c:pt>
                <c:pt idx="14">
                  <c:v>11</c:v>
                </c:pt>
                <c:pt idx="15">
                  <c:v>16</c:v>
                </c:pt>
                <c:pt idx="16">
                  <c:v>18</c:v>
                </c:pt>
                <c:pt idx="17">
                  <c:v>15</c:v>
                </c:pt>
                <c:pt idx="18">
                  <c:v>20</c:v>
                </c:pt>
                <c:pt idx="19">
                  <c:v>24</c:v>
                </c:pt>
                <c:pt idx="20">
                  <c:v>20</c:v>
                </c:pt>
                <c:pt idx="21">
                  <c:v>29</c:v>
                </c:pt>
                <c:pt idx="22">
                  <c:v>42</c:v>
                </c:pt>
              </c:numCache>
            </c:numRef>
          </c:val>
          <c:smooth val="0"/>
          <c:extLst>
            <c:ext xmlns:c16="http://schemas.microsoft.com/office/drawing/2014/chart" uri="{C3380CC4-5D6E-409C-BE32-E72D297353CC}">
              <c16:uniqueId val="{00000000-EBED-4F67-8510-3D3264A24992}"/>
            </c:ext>
          </c:extLst>
        </c:ser>
        <c:ser>
          <c:idx val="1"/>
          <c:order val="1"/>
          <c:tx>
            <c:strRef>
              <c:f>'Control Chart'!$U$4</c:f>
              <c:strCache>
                <c:ptCount val="1"/>
                <c:pt idx="0">
                  <c:v>Mean</c:v>
                </c:pt>
              </c:strCache>
            </c:strRef>
          </c:tx>
          <c:spPr>
            <a:ln w="22225" cap="rnd" cmpd="sng" algn="ctr">
              <a:solidFill>
                <a:schemeClr val="accent2"/>
              </a:solidFill>
              <a:round/>
            </a:ln>
            <a:effectLst/>
          </c:spPr>
          <c:marker>
            <c:symbol val="none"/>
          </c:marker>
          <c:cat>
            <c:strRef>
              <c:f>'Control Chart'!$S$5:$S$27</c:f>
              <c:strCache>
                <c:ptCount val="23"/>
                <c:pt idx="0">
                  <c:v>Jul</c:v>
                </c:pt>
                <c:pt idx="1">
                  <c:v>Aug</c:v>
                </c:pt>
                <c:pt idx="2">
                  <c:v>Sept</c:v>
                </c:pt>
                <c:pt idx="3">
                  <c:v>Oct</c:v>
                </c:pt>
                <c:pt idx="4">
                  <c:v>Nov</c:v>
                </c:pt>
                <c:pt idx="5">
                  <c:v>Dec</c:v>
                </c:pt>
                <c:pt idx="6">
                  <c:v>Jan</c:v>
                </c:pt>
                <c:pt idx="7">
                  <c:v>Feb</c:v>
                </c:pt>
                <c:pt idx="8">
                  <c:v>Mar</c:v>
                </c:pt>
                <c:pt idx="9">
                  <c:v>Apr</c:v>
                </c:pt>
                <c:pt idx="10">
                  <c:v>May</c:v>
                </c:pt>
                <c:pt idx="11">
                  <c:v>June</c:v>
                </c:pt>
                <c:pt idx="12">
                  <c:v>July</c:v>
                </c:pt>
                <c:pt idx="13">
                  <c:v>Aug</c:v>
                </c:pt>
                <c:pt idx="14">
                  <c:v>Sept</c:v>
                </c:pt>
                <c:pt idx="15">
                  <c:v>Oct</c:v>
                </c:pt>
                <c:pt idx="16">
                  <c:v>Nov</c:v>
                </c:pt>
                <c:pt idx="17">
                  <c:v>Dec</c:v>
                </c:pt>
                <c:pt idx="18">
                  <c:v>Jan</c:v>
                </c:pt>
                <c:pt idx="19">
                  <c:v>Feb</c:v>
                </c:pt>
                <c:pt idx="20">
                  <c:v>Mar</c:v>
                </c:pt>
                <c:pt idx="21">
                  <c:v>April</c:v>
                </c:pt>
                <c:pt idx="22">
                  <c:v>May</c:v>
                </c:pt>
              </c:strCache>
            </c:strRef>
          </c:cat>
          <c:val>
            <c:numRef>
              <c:f>'Control Chart'!$U$5:$U$27</c:f>
              <c:numCache>
                <c:formatCode>General</c:formatCode>
                <c:ptCount val="23"/>
                <c:pt idx="0">
                  <c:v>19.826086956521738</c:v>
                </c:pt>
                <c:pt idx="1">
                  <c:v>19.826086956521738</c:v>
                </c:pt>
                <c:pt idx="2">
                  <c:v>19.826086956521738</c:v>
                </c:pt>
                <c:pt idx="3">
                  <c:v>19.826086956521738</c:v>
                </c:pt>
                <c:pt idx="4">
                  <c:v>19.826086956521738</c:v>
                </c:pt>
                <c:pt idx="5">
                  <c:v>19.826086956521738</c:v>
                </c:pt>
                <c:pt idx="6">
                  <c:v>19.826086956521738</c:v>
                </c:pt>
                <c:pt idx="7">
                  <c:v>19.826086956521738</c:v>
                </c:pt>
                <c:pt idx="8">
                  <c:v>19.826086956521738</c:v>
                </c:pt>
                <c:pt idx="9">
                  <c:v>19.826086956521738</c:v>
                </c:pt>
                <c:pt idx="10">
                  <c:v>19.826086956521738</c:v>
                </c:pt>
                <c:pt idx="11">
                  <c:v>19.826086956521738</c:v>
                </c:pt>
                <c:pt idx="12">
                  <c:v>19.826086956521738</c:v>
                </c:pt>
                <c:pt idx="13">
                  <c:v>19.826086956521738</c:v>
                </c:pt>
                <c:pt idx="14">
                  <c:v>19.826086956521738</c:v>
                </c:pt>
                <c:pt idx="15">
                  <c:v>19.826086956521738</c:v>
                </c:pt>
                <c:pt idx="16">
                  <c:v>19.826086956521738</c:v>
                </c:pt>
                <c:pt idx="17">
                  <c:v>19.826086956521738</c:v>
                </c:pt>
                <c:pt idx="18">
                  <c:v>19.826086956521738</c:v>
                </c:pt>
                <c:pt idx="19">
                  <c:v>19.826086956521738</c:v>
                </c:pt>
                <c:pt idx="20">
                  <c:v>19.826086956521738</c:v>
                </c:pt>
                <c:pt idx="21">
                  <c:v>19.826086956521738</c:v>
                </c:pt>
                <c:pt idx="22">
                  <c:v>19.826086956521738</c:v>
                </c:pt>
              </c:numCache>
            </c:numRef>
          </c:val>
          <c:smooth val="0"/>
          <c:extLst>
            <c:ext xmlns:c16="http://schemas.microsoft.com/office/drawing/2014/chart" uri="{C3380CC4-5D6E-409C-BE32-E72D297353CC}">
              <c16:uniqueId val="{00000001-EBED-4F67-8510-3D3264A24992}"/>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594496048"/>
        <c:axId val="594499328"/>
      </c:lineChart>
      <c:catAx>
        <c:axId val="59449604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594499328"/>
        <c:crosses val="autoZero"/>
        <c:auto val="1"/>
        <c:lblAlgn val="ctr"/>
        <c:lblOffset val="100"/>
        <c:noMultiLvlLbl val="0"/>
      </c:catAx>
      <c:valAx>
        <c:axId val="5944993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594496048"/>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US"/>
              <a:t>Delayed Results</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'Control Chart'!$AH$4</c:f>
              <c:strCache>
                <c:ptCount val="1"/>
                <c:pt idx="0">
                  <c:v>Deviations</c:v>
                </c:pt>
              </c:strCache>
            </c:strRef>
          </c:tx>
          <c:spPr>
            <a:ln w="22225" cap="rnd" cmpd="sng" algn="ctr">
              <a:solidFill>
                <a:schemeClr val="accent1"/>
              </a:solidFill>
              <a:round/>
            </a:ln>
            <a:effectLst/>
          </c:spPr>
          <c:marker>
            <c:symbol val="none"/>
          </c:marker>
          <c:cat>
            <c:strRef>
              <c:f>'Control Chart'!$AG$5:$AG$27</c:f>
              <c:strCache>
                <c:ptCount val="23"/>
                <c:pt idx="0">
                  <c:v>Jul</c:v>
                </c:pt>
                <c:pt idx="1">
                  <c:v>Aug</c:v>
                </c:pt>
                <c:pt idx="2">
                  <c:v>Sept</c:v>
                </c:pt>
                <c:pt idx="3">
                  <c:v>Oct</c:v>
                </c:pt>
                <c:pt idx="4">
                  <c:v>Nov</c:v>
                </c:pt>
                <c:pt idx="5">
                  <c:v>Dec</c:v>
                </c:pt>
                <c:pt idx="6">
                  <c:v>Jan</c:v>
                </c:pt>
                <c:pt idx="7">
                  <c:v>Feb</c:v>
                </c:pt>
                <c:pt idx="8">
                  <c:v>Mar</c:v>
                </c:pt>
                <c:pt idx="9">
                  <c:v>Apr</c:v>
                </c:pt>
                <c:pt idx="10">
                  <c:v>May</c:v>
                </c:pt>
                <c:pt idx="11">
                  <c:v>June</c:v>
                </c:pt>
                <c:pt idx="12">
                  <c:v>July</c:v>
                </c:pt>
                <c:pt idx="13">
                  <c:v>Aug</c:v>
                </c:pt>
                <c:pt idx="14">
                  <c:v>Sept</c:v>
                </c:pt>
                <c:pt idx="15">
                  <c:v>Oct</c:v>
                </c:pt>
                <c:pt idx="16">
                  <c:v>Nov</c:v>
                </c:pt>
                <c:pt idx="17">
                  <c:v>Dec</c:v>
                </c:pt>
                <c:pt idx="18">
                  <c:v>Jan</c:v>
                </c:pt>
                <c:pt idx="19">
                  <c:v>Feb</c:v>
                </c:pt>
                <c:pt idx="20">
                  <c:v>Mar</c:v>
                </c:pt>
                <c:pt idx="21">
                  <c:v>April</c:v>
                </c:pt>
                <c:pt idx="22">
                  <c:v>May</c:v>
                </c:pt>
              </c:strCache>
            </c:strRef>
          </c:cat>
          <c:val>
            <c:numRef>
              <c:f>'Control Chart'!$AH$5:$AH$27</c:f>
              <c:numCache>
                <c:formatCode>General</c:formatCode>
                <c:ptCount val="23"/>
                <c:pt idx="0">
                  <c:v>1</c:v>
                </c:pt>
                <c:pt idx="1">
                  <c:v>6</c:v>
                </c:pt>
                <c:pt idx="2">
                  <c:v>3</c:v>
                </c:pt>
                <c:pt idx="3">
                  <c:v>4</c:v>
                </c:pt>
                <c:pt idx="4">
                  <c:v>6</c:v>
                </c:pt>
                <c:pt idx="5">
                  <c:v>0</c:v>
                </c:pt>
                <c:pt idx="6">
                  <c:v>11</c:v>
                </c:pt>
                <c:pt idx="7">
                  <c:v>11</c:v>
                </c:pt>
                <c:pt idx="8">
                  <c:v>6</c:v>
                </c:pt>
                <c:pt idx="9">
                  <c:v>5</c:v>
                </c:pt>
                <c:pt idx="10">
                  <c:v>3</c:v>
                </c:pt>
                <c:pt idx="11">
                  <c:v>12</c:v>
                </c:pt>
                <c:pt idx="12">
                  <c:v>2</c:v>
                </c:pt>
                <c:pt idx="13">
                  <c:v>3</c:v>
                </c:pt>
                <c:pt idx="14">
                  <c:v>5</c:v>
                </c:pt>
                <c:pt idx="15">
                  <c:v>6</c:v>
                </c:pt>
                <c:pt idx="16">
                  <c:v>8</c:v>
                </c:pt>
                <c:pt idx="17">
                  <c:v>7</c:v>
                </c:pt>
                <c:pt idx="18">
                  <c:v>6</c:v>
                </c:pt>
                <c:pt idx="19">
                  <c:v>9</c:v>
                </c:pt>
                <c:pt idx="20">
                  <c:v>14</c:v>
                </c:pt>
                <c:pt idx="21">
                  <c:v>8</c:v>
                </c:pt>
                <c:pt idx="22">
                  <c:v>13</c:v>
                </c:pt>
              </c:numCache>
            </c:numRef>
          </c:val>
          <c:smooth val="0"/>
          <c:extLst>
            <c:ext xmlns:c16="http://schemas.microsoft.com/office/drawing/2014/chart" uri="{C3380CC4-5D6E-409C-BE32-E72D297353CC}">
              <c16:uniqueId val="{00000000-E7E7-4C45-8C47-0539D3838AB3}"/>
            </c:ext>
          </c:extLst>
        </c:ser>
        <c:ser>
          <c:idx val="1"/>
          <c:order val="1"/>
          <c:tx>
            <c:strRef>
              <c:f>'Control Chart'!$AI$4</c:f>
              <c:strCache>
                <c:ptCount val="1"/>
                <c:pt idx="0">
                  <c:v>Mean</c:v>
                </c:pt>
              </c:strCache>
            </c:strRef>
          </c:tx>
          <c:spPr>
            <a:ln w="22225" cap="rnd" cmpd="sng" algn="ctr">
              <a:solidFill>
                <a:schemeClr val="accent2"/>
              </a:solidFill>
              <a:round/>
            </a:ln>
            <a:effectLst/>
          </c:spPr>
          <c:marker>
            <c:symbol val="none"/>
          </c:marker>
          <c:cat>
            <c:strRef>
              <c:f>'Control Chart'!$AG$5:$AG$27</c:f>
              <c:strCache>
                <c:ptCount val="23"/>
                <c:pt idx="0">
                  <c:v>Jul</c:v>
                </c:pt>
                <c:pt idx="1">
                  <c:v>Aug</c:v>
                </c:pt>
                <c:pt idx="2">
                  <c:v>Sept</c:v>
                </c:pt>
                <c:pt idx="3">
                  <c:v>Oct</c:v>
                </c:pt>
                <c:pt idx="4">
                  <c:v>Nov</c:v>
                </c:pt>
                <c:pt idx="5">
                  <c:v>Dec</c:v>
                </c:pt>
                <c:pt idx="6">
                  <c:v>Jan</c:v>
                </c:pt>
                <c:pt idx="7">
                  <c:v>Feb</c:v>
                </c:pt>
                <c:pt idx="8">
                  <c:v>Mar</c:v>
                </c:pt>
                <c:pt idx="9">
                  <c:v>Apr</c:v>
                </c:pt>
                <c:pt idx="10">
                  <c:v>May</c:v>
                </c:pt>
                <c:pt idx="11">
                  <c:v>June</c:v>
                </c:pt>
                <c:pt idx="12">
                  <c:v>July</c:v>
                </c:pt>
                <c:pt idx="13">
                  <c:v>Aug</c:v>
                </c:pt>
                <c:pt idx="14">
                  <c:v>Sept</c:v>
                </c:pt>
                <c:pt idx="15">
                  <c:v>Oct</c:v>
                </c:pt>
                <c:pt idx="16">
                  <c:v>Nov</c:v>
                </c:pt>
                <c:pt idx="17">
                  <c:v>Dec</c:v>
                </c:pt>
                <c:pt idx="18">
                  <c:v>Jan</c:v>
                </c:pt>
                <c:pt idx="19">
                  <c:v>Feb</c:v>
                </c:pt>
                <c:pt idx="20">
                  <c:v>Mar</c:v>
                </c:pt>
                <c:pt idx="21">
                  <c:v>April</c:v>
                </c:pt>
                <c:pt idx="22">
                  <c:v>May</c:v>
                </c:pt>
              </c:strCache>
            </c:strRef>
          </c:cat>
          <c:val>
            <c:numRef>
              <c:f>'Control Chart'!$AI$5:$AI$27</c:f>
              <c:numCache>
                <c:formatCode>General</c:formatCode>
                <c:ptCount val="23"/>
                <c:pt idx="0">
                  <c:v>6.4782608695652177</c:v>
                </c:pt>
                <c:pt idx="1">
                  <c:v>6.4782608695652177</c:v>
                </c:pt>
                <c:pt idx="2">
                  <c:v>6.4782608695652177</c:v>
                </c:pt>
                <c:pt idx="3">
                  <c:v>6.4782608695652177</c:v>
                </c:pt>
                <c:pt idx="4">
                  <c:v>6.4782608695652177</c:v>
                </c:pt>
                <c:pt idx="5">
                  <c:v>6.4782608695652177</c:v>
                </c:pt>
                <c:pt idx="6">
                  <c:v>6.4782608695652177</c:v>
                </c:pt>
                <c:pt idx="7">
                  <c:v>6.4782608695652177</c:v>
                </c:pt>
                <c:pt idx="8">
                  <c:v>6.4782608695652177</c:v>
                </c:pt>
                <c:pt idx="9">
                  <c:v>6.4782608695652177</c:v>
                </c:pt>
                <c:pt idx="10">
                  <c:v>6.4782608695652177</c:v>
                </c:pt>
                <c:pt idx="11">
                  <c:v>6.4782608695652177</c:v>
                </c:pt>
                <c:pt idx="12">
                  <c:v>6.4782608695652177</c:v>
                </c:pt>
                <c:pt idx="13">
                  <c:v>6.4782608695652177</c:v>
                </c:pt>
                <c:pt idx="14">
                  <c:v>6.4782608695652177</c:v>
                </c:pt>
                <c:pt idx="15">
                  <c:v>6.4782608695652177</c:v>
                </c:pt>
                <c:pt idx="16">
                  <c:v>6.4782608695652177</c:v>
                </c:pt>
                <c:pt idx="17">
                  <c:v>6.4782608695652177</c:v>
                </c:pt>
                <c:pt idx="18">
                  <c:v>6.4782608695652177</c:v>
                </c:pt>
                <c:pt idx="19">
                  <c:v>6.4782608695652177</c:v>
                </c:pt>
                <c:pt idx="20">
                  <c:v>6.4782608695652177</c:v>
                </c:pt>
                <c:pt idx="21">
                  <c:v>6.4782608695652177</c:v>
                </c:pt>
                <c:pt idx="22">
                  <c:v>6.4782608695652177</c:v>
                </c:pt>
              </c:numCache>
            </c:numRef>
          </c:val>
          <c:smooth val="0"/>
          <c:extLst>
            <c:ext xmlns:c16="http://schemas.microsoft.com/office/drawing/2014/chart" uri="{C3380CC4-5D6E-409C-BE32-E72D297353CC}">
              <c16:uniqueId val="{00000001-E7E7-4C45-8C47-0539D3838AB3}"/>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524484768"/>
        <c:axId val="524057776"/>
      </c:lineChart>
      <c:catAx>
        <c:axId val="52448476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524057776"/>
        <c:crosses val="autoZero"/>
        <c:auto val="1"/>
        <c:lblAlgn val="ctr"/>
        <c:lblOffset val="100"/>
        <c:noMultiLvlLbl val="0"/>
      </c:catAx>
      <c:valAx>
        <c:axId val="5240577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524484768"/>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US"/>
              <a:t>Closing the Loop</a:t>
            </a:r>
          </a:p>
        </c:rich>
      </c:tx>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'Control Chart'!$AW$4</c:f>
              <c:strCache>
                <c:ptCount val="1"/>
                <c:pt idx="0">
                  <c:v>Deviations</c:v>
                </c:pt>
              </c:strCache>
            </c:strRef>
          </c:tx>
          <c:spPr>
            <a:ln w="22225" cap="rnd" cmpd="sng" algn="ctr">
              <a:solidFill>
                <a:schemeClr val="accent1"/>
              </a:solidFill>
              <a:round/>
            </a:ln>
            <a:effectLst/>
          </c:spPr>
          <c:marker>
            <c:symbol val="none"/>
          </c:marker>
          <c:cat>
            <c:strRef>
              <c:f>'Control Chart'!$AV$5:$AV$21</c:f>
              <c:strCache>
                <c:ptCount val="17"/>
                <c:pt idx="0">
                  <c:v>Jan</c:v>
                </c:pt>
                <c:pt idx="1">
                  <c:v>Feb</c:v>
                </c:pt>
                <c:pt idx="2">
                  <c:v>Mar</c:v>
                </c:pt>
                <c:pt idx="3">
                  <c:v>Apr</c:v>
                </c:pt>
                <c:pt idx="4">
                  <c:v>May</c:v>
                </c:pt>
                <c:pt idx="5">
                  <c:v>June</c:v>
                </c:pt>
                <c:pt idx="6">
                  <c:v>July</c:v>
                </c:pt>
                <c:pt idx="7">
                  <c:v>Aug</c:v>
                </c:pt>
                <c:pt idx="8">
                  <c:v>Sept</c:v>
                </c:pt>
                <c:pt idx="9">
                  <c:v>Oct</c:v>
                </c:pt>
                <c:pt idx="10">
                  <c:v>Nov</c:v>
                </c:pt>
                <c:pt idx="11">
                  <c:v>Dec</c:v>
                </c:pt>
                <c:pt idx="12">
                  <c:v>Jan</c:v>
                </c:pt>
                <c:pt idx="13">
                  <c:v>Feb</c:v>
                </c:pt>
                <c:pt idx="14">
                  <c:v>Mar</c:v>
                </c:pt>
                <c:pt idx="15">
                  <c:v>April</c:v>
                </c:pt>
                <c:pt idx="16">
                  <c:v>May</c:v>
                </c:pt>
              </c:strCache>
            </c:strRef>
          </c:cat>
          <c:val>
            <c:numRef>
              <c:f>'Control Chart'!$AW$5:$AW$21</c:f>
              <c:numCache>
                <c:formatCode>General</c:formatCode>
                <c:ptCount val="17"/>
                <c:pt idx="0">
                  <c:v>66</c:v>
                </c:pt>
                <c:pt idx="1">
                  <c:v>93</c:v>
                </c:pt>
                <c:pt idx="2">
                  <c:v>76</c:v>
                </c:pt>
                <c:pt idx="3">
                  <c:v>85</c:v>
                </c:pt>
                <c:pt idx="4">
                  <c:v>80</c:v>
                </c:pt>
                <c:pt idx="5">
                  <c:v>70</c:v>
                </c:pt>
                <c:pt idx="6">
                  <c:v>66</c:v>
                </c:pt>
                <c:pt idx="7">
                  <c:v>51</c:v>
                </c:pt>
                <c:pt idx="8">
                  <c:v>71</c:v>
                </c:pt>
                <c:pt idx="9">
                  <c:v>91</c:v>
                </c:pt>
                <c:pt idx="10">
                  <c:v>89</c:v>
                </c:pt>
                <c:pt idx="11">
                  <c:v>92</c:v>
                </c:pt>
                <c:pt idx="12">
                  <c:v>87</c:v>
                </c:pt>
                <c:pt idx="13">
                  <c:v>94</c:v>
                </c:pt>
                <c:pt idx="14">
                  <c:v>92</c:v>
                </c:pt>
                <c:pt idx="15">
                  <c:v>93</c:v>
                </c:pt>
                <c:pt idx="16">
                  <c:v>98</c:v>
                </c:pt>
              </c:numCache>
            </c:numRef>
          </c:val>
          <c:smooth val="0"/>
          <c:extLst>
            <c:ext xmlns:c16="http://schemas.microsoft.com/office/drawing/2014/chart" uri="{C3380CC4-5D6E-409C-BE32-E72D297353CC}">
              <c16:uniqueId val="{00000000-E218-4CE4-9953-4B862A71E2A0}"/>
            </c:ext>
          </c:extLst>
        </c:ser>
        <c:ser>
          <c:idx val="1"/>
          <c:order val="1"/>
          <c:tx>
            <c:strRef>
              <c:f>'Control Chart'!$AX$4</c:f>
              <c:strCache>
                <c:ptCount val="1"/>
                <c:pt idx="0">
                  <c:v>Mean</c:v>
                </c:pt>
              </c:strCache>
            </c:strRef>
          </c:tx>
          <c:spPr>
            <a:ln w="22225" cap="rnd" cmpd="sng" algn="ctr">
              <a:solidFill>
                <a:schemeClr val="accent2"/>
              </a:solidFill>
              <a:round/>
            </a:ln>
            <a:effectLst/>
          </c:spPr>
          <c:marker>
            <c:symbol val="none"/>
          </c:marker>
          <c:cat>
            <c:strRef>
              <c:f>'Control Chart'!$AV$5:$AV$21</c:f>
              <c:strCache>
                <c:ptCount val="17"/>
                <c:pt idx="0">
                  <c:v>Jan</c:v>
                </c:pt>
                <c:pt idx="1">
                  <c:v>Feb</c:v>
                </c:pt>
                <c:pt idx="2">
                  <c:v>Mar</c:v>
                </c:pt>
                <c:pt idx="3">
                  <c:v>Apr</c:v>
                </c:pt>
                <c:pt idx="4">
                  <c:v>May</c:v>
                </c:pt>
                <c:pt idx="5">
                  <c:v>June</c:v>
                </c:pt>
                <c:pt idx="6">
                  <c:v>July</c:v>
                </c:pt>
                <c:pt idx="7">
                  <c:v>Aug</c:v>
                </c:pt>
                <c:pt idx="8">
                  <c:v>Sept</c:v>
                </c:pt>
                <c:pt idx="9">
                  <c:v>Oct</c:v>
                </c:pt>
                <c:pt idx="10">
                  <c:v>Nov</c:v>
                </c:pt>
                <c:pt idx="11">
                  <c:v>Dec</c:v>
                </c:pt>
                <c:pt idx="12">
                  <c:v>Jan</c:v>
                </c:pt>
                <c:pt idx="13">
                  <c:v>Feb</c:v>
                </c:pt>
                <c:pt idx="14">
                  <c:v>Mar</c:v>
                </c:pt>
                <c:pt idx="15">
                  <c:v>April</c:v>
                </c:pt>
                <c:pt idx="16">
                  <c:v>May</c:v>
                </c:pt>
              </c:strCache>
            </c:strRef>
          </c:cat>
          <c:val>
            <c:numRef>
              <c:f>'Control Chart'!$AX$5:$AX$21</c:f>
              <c:numCache>
                <c:formatCode>General</c:formatCode>
                <c:ptCount val="17"/>
                <c:pt idx="0">
                  <c:v>82</c:v>
                </c:pt>
                <c:pt idx="1">
                  <c:v>82</c:v>
                </c:pt>
                <c:pt idx="2">
                  <c:v>82</c:v>
                </c:pt>
                <c:pt idx="3">
                  <c:v>82</c:v>
                </c:pt>
                <c:pt idx="4">
                  <c:v>82</c:v>
                </c:pt>
                <c:pt idx="5">
                  <c:v>82</c:v>
                </c:pt>
                <c:pt idx="6">
                  <c:v>82</c:v>
                </c:pt>
                <c:pt idx="7">
                  <c:v>82</c:v>
                </c:pt>
                <c:pt idx="8">
                  <c:v>82</c:v>
                </c:pt>
                <c:pt idx="9">
                  <c:v>82</c:v>
                </c:pt>
                <c:pt idx="10">
                  <c:v>82</c:v>
                </c:pt>
                <c:pt idx="11">
                  <c:v>82</c:v>
                </c:pt>
                <c:pt idx="12">
                  <c:v>82</c:v>
                </c:pt>
                <c:pt idx="13">
                  <c:v>82</c:v>
                </c:pt>
                <c:pt idx="14">
                  <c:v>82</c:v>
                </c:pt>
                <c:pt idx="15">
                  <c:v>82</c:v>
                </c:pt>
                <c:pt idx="16">
                  <c:v>82</c:v>
                </c:pt>
              </c:numCache>
            </c:numRef>
          </c:val>
          <c:smooth val="0"/>
          <c:extLst>
            <c:ext xmlns:c16="http://schemas.microsoft.com/office/drawing/2014/chart" uri="{C3380CC4-5D6E-409C-BE32-E72D297353CC}">
              <c16:uniqueId val="{00000001-E218-4CE4-9953-4B862A71E2A0}"/>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577656304"/>
        <c:axId val="577655320"/>
      </c:lineChart>
      <c:catAx>
        <c:axId val="57765630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577655320"/>
        <c:crosses val="autoZero"/>
        <c:auto val="1"/>
        <c:lblAlgn val="ctr"/>
        <c:lblOffset val="100"/>
        <c:noMultiLvlLbl val="0"/>
      </c:catAx>
      <c:valAx>
        <c:axId val="577655320"/>
        <c:scaling>
          <c:orientation val="minMax"/>
          <c:max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577656304"/>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2612"/>
          </a:xfrm>
          <a:prstGeom prst="rect">
            <a:avLst/>
          </a:prstGeom>
        </p:spPr>
        <p:txBody>
          <a:bodyPr vert="horz" lIns="92307" tIns="46153" rIns="92307" bIns="46153" rtlCol="0"/>
          <a:lstStyle>
            <a:lvl1pPr algn="l">
              <a:defRPr sz="1200"/>
            </a:lvl1pPr>
          </a:lstStyle>
          <a:p>
            <a:endParaRPr lang="en-US"/>
          </a:p>
        </p:txBody>
      </p:sp>
      <p:sp>
        <p:nvSpPr>
          <p:cNvPr id="3" name="Date Placeholder 2"/>
          <p:cNvSpPr>
            <a:spLocks noGrp="1"/>
          </p:cNvSpPr>
          <p:nvPr>
            <p:ph type="dt" idx="1"/>
          </p:nvPr>
        </p:nvSpPr>
        <p:spPr>
          <a:xfrm>
            <a:off x="3927776" y="0"/>
            <a:ext cx="3004820" cy="462612"/>
          </a:xfrm>
          <a:prstGeom prst="rect">
            <a:avLst/>
          </a:prstGeom>
        </p:spPr>
        <p:txBody>
          <a:bodyPr vert="horz" lIns="92307" tIns="46153" rIns="92307" bIns="46153" rtlCol="0"/>
          <a:lstStyle>
            <a:lvl1pPr algn="r">
              <a:defRPr sz="1200"/>
            </a:lvl1pPr>
          </a:lstStyle>
          <a:p>
            <a:fld id="{FD1EFD21-2644-4D75-9A45-219ADBC3CE30}" type="datetimeFigureOut">
              <a:rPr lang="en-US" smtClean="0"/>
              <a:t>6/10/2021</a:t>
            </a:fld>
            <a:endParaRPr lang="en-US"/>
          </a:p>
        </p:txBody>
      </p:sp>
      <p:sp>
        <p:nvSpPr>
          <p:cNvPr id="4" name="Slide Image Placeholder 3"/>
          <p:cNvSpPr>
            <a:spLocks noGrp="1" noRot="1" noChangeAspect="1"/>
          </p:cNvSpPr>
          <p:nvPr>
            <p:ph type="sldImg" idx="2"/>
          </p:nvPr>
        </p:nvSpPr>
        <p:spPr>
          <a:xfrm>
            <a:off x="1393825" y="1152525"/>
            <a:ext cx="4146550" cy="3111500"/>
          </a:xfrm>
          <a:prstGeom prst="rect">
            <a:avLst/>
          </a:prstGeom>
          <a:noFill/>
          <a:ln w="12700">
            <a:solidFill>
              <a:prstClr val="black"/>
            </a:solidFill>
          </a:ln>
        </p:spPr>
        <p:txBody>
          <a:bodyPr vert="horz" lIns="92307" tIns="46153" rIns="92307" bIns="46153" rtlCol="0" anchor="ctr"/>
          <a:lstStyle/>
          <a:p>
            <a:endParaRPr lang="en-US"/>
          </a:p>
        </p:txBody>
      </p:sp>
      <p:sp>
        <p:nvSpPr>
          <p:cNvPr id="5" name="Notes Placeholder 4"/>
          <p:cNvSpPr>
            <a:spLocks noGrp="1"/>
          </p:cNvSpPr>
          <p:nvPr>
            <p:ph type="body" sz="quarter" idx="3"/>
          </p:nvPr>
        </p:nvSpPr>
        <p:spPr>
          <a:xfrm>
            <a:off x="693420" y="4437221"/>
            <a:ext cx="5547360" cy="3630454"/>
          </a:xfrm>
          <a:prstGeom prst="rect">
            <a:avLst/>
          </a:prstGeom>
        </p:spPr>
        <p:txBody>
          <a:bodyPr vert="horz" lIns="92307" tIns="46153" rIns="92307" bIns="46153"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1"/>
            <a:ext cx="3004820" cy="462611"/>
          </a:xfrm>
          <a:prstGeom prst="rect">
            <a:avLst/>
          </a:prstGeom>
        </p:spPr>
        <p:txBody>
          <a:bodyPr vert="horz" lIns="92307" tIns="46153" rIns="92307" bIns="46153" rtlCol="0" anchor="b"/>
          <a:lstStyle>
            <a:lvl1pPr algn="l">
              <a:defRPr sz="1200"/>
            </a:lvl1pPr>
          </a:lstStyle>
          <a:p>
            <a:endParaRPr lang="en-US"/>
          </a:p>
        </p:txBody>
      </p:sp>
      <p:sp>
        <p:nvSpPr>
          <p:cNvPr id="7" name="Slide Number Placeholder 6"/>
          <p:cNvSpPr>
            <a:spLocks noGrp="1"/>
          </p:cNvSpPr>
          <p:nvPr>
            <p:ph type="sldNum" sz="quarter" idx="5"/>
          </p:nvPr>
        </p:nvSpPr>
        <p:spPr>
          <a:xfrm>
            <a:off x="3927776" y="8757591"/>
            <a:ext cx="3004820" cy="462611"/>
          </a:xfrm>
          <a:prstGeom prst="rect">
            <a:avLst/>
          </a:prstGeom>
        </p:spPr>
        <p:txBody>
          <a:bodyPr vert="horz" lIns="92307" tIns="46153" rIns="92307" bIns="46153" rtlCol="0" anchor="b"/>
          <a:lstStyle>
            <a:lvl1pPr algn="r">
              <a:defRPr sz="1200"/>
            </a:lvl1pPr>
          </a:lstStyle>
          <a:p>
            <a:fld id="{CED90702-C7E9-4644-8919-DC7411CF7711}" type="slidenum">
              <a:rPr lang="en-US" smtClean="0"/>
              <a:t>‹#›</a:t>
            </a:fld>
            <a:endParaRPr lang="en-US"/>
          </a:p>
        </p:txBody>
      </p:sp>
    </p:spTree>
    <p:extLst>
      <p:ext uri="{BB962C8B-B14F-4D97-AF65-F5344CB8AC3E}">
        <p14:creationId xmlns:p14="http://schemas.microsoft.com/office/powerpoint/2010/main" val="40401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D90702-C7E9-4644-8919-DC7411CF7711}" type="slidenum">
              <a:rPr lang="en-US" smtClean="0"/>
              <a:t>7</a:t>
            </a:fld>
            <a:endParaRPr lang="en-US"/>
          </a:p>
        </p:txBody>
      </p:sp>
    </p:spTree>
    <p:extLst>
      <p:ext uri="{BB962C8B-B14F-4D97-AF65-F5344CB8AC3E}">
        <p14:creationId xmlns:p14="http://schemas.microsoft.com/office/powerpoint/2010/main" val="535083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D90702-C7E9-4644-8919-DC7411CF7711}" type="slidenum">
              <a:rPr lang="en-US" smtClean="0"/>
              <a:t>15</a:t>
            </a:fld>
            <a:endParaRPr lang="en-US"/>
          </a:p>
        </p:txBody>
      </p:sp>
    </p:spTree>
    <p:extLst>
      <p:ext uri="{BB962C8B-B14F-4D97-AF65-F5344CB8AC3E}">
        <p14:creationId xmlns:p14="http://schemas.microsoft.com/office/powerpoint/2010/main" val="9012784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Medical Center Campu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9000"/>
            <a:ext cx="9144000" cy="3429000"/>
          </a:xfrm>
          <a:prstGeom prst="rect">
            <a:avLst/>
          </a:prstGeom>
        </p:spPr>
      </p:pic>
      <p:pic>
        <p:nvPicPr>
          <p:cNvPr id="7" name="Picture 6" descr="fluid energy lines internal.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hasCustomPrompt="1"/>
          </p:nvPr>
        </p:nvSpPr>
        <p:spPr>
          <a:xfrm>
            <a:off x="1216598" y="2514600"/>
            <a:ext cx="5939539"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 Physican/Patient/Clinical 2">
    <p:spTree>
      <p:nvGrpSpPr>
        <p:cNvPr id="1" name=""/>
        <p:cNvGrpSpPr/>
        <p:nvPr/>
      </p:nvGrpSpPr>
      <p:grpSpPr>
        <a:xfrm>
          <a:off x="0" y="0"/>
          <a:ext cx="0" cy="0"/>
          <a:chOff x="0" y="0"/>
          <a:chExt cx="0" cy="0"/>
        </a:xfrm>
      </p:grpSpPr>
      <p:pic>
        <p:nvPicPr>
          <p:cNvPr id="8" name="Picture 7" descr="PC080808-004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 Community Health">
    <p:spTree>
      <p:nvGrpSpPr>
        <p:cNvPr id="1" name=""/>
        <p:cNvGrpSpPr/>
        <p:nvPr/>
      </p:nvGrpSpPr>
      <p:grpSpPr>
        <a:xfrm>
          <a:off x="0" y="0"/>
          <a:ext cx="0" cy="0"/>
          <a:chOff x="0" y="0"/>
          <a:chExt cx="0" cy="0"/>
        </a:xfrm>
      </p:grpSpPr>
      <p:pic>
        <p:nvPicPr>
          <p:cNvPr id="8" name="Picture 7" descr="SE011009-118.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 Research">
    <p:spTree>
      <p:nvGrpSpPr>
        <p:cNvPr id="1" name=""/>
        <p:cNvGrpSpPr/>
        <p:nvPr/>
      </p:nvGrpSpPr>
      <p:grpSpPr>
        <a:xfrm>
          <a:off x="0" y="0"/>
          <a:ext cx="0" cy="0"/>
          <a:chOff x="0" y="0"/>
          <a:chExt cx="0" cy="0"/>
        </a:xfrm>
      </p:grpSpPr>
      <p:pic>
        <p:nvPicPr>
          <p:cNvPr id="8" name="Picture 7" descr="RS041508-02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 Technology">
    <p:spTree>
      <p:nvGrpSpPr>
        <p:cNvPr id="1" name=""/>
        <p:cNvGrpSpPr/>
        <p:nvPr/>
      </p:nvGrpSpPr>
      <p:grpSpPr>
        <a:xfrm>
          <a:off x="0" y="0"/>
          <a:ext cx="0" cy="0"/>
          <a:chOff x="0" y="0"/>
          <a:chExt cx="0" cy="0"/>
        </a:xfrm>
      </p:grpSpPr>
      <p:pic>
        <p:nvPicPr>
          <p:cNvPr id="8" name="Picture 7" descr="RD070910-02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 Research Park">
    <p:spTree>
      <p:nvGrpSpPr>
        <p:cNvPr id="1" name=""/>
        <p:cNvGrpSpPr/>
        <p:nvPr/>
      </p:nvGrpSpPr>
      <p:grpSpPr>
        <a:xfrm>
          <a:off x="0" y="0"/>
          <a:ext cx="0" cy="0"/>
          <a:chOff x="0" y="0"/>
          <a:chExt cx="0" cy="0"/>
        </a:xfrm>
      </p:grpSpPr>
      <p:pic>
        <p:nvPicPr>
          <p:cNvPr id="8" name="Picture 7" descr="BL110607003C.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 Outpatient Building">
    <p:spTree>
      <p:nvGrpSpPr>
        <p:cNvPr id="1" name=""/>
        <p:cNvGrpSpPr/>
        <p:nvPr/>
      </p:nvGrpSpPr>
      <p:grpSpPr>
        <a:xfrm>
          <a:off x="0" y="0"/>
          <a:ext cx="0" cy="0"/>
          <a:chOff x="0" y="0"/>
          <a:chExt cx="0" cy="0"/>
        </a:xfrm>
      </p:grpSpPr>
      <p:pic>
        <p:nvPicPr>
          <p:cNvPr id="8" name="Picture 7" descr="BL110100D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32048"/>
            <a:ext cx="9144000" cy="3425952"/>
          </a:xfrm>
          <a:prstGeom prst="rect">
            <a:avLst/>
          </a:prstGeom>
        </p:spPr>
      </p:pic>
      <p:pic>
        <p:nvPicPr>
          <p:cNvPr id="9" name="Picture 8" descr="fluid energy lines internal.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53998"/>
          </a:xfrm>
        </p:spPr>
        <p:txBody>
          <a:bodyPr anchor="t" anchorCtr="0">
            <a:spAutoFit/>
          </a:bodyPr>
          <a:lstStyle/>
          <a:p>
            <a:r>
              <a:rPr lang="en-US" smtClean="0"/>
              <a:t>Click to edit Master title style</a:t>
            </a:r>
            <a:endParaRPr lang="en-US" dirty="0"/>
          </a:p>
        </p:txBody>
      </p:sp>
      <p:sp>
        <p:nvSpPr>
          <p:cNvPr id="3" name="Content Placeholder 2"/>
          <p:cNvSpPr>
            <a:spLocks noGrp="1"/>
          </p:cNvSpPr>
          <p:nvPr>
            <p:ph idx="1"/>
          </p:nvPr>
        </p:nvSpPr>
        <p:spPr>
          <a:xfrm>
            <a:off x="914400" y="1828800"/>
            <a:ext cx="7772400" cy="2769989"/>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12850" y="1538645"/>
            <a:ext cx="7315200"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Divider Page</a:t>
            </a:r>
            <a:endParaRPr lang="en-US" dirty="0"/>
          </a:p>
        </p:txBody>
      </p:sp>
      <p:sp>
        <p:nvSpPr>
          <p:cNvPr id="3" name="Subtitle 2"/>
          <p:cNvSpPr>
            <a:spLocks noGrp="1"/>
          </p:cNvSpPr>
          <p:nvPr>
            <p:ph type="subTitle" idx="1"/>
          </p:nvPr>
        </p:nvSpPr>
        <p:spPr>
          <a:xfrm>
            <a:off x="1212850" y="2171700"/>
            <a:ext cx="7315200"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descr="fluid energy lines internal horz.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0" y="2685279"/>
            <a:ext cx="9144000" cy="4172721"/>
          </a:xfrm>
          <a:prstGeom prst="rect">
            <a:avLst/>
          </a:prstGeom>
        </p:spPr>
      </p:pic>
      <p:sp>
        <p:nvSpPr>
          <p:cNvPr id="6" name="Footer Placeholder 7"/>
          <p:cNvSpPr txBox="1">
            <a:spLocks/>
          </p:cNvSpPr>
          <p:nvPr userDrawn="1"/>
        </p:nvSpPr>
        <p:spPr>
          <a:xfrm>
            <a:off x="59436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3"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Physican/Patient/Clinical 1">
    <p:spTree>
      <p:nvGrpSpPr>
        <p:cNvPr id="1" name=""/>
        <p:cNvGrpSpPr/>
        <p:nvPr/>
      </p:nvGrpSpPr>
      <p:grpSpPr>
        <a:xfrm>
          <a:off x="0" y="0"/>
          <a:ext cx="0" cy="0"/>
          <a:chOff x="0" y="0"/>
          <a:chExt cx="0" cy="0"/>
        </a:xfrm>
      </p:grpSpPr>
      <p:pic>
        <p:nvPicPr>
          <p:cNvPr id="8" name="Picture 7" descr="PC082012-08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32048"/>
            <a:ext cx="9144000" cy="3425952"/>
          </a:xfrm>
          <a:prstGeom prst="rect">
            <a:avLst/>
          </a:prstGeom>
        </p:spPr>
      </p:pic>
      <p:pic>
        <p:nvPicPr>
          <p:cNvPr id="7" name="Picture 6" descr="fluid energy lines internal.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 Country Club Medical Plaza">
    <p:spTree>
      <p:nvGrpSpPr>
        <p:cNvPr id="1" name=""/>
        <p:cNvGrpSpPr/>
        <p:nvPr/>
      </p:nvGrpSpPr>
      <p:grpSpPr>
        <a:xfrm>
          <a:off x="0" y="0"/>
          <a:ext cx="0" cy="0"/>
          <a:chOff x="0" y="0"/>
          <a:chExt cx="0" cy="0"/>
        </a:xfrm>
      </p:grpSpPr>
      <p:pic>
        <p:nvPicPr>
          <p:cNvPr id="8" name="Picture 7" descr="BL052312-038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extLst>
      <p:ext uri="{BB962C8B-B14F-4D97-AF65-F5344CB8AC3E}">
        <p14:creationId xmlns:p14="http://schemas.microsoft.com/office/powerpoint/2010/main" val="2857338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Aircare">
    <p:spTree>
      <p:nvGrpSpPr>
        <p:cNvPr id="1" name=""/>
        <p:cNvGrpSpPr/>
        <p:nvPr/>
      </p:nvGrpSpPr>
      <p:grpSpPr>
        <a:xfrm>
          <a:off x="0" y="0"/>
          <a:ext cx="0" cy="0"/>
          <a:chOff x="0" y="0"/>
          <a:chExt cx="0" cy="0"/>
        </a:xfrm>
      </p:grpSpPr>
      <p:pic>
        <p:nvPicPr>
          <p:cNvPr id="10" name="Picture 9" descr="ED110608-058_edi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extLst>
      <p:ext uri="{BB962C8B-B14F-4D97-AF65-F5344CB8AC3E}">
        <p14:creationId xmlns:p14="http://schemas.microsoft.com/office/powerpoint/2010/main" val="373444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 Nursin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5800"/>
            <a:ext cx="7772400" cy="553998"/>
          </a:xfrm>
          <a:prstGeom prst="rect">
            <a:avLst/>
          </a:prstGeom>
        </p:spPr>
        <p:txBody>
          <a:bodyPr vert="horz" wrap="square" lIns="0" tIns="0" rIns="0" bIns="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828800"/>
            <a:ext cx="7772400" cy="276998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64" r:id="rId4"/>
    <p:sldLayoutId id="2147483665" r:id="rId5"/>
    <p:sldLayoutId id="2147483666" r:id="rId6"/>
    <p:sldLayoutId id="2147483669" r:id="rId7"/>
    <p:sldLayoutId id="2147483668" r:id="rId8"/>
    <p:sldLayoutId id="2147483667" r:id="rId9"/>
    <p:sldLayoutId id="2147483660" r:id="rId10"/>
    <p:sldLayoutId id="2147483658" r:id="rId11"/>
    <p:sldLayoutId id="2147483661" r:id="rId12"/>
    <p:sldLayoutId id="2147483659" r:id="rId13"/>
    <p:sldLayoutId id="2147483663" r:id="rId14"/>
    <p:sldLayoutId id="2147483662" r:id="rId15"/>
  </p:sldLayoutIdLst>
  <p:txStyles>
    <p:titleStyle>
      <a:lvl1pPr algn="l" defTabSz="914400" rtl="0" eaLnBrk="1" latinLnBrk="0" hangingPunct="1">
        <a:spcBef>
          <a:spcPct val="0"/>
        </a:spcBef>
        <a:buNone/>
        <a:defRPr sz="3600" kern="1200">
          <a:solidFill>
            <a:schemeClr val="tx2"/>
          </a:solidFill>
          <a:latin typeface="Arial" pitchFamily="34" charset="0"/>
          <a:ea typeface="+mj-ea"/>
          <a:cs typeface="Arial" pitchFamily="34" charset="0"/>
        </a:defRPr>
      </a:lvl1pPr>
    </p:titleStyle>
    <p:bodyStyle>
      <a:lvl1pPr marL="2317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1pPr>
      <a:lvl2pPr marL="4572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2pPr>
      <a:lvl3pPr marL="6889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3pPr>
      <a:lvl4pPr marL="9144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4pPr>
      <a:lvl5pPr marL="11461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371600"/>
            <a:ext cx="4648200" cy="1107996"/>
          </a:xfrm>
        </p:spPr>
        <p:txBody>
          <a:bodyPr/>
          <a:lstStyle/>
          <a:p>
            <a:r>
              <a:rPr lang="en-US" dirty="0" smtClean="0"/>
              <a:t>Lab / Pathology </a:t>
            </a:r>
            <a:br>
              <a:rPr lang="en-US" dirty="0" smtClean="0"/>
            </a:br>
            <a:r>
              <a:rPr lang="en-US" dirty="0" smtClean="0"/>
              <a:t>Managers Meeting</a:t>
            </a:r>
            <a:endParaRPr lang="en-US" dirty="0"/>
          </a:p>
        </p:txBody>
      </p:sp>
      <p:sp>
        <p:nvSpPr>
          <p:cNvPr id="3" name="Subtitle 2"/>
          <p:cNvSpPr>
            <a:spLocks noGrp="1"/>
          </p:cNvSpPr>
          <p:nvPr>
            <p:ph type="subTitle" idx="1"/>
          </p:nvPr>
        </p:nvSpPr>
        <p:spPr>
          <a:xfrm>
            <a:off x="762000" y="2743200"/>
            <a:ext cx="3657600" cy="369332"/>
          </a:xfrm>
        </p:spPr>
        <p:txBody>
          <a:bodyPr/>
          <a:lstStyle/>
          <a:p>
            <a:r>
              <a:rPr lang="en-US" dirty="0" smtClean="0"/>
              <a:t>June 2021</a:t>
            </a:r>
            <a:endParaRPr lang="en-US" dirty="0"/>
          </a:p>
        </p:txBody>
      </p:sp>
    </p:spTree>
    <p:extLst>
      <p:ext uri="{BB962C8B-B14F-4D97-AF65-F5344CB8AC3E}">
        <p14:creationId xmlns:p14="http://schemas.microsoft.com/office/powerpoint/2010/main" val="3956382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1349"/>
            <a:ext cx="7772400" cy="553998"/>
          </a:xfrm>
        </p:spPr>
        <p:txBody>
          <a:bodyPr/>
          <a:lstStyle/>
          <a:p>
            <a:pPr algn="ctr"/>
            <a:r>
              <a:rPr lang="en-US" dirty="0" smtClean="0"/>
              <a:t>RL</a:t>
            </a:r>
            <a:r>
              <a:rPr lang="en-US" dirty="0"/>
              <a:t>6</a:t>
            </a:r>
            <a:r>
              <a:rPr lang="en-US" dirty="0" smtClean="0"/>
              <a:t> Closing the Loop Compliance</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654905028"/>
              </p:ext>
            </p:extLst>
          </p:nvPr>
        </p:nvGraphicFramePr>
        <p:xfrm>
          <a:off x="1219200" y="1676400"/>
          <a:ext cx="6629400" cy="3886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1776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599" y="228600"/>
            <a:ext cx="8683869" cy="1107996"/>
          </a:xfrm>
        </p:spPr>
        <p:txBody>
          <a:bodyPr/>
          <a:lstStyle/>
          <a:p>
            <a:pPr algn="ctr"/>
            <a:r>
              <a:rPr lang="en-US" dirty="0" smtClean="0"/>
              <a:t>RL</a:t>
            </a:r>
            <a:r>
              <a:rPr lang="en-US" dirty="0"/>
              <a:t>6</a:t>
            </a:r>
            <a:r>
              <a:rPr lang="en-US" dirty="0" smtClean="0"/>
              <a:t> Closing the Loop Compliance by Section</a:t>
            </a:r>
            <a:endParaRPr lang="en-US" dirty="0"/>
          </a:p>
        </p:txBody>
      </p:sp>
      <p:pic>
        <p:nvPicPr>
          <p:cNvPr id="2" name="Picture 1"/>
          <p:cNvPicPr>
            <a:picLocks noChangeAspect="1"/>
          </p:cNvPicPr>
          <p:nvPr/>
        </p:nvPicPr>
        <p:blipFill>
          <a:blip r:embed="rId2"/>
          <a:stretch>
            <a:fillRect/>
          </a:stretch>
        </p:blipFill>
        <p:spPr>
          <a:xfrm>
            <a:off x="2418417" y="1600200"/>
            <a:ext cx="4304232" cy="4404400"/>
          </a:xfrm>
          <a:prstGeom prst="rect">
            <a:avLst/>
          </a:prstGeom>
        </p:spPr>
      </p:pic>
    </p:spTree>
    <p:extLst>
      <p:ext uri="{BB962C8B-B14F-4D97-AF65-F5344CB8AC3E}">
        <p14:creationId xmlns:p14="http://schemas.microsoft.com/office/powerpoint/2010/main" val="773951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228600"/>
            <a:ext cx="8839200" cy="1107996"/>
          </a:xfrm>
        </p:spPr>
        <p:txBody>
          <a:bodyPr/>
          <a:lstStyle/>
          <a:p>
            <a:pPr algn="ctr"/>
            <a:r>
              <a:rPr lang="en-US" dirty="0" smtClean="0"/>
              <a:t>Safety Starts Here Section Compliance </a:t>
            </a:r>
            <a:br>
              <a:rPr lang="en-US" dirty="0" smtClean="0"/>
            </a:br>
            <a:r>
              <a:rPr lang="en-US" dirty="0" smtClean="0"/>
              <a:t>2021</a:t>
            </a:r>
            <a:endParaRPr lang="en-US" dirty="0"/>
          </a:p>
        </p:txBody>
      </p:sp>
      <p:pic>
        <p:nvPicPr>
          <p:cNvPr id="2" name="Picture 1"/>
          <p:cNvPicPr>
            <a:picLocks noChangeAspect="1"/>
          </p:cNvPicPr>
          <p:nvPr/>
        </p:nvPicPr>
        <p:blipFill>
          <a:blip r:embed="rId2"/>
          <a:stretch>
            <a:fillRect/>
          </a:stretch>
        </p:blipFill>
        <p:spPr>
          <a:xfrm>
            <a:off x="1541859" y="1600200"/>
            <a:ext cx="6060282" cy="4442534"/>
          </a:xfrm>
          <a:prstGeom prst="rect">
            <a:avLst/>
          </a:prstGeom>
        </p:spPr>
      </p:pic>
    </p:spTree>
    <p:extLst>
      <p:ext uri="{BB962C8B-B14F-4D97-AF65-F5344CB8AC3E}">
        <p14:creationId xmlns:p14="http://schemas.microsoft.com/office/powerpoint/2010/main" val="1961932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3124200" cy="2215991"/>
          </a:xfrm>
        </p:spPr>
        <p:txBody>
          <a:bodyPr/>
          <a:lstStyle/>
          <a:p>
            <a:pPr algn="ctr"/>
            <a:r>
              <a:rPr lang="en-US" dirty="0" smtClean="0"/>
              <a:t>Safety Coach Monthly Compliance 2021</a:t>
            </a:r>
            <a:endParaRPr lang="en-US" dirty="0"/>
          </a:p>
        </p:txBody>
      </p:sp>
      <p:pic>
        <p:nvPicPr>
          <p:cNvPr id="4" name="Picture 3"/>
          <p:cNvPicPr>
            <a:picLocks noChangeAspect="1"/>
          </p:cNvPicPr>
          <p:nvPr/>
        </p:nvPicPr>
        <p:blipFill>
          <a:blip r:embed="rId2"/>
          <a:stretch>
            <a:fillRect/>
          </a:stretch>
        </p:blipFill>
        <p:spPr>
          <a:xfrm>
            <a:off x="3429000" y="304800"/>
            <a:ext cx="5029201" cy="6248400"/>
          </a:xfrm>
          <a:prstGeom prst="rect">
            <a:avLst/>
          </a:prstGeom>
        </p:spPr>
      </p:pic>
    </p:spTree>
    <p:extLst>
      <p:ext uri="{BB962C8B-B14F-4D97-AF65-F5344CB8AC3E}">
        <p14:creationId xmlns:p14="http://schemas.microsoft.com/office/powerpoint/2010/main" val="3335886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2971800" cy="2585323"/>
          </a:xfrm>
        </p:spPr>
        <p:txBody>
          <a:bodyPr/>
          <a:lstStyle/>
          <a:p>
            <a:pPr algn="ctr"/>
            <a:r>
              <a:rPr lang="en-US" dirty="0" smtClean="0"/>
              <a:t>Safety Focus of the Month:</a:t>
            </a:r>
            <a:r>
              <a:rPr lang="en-US" sz="1200" dirty="0" smtClean="0"/>
              <a:t/>
            </a:r>
            <a:br>
              <a:rPr lang="en-US" sz="1200" dirty="0" smtClean="0"/>
            </a:br>
            <a:r>
              <a:rPr lang="en-US" sz="1200" dirty="0" smtClean="0"/>
              <a:t/>
            </a:r>
            <a:br>
              <a:rPr lang="en-US" sz="1200" dirty="0" smtClean="0"/>
            </a:br>
            <a:r>
              <a:rPr lang="en-US" sz="2800" dirty="0" smtClean="0"/>
              <a:t>Five Principles of Highly – Reliable Organizations</a:t>
            </a:r>
            <a:endParaRPr lang="en-US" sz="2800" dirty="0"/>
          </a:p>
        </p:txBody>
      </p:sp>
      <p:pic>
        <p:nvPicPr>
          <p:cNvPr id="4" name="Picture 3"/>
          <p:cNvPicPr>
            <a:picLocks noChangeAspect="1"/>
          </p:cNvPicPr>
          <p:nvPr/>
        </p:nvPicPr>
        <p:blipFill>
          <a:blip r:embed="rId2"/>
          <a:stretch>
            <a:fillRect/>
          </a:stretch>
        </p:blipFill>
        <p:spPr>
          <a:xfrm>
            <a:off x="4038600" y="76200"/>
            <a:ext cx="4876800" cy="6619875"/>
          </a:xfrm>
          <a:prstGeom prst="rect">
            <a:avLst/>
          </a:prstGeom>
        </p:spPr>
      </p:pic>
      <p:sp>
        <p:nvSpPr>
          <p:cNvPr id="3" name="Rounded Rectangle 2"/>
          <p:cNvSpPr/>
          <p:nvPr/>
        </p:nvSpPr>
        <p:spPr>
          <a:xfrm>
            <a:off x="4419600" y="2743200"/>
            <a:ext cx="4114800" cy="533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9085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310" y="457200"/>
            <a:ext cx="7772400" cy="553998"/>
          </a:xfrm>
        </p:spPr>
        <p:txBody>
          <a:bodyPr/>
          <a:lstStyle/>
          <a:p>
            <a:pPr algn="ctr"/>
            <a:r>
              <a:rPr lang="en-US" dirty="0" smtClean="0"/>
              <a:t>Reluctance to Simplify</a:t>
            </a:r>
            <a:endParaRPr lang="en-US" dirty="0"/>
          </a:p>
        </p:txBody>
      </p:sp>
      <p:sp>
        <p:nvSpPr>
          <p:cNvPr id="3" name="Content Placeholder 2"/>
          <p:cNvSpPr>
            <a:spLocks noGrp="1"/>
          </p:cNvSpPr>
          <p:nvPr>
            <p:ph idx="1"/>
          </p:nvPr>
        </p:nvSpPr>
        <p:spPr>
          <a:xfrm>
            <a:off x="738997" y="1434131"/>
            <a:ext cx="7772400" cy="3970318"/>
          </a:xfrm>
        </p:spPr>
        <p:txBody>
          <a:bodyPr/>
          <a:lstStyle/>
          <a:p>
            <a:pPr marL="0" indent="0">
              <a:buNone/>
            </a:pPr>
            <a:r>
              <a:rPr lang="en-US" sz="1800" dirty="0" smtClean="0"/>
              <a:t>Reluctance to Simplify means we don’t jump to quick fixies when gaps are identified, but instead we constantly seek new information that might challenge our current beliefs as to why the gap/problem exists. </a:t>
            </a:r>
          </a:p>
          <a:p>
            <a:pPr marL="0" indent="0">
              <a:buNone/>
            </a:pPr>
            <a:endParaRPr lang="en-US" sz="1800" dirty="0" smtClean="0"/>
          </a:p>
          <a:p>
            <a:r>
              <a:rPr lang="en-US" sz="1800" dirty="0" smtClean="0"/>
              <a:t>Simplification obscures unwanted, unanticipated, unexplainable details and in so doing, increases the likelihood of unreliable performance. </a:t>
            </a:r>
          </a:p>
          <a:p>
            <a:r>
              <a:rPr lang="en-US" sz="1800" dirty="0" smtClean="0"/>
              <a:t>How do systems and processes contribute to errors? </a:t>
            </a:r>
          </a:p>
          <a:p>
            <a:r>
              <a:rPr lang="en-US" sz="1800" dirty="0" smtClean="0"/>
              <a:t>How can system and processes support delivering the best care possible?</a:t>
            </a:r>
          </a:p>
          <a:p>
            <a:r>
              <a:rPr lang="en-US" sz="1800" dirty="0" smtClean="0"/>
              <a:t>Goal: Think differently, paying attention to even the smallest details to make changes that are effective, reliable and sustainable.</a:t>
            </a:r>
            <a:endParaRPr lang="en-US" sz="1800" dirty="0"/>
          </a:p>
          <a:p>
            <a:pPr marL="0" indent="0">
              <a:buNone/>
            </a:pPr>
            <a:endParaRPr lang="en-US" sz="1800" dirty="0" smtClean="0"/>
          </a:p>
        </p:txBody>
      </p:sp>
      <p:pic>
        <p:nvPicPr>
          <p:cNvPr id="7" name="Picture 6" descr="Reliability - Handwriting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910" y="5105400"/>
            <a:ext cx="5638800" cy="1600200"/>
          </a:xfrm>
          <a:prstGeom prst="rect">
            <a:avLst/>
          </a:prstGeom>
        </p:spPr>
      </p:pic>
    </p:spTree>
    <p:extLst>
      <p:ext uri="{BB962C8B-B14F-4D97-AF65-F5344CB8AC3E}">
        <p14:creationId xmlns:p14="http://schemas.microsoft.com/office/powerpoint/2010/main" val="4286693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a:t>
            </a:r>
            <a:r>
              <a:rPr lang="en-US" dirty="0" smtClean="0">
                <a:solidFill>
                  <a:srgbClr val="FF0000"/>
                </a:solidFill>
              </a:rPr>
              <a:t>Employee</a:t>
            </a:r>
            <a:r>
              <a:rPr lang="en-US" dirty="0" smtClean="0"/>
              <a:t> Hazard Awareness</a:t>
            </a:r>
            <a:endParaRPr lang="en-US" dirty="0"/>
          </a:p>
        </p:txBody>
      </p:sp>
      <p:sp>
        <p:nvSpPr>
          <p:cNvPr id="3" name="Content Placeholder 2"/>
          <p:cNvSpPr>
            <a:spLocks noGrp="1"/>
          </p:cNvSpPr>
          <p:nvPr>
            <p:ph idx="1"/>
          </p:nvPr>
        </p:nvSpPr>
        <p:spPr>
          <a:xfrm>
            <a:off x="914400" y="1828800"/>
            <a:ext cx="7772400" cy="3354765"/>
          </a:xfrm>
        </p:spPr>
        <p:txBody>
          <a:bodyPr/>
          <a:lstStyle/>
          <a:p>
            <a:pPr marL="0" indent="0">
              <a:buNone/>
            </a:pPr>
            <a:r>
              <a:rPr lang="en-US" dirty="0" smtClean="0"/>
              <a:t>June’s Topic – Ergonomic Injuries </a:t>
            </a:r>
          </a:p>
          <a:p>
            <a:pPr lvl="3"/>
            <a:r>
              <a:rPr lang="en-US" dirty="0" smtClean="0"/>
              <a:t>Heavy Lifting</a:t>
            </a:r>
          </a:p>
          <a:p>
            <a:pPr lvl="3"/>
            <a:r>
              <a:rPr lang="en-US" dirty="0" smtClean="0"/>
              <a:t>Repetitive Motions</a:t>
            </a:r>
          </a:p>
          <a:p>
            <a:pPr lvl="3"/>
            <a:r>
              <a:rPr lang="en-US" dirty="0" smtClean="0"/>
              <a:t>Posture</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4953000" y="3733800"/>
            <a:ext cx="3609145" cy="2676376"/>
          </a:xfrm>
          <a:prstGeom prst="rect">
            <a:avLst/>
          </a:prstGeom>
        </p:spPr>
      </p:pic>
    </p:spTree>
    <p:extLst>
      <p:ext uri="{BB962C8B-B14F-4D97-AF65-F5344CB8AC3E}">
        <p14:creationId xmlns:p14="http://schemas.microsoft.com/office/powerpoint/2010/main" val="469615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Heavy Lifting</a:t>
            </a:r>
            <a:endParaRPr lang="en-US" dirty="0"/>
          </a:p>
        </p:txBody>
      </p:sp>
      <p:sp>
        <p:nvSpPr>
          <p:cNvPr id="3" name="Content Placeholder 2"/>
          <p:cNvSpPr>
            <a:spLocks noGrp="1"/>
          </p:cNvSpPr>
          <p:nvPr>
            <p:ph idx="1"/>
          </p:nvPr>
        </p:nvSpPr>
        <p:spPr>
          <a:xfrm>
            <a:off x="914400" y="1828800"/>
            <a:ext cx="7772400" cy="1600438"/>
          </a:xfrm>
        </p:spPr>
        <p:txBody>
          <a:bodyPr/>
          <a:lstStyle/>
          <a:p>
            <a:r>
              <a:rPr lang="en-US" dirty="0" smtClean="0"/>
              <a:t>Lift with legs not back</a:t>
            </a:r>
          </a:p>
          <a:p>
            <a:r>
              <a:rPr lang="en-US" dirty="0" smtClean="0"/>
              <a:t>Keep weight close to your body</a:t>
            </a:r>
          </a:p>
          <a:p>
            <a:r>
              <a:rPr lang="en-US" dirty="0" smtClean="0"/>
              <a:t>Utilize any assisting equipment provided</a:t>
            </a:r>
            <a:endParaRPr lang="en-US" dirty="0"/>
          </a:p>
        </p:txBody>
      </p:sp>
      <p:pic>
        <p:nvPicPr>
          <p:cNvPr id="4" name="Picture 3"/>
          <p:cNvPicPr>
            <a:picLocks noChangeAspect="1"/>
          </p:cNvPicPr>
          <p:nvPr/>
        </p:nvPicPr>
        <p:blipFill>
          <a:blip r:embed="rId2"/>
          <a:stretch>
            <a:fillRect/>
          </a:stretch>
        </p:blipFill>
        <p:spPr>
          <a:xfrm>
            <a:off x="5867400" y="478250"/>
            <a:ext cx="2559660" cy="1703337"/>
          </a:xfrm>
          <a:prstGeom prst="rect">
            <a:avLst/>
          </a:prstGeom>
        </p:spPr>
      </p:pic>
      <p:pic>
        <p:nvPicPr>
          <p:cNvPr id="7" name="Picture 6"/>
          <p:cNvPicPr>
            <a:picLocks noChangeAspect="1"/>
          </p:cNvPicPr>
          <p:nvPr/>
        </p:nvPicPr>
        <p:blipFill>
          <a:blip r:embed="rId3"/>
          <a:stretch>
            <a:fillRect/>
          </a:stretch>
        </p:blipFill>
        <p:spPr>
          <a:xfrm>
            <a:off x="3505200" y="3900798"/>
            <a:ext cx="1866900" cy="1866900"/>
          </a:xfrm>
          <a:prstGeom prst="rect">
            <a:avLst/>
          </a:prstGeom>
        </p:spPr>
      </p:pic>
      <p:pic>
        <p:nvPicPr>
          <p:cNvPr id="8" name="Picture 7"/>
          <p:cNvPicPr>
            <a:picLocks noChangeAspect="1"/>
          </p:cNvPicPr>
          <p:nvPr/>
        </p:nvPicPr>
        <p:blipFill>
          <a:blip r:embed="rId4"/>
          <a:stretch>
            <a:fillRect/>
          </a:stretch>
        </p:blipFill>
        <p:spPr>
          <a:xfrm>
            <a:off x="762000" y="4057960"/>
            <a:ext cx="1762125" cy="1762125"/>
          </a:xfrm>
          <a:prstGeom prst="rect">
            <a:avLst/>
          </a:prstGeom>
        </p:spPr>
      </p:pic>
      <p:pic>
        <p:nvPicPr>
          <p:cNvPr id="9" name="Picture 8"/>
          <p:cNvPicPr>
            <a:picLocks noChangeAspect="1"/>
          </p:cNvPicPr>
          <p:nvPr/>
        </p:nvPicPr>
        <p:blipFill>
          <a:blip r:embed="rId5"/>
          <a:stretch>
            <a:fillRect/>
          </a:stretch>
        </p:blipFill>
        <p:spPr>
          <a:xfrm>
            <a:off x="5770867" y="4110348"/>
            <a:ext cx="2752725" cy="1657350"/>
          </a:xfrm>
          <a:prstGeom prst="rect">
            <a:avLst/>
          </a:prstGeom>
        </p:spPr>
      </p:pic>
    </p:spTree>
    <p:extLst>
      <p:ext uri="{BB962C8B-B14F-4D97-AF65-F5344CB8AC3E}">
        <p14:creationId xmlns:p14="http://schemas.microsoft.com/office/powerpoint/2010/main" val="1565991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Repetitive Motions</a:t>
            </a:r>
            <a:endParaRPr lang="en-US" dirty="0"/>
          </a:p>
        </p:txBody>
      </p:sp>
      <p:sp>
        <p:nvSpPr>
          <p:cNvPr id="3" name="Content Placeholder 2"/>
          <p:cNvSpPr>
            <a:spLocks noGrp="1"/>
          </p:cNvSpPr>
          <p:nvPr>
            <p:ph idx="1"/>
          </p:nvPr>
        </p:nvSpPr>
        <p:spPr>
          <a:xfrm>
            <a:off x="914400" y="1828800"/>
            <a:ext cx="7772400" cy="4585871"/>
          </a:xfrm>
        </p:spPr>
        <p:txBody>
          <a:bodyPr/>
          <a:lstStyle/>
          <a:p>
            <a:r>
              <a:rPr lang="en-US" dirty="0" smtClean="0"/>
              <a:t>When using pipettes or syringes</a:t>
            </a:r>
          </a:p>
          <a:p>
            <a:pPr lvl="2"/>
            <a:r>
              <a:rPr lang="en-US" dirty="0" smtClean="0"/>
              <a:t>Take periodic breaks</a:t>
            </a:r>
          </a:p>
          <a:p>
            <a:pPr lvl="2"/>
            <a:r>
              <a:rPr lang="en-US" dirty="0" smtClean="0"/>
              <a:t>Attempt to alternate left and right</a:t>
            </a:r>
          </a:p>
          <a:p>
            <a:pPr lvl="2"/>
            <a:r>
              <a:rPr lang="en-US" dirty="0" smtClean="0"/>
              <a:t>Experiment with different types of pipettes available in your lab</a:t>
            </a:r>
          </a:p>
          <a:p>
            <a:pPr lvl="4"/>
            <a:r>
              <a:rPr lang="en-US" dirty="0" smtClean="0"/>
              <a:t>Some types may cause less strain on your joints and feel more comfortable than others</a:t>
            </a:r>
            <a:endParaRPr lang="en-US" dirty="0"/>
          </a:p>
          <a:p>
            <a:pPr lvl="5"/>
            <a:endParaRPr lang="en-US" dirty="0" smtClean="0"/>
          </a:p>
        </p:txBody>
      </p:sp>
      <p:pic>
        <p:nvPicPr>
          <p:cNvPr id="4" name="Picture 3"/>
          <p:cNvPicPr>
            <a:picLocks noChangeAspect="1"/>
          </p:cNvPicPr>
          <p:nvPr/>
        </p:nvPicPr>
        <p:blipFill>
          <a:blip r:embed="rId2"/>
          <a:stretch>
            <a:fillRect/>
          </a:stretch>
        </p:blipFill>
        <p:spPr>
          <a:xfrm>
            <a:off x="6779439" y="304800"/>
            <a:ext cx="2364561" cy="2590800"/>
          </a:xfrm>
          <a:prstGeom prst="rect">
            <a:avLst/>
          </a:prstGeom>
        </p:spPr>
      </p:pic>
    </p:spTree>
    <p:extLst>
      <p:ext uri="{BB962C8B-B14F-4D97-AF65-F5344CB8AC3E}">
        <p14:creationId xmlns:p14="http://schemas.microsoft.com/office/powerpoint/2010/main" val="12167057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Posture</a:t>
            </a:r>
            <a:endParaRPr lang="en-US" dirty="0"/>
          </a:p>
        </p:txBody>
      </p:sp>
      <p:sp>
        <p:nvSpPr>
          <p:cNvPr id="3" name="Content Placeholder 2"/>
          <p:cNvSpPr>
            <a:spLocks noGrp="1"/>
          </p:cNvSpPr>
          <p:nvPr>
            <p:ph idx="1"/>
          </p:nvPr>
        </p:nvSpPr>
        <p:spPr>
          <a:xfrm>
            <a:off x="914400" y="1828800"/>
            <a:ext cx="7772400" cy="2616101"/>
          </a:xfrm>
        </p:spPr>
        <p:txBody>
          <a:bodyPr/>
          <a:lstStyle/>
          <a:p>
            <a:r>
              <a:rPr lang="en-US" dirty="0" smtClean="0"/>
              <a:t>When sitting at your work station</a:t>
            </a:r>
            <a:endParaRPr lang="en-US" sz="800" dirty="0" smtClean="0"/>
          </a:p>
          <a:p>
            <a:pPr lvl="2"/>
            <a:r>
              <a:rPr lang="en-US" dirty="0" smtClean="0"/>
              <a:t>Ensure your arms are supported</a:t>
            </a:r>
            <a:endParaRPr lang="en-US" sz="1600" dirty="0" smtClean="0"/>
          </a:p>
          <a:p>
            <a:pPr lvl="2"/>
            <a:r>
              <a:rPr lang="en-US" dirty="0" smtClean="0"/>
              <a:t>Adjust your computer screen to eye level</a:t>
            </a:r>
            <a:endParaRPr lang="en-US" sz="1600" dirty="0" smtClean="0"/>
          </a:p>
          <a:p>
            <a:pPr lvl="2"/>
            <a:r>
              <a:rPr lang="en-US" dirty="0" smtClean="0"/>
              <a:t>Keep frequently needed objects within arms reach</a:t>
            </a:r>
            <a:endParaRPr lang="en-US" dirty="0"/>
          </a:p>
        </p:txBody>
      </p:sp>
      <p:pic>
        <p:nvPicPr>
          <p:cNvPr id="4" name="Picture 3"/>
          <p:cNvPicPr>
            <a:picLocks noChangeAspect="1"/>
          </p:cNvPicPr>
          <p:nvPr/>
        </p:nvPicPr>
        <p:blipFill>
          <a:blip r:embed="rId2"/>
          <a:stretch>
            <a:fillRect/>
          </a:stretch>
        </p:blipFill>
        <p:spPr>
          <a:xfrm>
            <a:off x="3886200" y="4038600"/>
            <a:ext cx="3352800" cy="2591536"/>
          </a:xfrm>
          <a:prstGeom prst="rect">
            <a:avLst/>
          </a:prstGeom>
        </p:spPr>
      </p:pic>
    </p:spTree>
    <p:extLst>
      <p:ext uri="{BB962C8B-B14F-4D97-AF65-F5344CB8AC3E}">
        <p14:creationId xmlns:p14="http://schemas.microsoft.com/office/powerpoint/2010/main" val="3255359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553998"/>
          </a:xfrm>
        </p:spPr>
        <p:txBody>
          <a:bodyPr/>
          <a:lstStyle/>
          <a:p>
            <a:pPr algn="ctr"/>
            <a:r>
              <a:rPr lang="en-US" dirty="0" smtClean="0"/>
              <a:t>Patient and Family Promise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39798"/>
            <a:ext cx="813752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6998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Expired Reagents &amp; Supplies Prize</a:t>
            </a:r>
            <a:endParaRPr lang="en-US" dirty="0"/>
          </a:p>
        </p:txBody>
      </p:sp>
      <p:sp>
        <p:nvSpPr>
          <p:cNvPr id="4" name="Rectangle 2"/>
          <p:cNvSpPr>
            <a:spLocks noChangeArrowheads="1"/>
          </p:cNvSpPr>
          <p:nvPr/>
        </p:nvSpPr>
        <p:spPr bwMode="auto">
          <a:xfrm>
            <a:off x="5959572" y="337842"/>
            <a:ext cx="3184428" cy="119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 name="Picture 5"/>
          <p:cNvPicPr>
            <a:picLocks noChangeAspect="1"/>
          </p:cNvPicPr>
          <p:nvPr/>
        </p:nvPicPr>
        <p:blipFill>
          <a:blip r:embed="rId2"/>
          <a:stretch>
            <a:fillRect/>
          </a:stretch>
        </p:blipFill>
        <p:spPr>
          <a:xfrm>
            <a:off x="1143000" y="1752600"/>
            <a:ext cx="6859424" cy="3780298"/>
          </a:xfrm>
          <a:prstGeom prst="rect">
            <a:avLst/>
          </a:prstGeom>
        </p:spPr>
      </p:pic>
    </p:spTree>
    <p:extLst>
      <p:ext uri="{BB962C8B-B14F-4D97-AF65-F5344CB8AC3E}">
        <p14:creationId xmlns:p14="http://schemas.microsoft.com/office/powerpoint/2010/main" val="3768040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53998"/>
          </a:xfrm>
        </p:spPr>
        <p:txBody>
          <a:bodyPr/>
          <a:lstStyle/>
          <a:p>
            <a:pPr algn="ctr"/>
            <a:r>
              <a:rPr lang="en-US" dirty="0" smtClean="0"/>
              <a:t>Reminders</a:t>
            </a:r>
            <a:endParaRPr lang="en-US" dirty="0"/>
          </a:p>
        </p:txBody>
      </p:sp>
      <p:sp>
        <p:nvSpPr>
          <p:cNvPr id="3" name="Content Placeholder 2"/>
          <p:cNvSpPr>
            <a:spLocks noGrp="1"/>
          </p:cNvSpPr>
          <p:nvPr>
            <p:ph idx="1"/>
          </p:nvPr>
        </p:nvSpPr>
        <p:spPr>
          <a:xfrm>
            <a:off x="762000" y="1143000"/>
            <a:ext cx="7772400" cy="5078313"/>
          </a:xfrm>
        </p:spPr>
        <p:txBody>
          <a:bodyPr/>
          <a:lstStyle/>
          <a:p>
            <a:pPr marL="514350" indent="-514350">
              <a:buFont typeface="+mj-lt"/>
              <a:buAutoNum type="arabicPeriod"/>
            </a:pPr>
            <a:r>
              <a:rPr lang="en-US" sz="2400" dirty="0" smtClean="0"/>
              <a:t>Title 21</a:t>
            </a:r>
          </a:p>
          <a:p>
            <a:pPr marL="1196975" lvl="3" indent="-514350">
              <a:buFont typeface="Wingdings" panose="05000000000000000000" pitchFamily="2" charset="2"/>
              <a:buChar char="§"/>
            </a:pPr>
            <a:r>
              <a:rPr lang="en-US" sz="2000" dirty="0" smtClean="0"/>
              <a:t>Email </a:t>
            </a:r>
            <a:r>
              <a:rPr lang="en-US" sz="2000" dirty="0"/>
              <a:t>employee </a:t>
            </a:r>
            <a:r>
              <a:rPr lang="en-US" sz="2000" dirty="0" smtClean="0"/>
              <a:t>changes (new hires, resignations, transfers) </a:t>
            </a:r>
            <a:r>
              <a:rPr lang="en-US" sz="2000" dirty="0"/>
              <a:t>to </a:t>
            </a:r>
            <a:r>
              <a:rPr lang="en-US" sz="2000" dirty="0" smtClean="0"/>
              <a:t>Danielle Bancroft</a:t>
            </a:r>
          </a:p>
          <a:p>
            <a:pPr marL="514350" indent="-514350">
              <a:buFont typeface="+mj-lt"/>
              <a:buAutoNum type="arabicPeriod"/>
            </a:pPr>
            <a:r>
              <a:rPr lang="en-US" sz="2400" dirty="0" smtClean="0"/>
              <a:t>Safety Inspections </a:t>
            </a:r>
          </a:p>
          <a:p>
            <a:pPr lvl="3">
              <a:buFont typeface="Wingdings" panose="05000000000000000000" pitchFamily="2" charset="2"/>
              <a:buChar char="§"/>
            </a:pPr>
            <a:r>
              <a:rPr lang="en-US" sz="2000" dirty="0" smtClean="0">
                <a:solidFill>
                  <a:srgbClr val="FF0000"/>
                </a:solidFill>
              </a:rPr>
              <a:t>February 2021 – COMPLETED </a:t>
            </a:r>
          </a:p>
          <a:p>
            <a:pPr lvl="3">
              <a:buFont typeface="Wingdings" panose="05000000000000000000" pitchFamily="2" charset="2"/>
              <a:buChar char="§"/>
            </a:pPr>
            <a:r>
              <a:rPr lang="en-US" sz="2000" dirty="0" smtClean="0">
                <a:solidFill>
                  <a:srgbClr val="FF0000"/>
                </a:solidFill>
              </a:rPr>
              <a:t>May 2021 – </a:t>
            </a:r>
            <a:r>
              <a:rPr lang="en-US" sz="2000" dirty="0">
                <a:solidFill>
                  <a:srgbClr val="FF0000"/>
                </a:solidFill>
              </a:rPr>
              <a:t>COMPLETED </a:t>
            </a:r>
          </a:p>
          <a:p>
            <a:pPr lvl="3">
              <a:buFont typeface="Wingdings" panose="05000000000000000000" pitchFamily="2" charset="2"/>
              <a:buChar char="§"/>
            </a:pPr>
            <a:r>
              <a:rPr lang="en-US" sz="2000" b="1" dirty="0" smtClean="0"/>
              <a:t>August 2021</a:t>
            </a:r>
          </a:p>
          <a:p>
            <a:pPr lvl="3">
              <a:buFont typeface="Wingdings" panose="05000000000000000000" pitchFamily="2" charset="2"/>
              <a:buChar char="§"/>
            </a:pPr>
            <a:r>
              <a:rPr lang="en-US" sz="2000" dirty="0" smtClean="0"/>
              <a:t>November 2021</a:t>
            </a:r>
          </a:p>
          <a:p>
            <a:pPr marL="514350" indent="-514350">
              <a:buFont typeface="+mj-lt"/>
              <a:buAutoNum type="arabicPeriod"/>
            </a:pPr>
            <a:r>
              <a:rPr lang="en-US" sz="2400" dirty="0" smtClean="0"/>
              <a:t>Trimedx</a:t>
            </a:r>
          </a:p>
          <a:p>
            <a:pPr lvl="3">
              <a:buFont typeface="Wingdings" panose="05000000000000000000" pitchFamily="2" charset="2"/>
              <a:buChar char="§"/>
            </a:pPr>
            <a:r>
              <a:rPr lang="en-US" sz="2000" dirty="0" smtClean="0"/>
              <a:t>Email Trimedx concerns or questions to Shelley.</a:t>
            </a:r>
          </a:p>
          <a:p>
            <a:pPr marL="225425" lvl="1" indent="0">
              <a:buNone/>
            </a:pPr>
            <a:endParaRPr lang="en-US" dirty="0" smtClean="0"/>
          </a:p>
        </p:txBody>
      </p:sp>
    </p:spTree>
    <p:extLst>
      <p:ext uri="{BB962C8B-B14F-4D97-AF65-F5344CB8AC3E}">
        <p14:creationId xmlns:p14="http://schemas.microsoft.com/office/powerpoint/2010/main" val="412903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524000"/>
            <a:ext cx="5943600" cy="584775"/>
          </a:xfrm>
          <a:prstGeom prst="rect">
            <a:avLst/>
          </a:prstGeom>
          <a:noFill/>
        </p:spPr>
        <p:txBody>
          <a:bodyPr wrap="square" rtlCol="0">
            <a:spAutoFit/>
          </a:bodyPr>
          <a:lstStyle/>
          <a:p>
            <a:r>
              <a:rPr lang="en-US" sz="3200" b="1" dirty="0" smtClean="0"/>
              <a:t>Next Lab Huddle: July 8</a:t>
            </a:r>
            <a:r>
              <a:rPr lang="en-US" sz="3200" b="1" baseline="30000" dirty="0" smtClean="0"/>
              <a:t>th</a:t>
            </a:r>
            <a:r>
              <a:rPr lang="en-US" sz="3200" b="1" dirty="0" smtClean="0"/>
              <a:t>, 2021</a:t>
            </a:r>
            <a:endParaRPr lang="en-US" sz="3200" b="1" dirty="0"/>
          </a:p>
        </p:txBody>
      </p:sp>
      <p:pic>
        <p:nvPicPr>
          <p:cNvPr id="3" name="Picture 2" descr="Engineer Everything: PSSR (Personal Safety &amp; Social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438400"/>
            <a:ext cx="3810000" cy="3086100"/>
          </a:xfrm>
          <a:prstGeom prst="rect">
            <a:avLst/>
          </a:prstGeom>
        </p:spPr>
      </p:pic>
    </p:spTree>
    <p:extLst>
      <p:ext uri="{BB962C8B-B14F-4D97-AF65-F5344CB8AC3E}">
        <p14:creationId xmlns:p14="http://schemas.microsoft.com/office/powerpoint/2010/main" val="2985676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553998"/>
          </a:xfrm>
        </p:spPr>
        <p:txBody>
          <a:bodyPr/>
          <a:lstStyle/>
          <a:p>
            <a:pPr algn="ctr"/>
            <a:r>
              <a:rPr lang="en-US" dirty="0" smtClean="0"/>
              <a:t>Serious Safety Events</a:t>
            </a:r>
            <a:endParaRPr lang="en-US" dirty="0"/>
          </a:p>
        </p:txBody>
      </p:sp>
      <p:sp>
        <p:nvSpPr>
          <p:cNvPr id="3" name="Content Placeholder 2"/>
          <p:cNvSpPr>
            <a:spLocks noGrp="1"/>
          </p:cNvSpPr>
          <p:nvPr>
            <p:ph idx="1"/>
          </p:nvPr>
        </p:nvSpPr>
        <p:spPr>
          <a:xfrm>
            <a:off x="2971800" y="2041267"/>
            <a:ext cx="2590800" cy="2985433"/>
          </a:xfrm>
        </p:spPr>
        <p:txBody>
          <a:bodyPr/>
          <a:lstStyle/>
          <a:p>
            <a:pPr marL="0" indent="0">
              <a:buNone/>
            </a:pPr>
            <a:r>
              <a:rPr lang="en-US" sz="2400" dirty="0" smtClean="0"/>
              <a:t>WFB:  </a:t>
            </a:r>
            <a:r>
              <a:rPr lang="en-US" sz="2400" dirty="0" smtClean="0"/>
              <a:t>12</a:t>
            </a:r>
            <a:endParaRPr lang="en-US" sz="2400" dirty="0"/>
          </a:p>
          <a:p>
            <a:pPr marL="0" indent="0">
              <a:buNone/>
            </a:pPr>
            <a:r>
              <a:rPr lang="en-US" sz="2400" dirty="0" smtClean="0"/>
              <a:t>BCH: </a:t>
            </a:r>
            <a:r>
              <a:rPr lang="en-US" sz="2400" dirty="0" smtClean="0"/>
              <a:t> 40</a:t>
            </a:r>
            <a:endParaRPr lang="en-US" sz="2400" dirty="0" smtClean="0"/>
          </a:p>
          <a:p>
            <a:pPr marL="0" indent="0">
              <a:buNone/>
            </a:pPr>
            <a:r>
              <a:rPr lang="en-US" sz="2400" dirty="0" smtClean="0"/>
              <a:t>DMC: </a:t>
            </a:r>
            <a:r>
              <a:rPr lang="en-US" sz="2400" dirty="0" smtClean="0"/>
              <a:t>113</a:t>
            </a:r>
            <a:endParaRPr lang="en-US" sz="2400" dirty="0" smtClean="0"/>
          </a:p>
          <a:p>
            <a:pPr marL="0" indent="0">
              <a:buNone/>
            </a:pPr>
            <a:r>
              <a:rPr lang="en-US" sz="2400" dirty="0" smtClean="0"/>
              <a:t>HPMC: </a:t>
            </a:r>
            <a:r>
              <a:rPr lang="en-US" sz="2400" dirty="0" smtClean="0"/>
              <a:t> 49</a:t>
            </a:r>
            <a:endParaRPr lang="en-US" sz="2400" dirty="0" smtClean="0"/>
          </a:p>
          <a:p>
            <a:pPr marL="0" indent="0">
              <a:buNone/>
            </a:pPr>
            <a:r>
              <a:rPr lang="en-US" sz="2400" dirty="0" smtClean="0"/>
              <a:t>LMC: </a:t>
            </a:r>
            <a:r>
              <a:rPr lang="en-US" sz="2400" dirty="0" smtClean="0"/>
              <a:t> 66</a:t>
            </a:r>
            <a:endParaRPr lang="en-US" sz="2400" dirty="0" smtClean="0"/>
          </a:p>
          <a:p>
            <a:pPr marL="0" indent="0">
              <a:buNone/>
            </a:pPr>
            <a:r>
              <a:rPr lang="en-US" sz="2400" dirty="0" smtClean="0"/>
              <a:t>WMC: </a:t>
            </a:r>
            <a:r>
              <a:rPr lang="en-US" sz="2400" dirty="0" smtClean="0"/>
              <a:t> 216</a:t>
            </a:r>
            <a:endParaRPr lang="en-US" sz="2400" dirty="0"/>
          </a:p>
        </p:txBody>
      </p:sp>
      <p:sp>
        <p:nvSpPr>
          <p:cNvPr id="6" name="TextBox 5"/>
          <p:cNvSpPr txBox="1"/>
          <p:nvPr/>
        </p:nvSpPr>
        <p:spPr>
          <a:xfrm>
            <a:off x="2374669" y="1143000"/>
            <a:ext cx="3276600"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*Days since last SSE:</a:t>
            </a:r>
            <a:endParaRPr lang="en-US" sz="2400" dirty="0">
              <a:latin typeface="Arial" panose="020B0604020202020204" pitchFamily="34" charset="0"/>
              <a:cs typeface="Arial" panose="020B0604020202020204" pitchFamily="34" charset="0"/>
            </a:endParaRPr>
          </a:p>
        </p:txBody>
      </p:sp>
      <p:sp>
        <p:nvSpPr>
          <p:cNvPr id="4" name="TextBox 3"/>
          <p:cNvSpPr txBox="1"/>
          <p:nvPr/>
        </p:nvSpPr>
        <p:spPr>
          <a:xfrm>
            <a:off x="5638800" y="6019800"/>
            <a:ext cx="3048000" cy="369332"/>
          </a:xfrm>
          <a:prstGeom prst="rect">
            <a:avLst/>
          </a:prstGeom>
          <a:noFill/>
        </p:spPr>
        <p:txBody>
          <a:bodyPr wrap="square" rtlCol="0">
            <a:spAutoFit/>
          </a:bodyPr>
          <a:lstStyle/>
          <a:p>
            <a:r>
              <a:rPr lang="en-US" dirty="0" smtClean="0"/>
              <a:t>*Current as of </a:t>
            </a:r>
            <a:r>
              <a:rPr lang="en-US" dirty="0"/>
              <a:t>6</a:t>
            </a:r>
            <a:r>
              <a:rPr lang="en-US" dirty="0" smtClean="0"/>
              <a:t>/10/2021</a:t>
            </a:r>
            <a:endParaRPr lang="en-US" dirty="0"/>
          </a:p>
        </p:txBody>
      </p:sp>
    </p:spTree>
    <p:extLst>
      <p:ext uri="{BB962C8B-B14F-4D97-AF65-F5344CB8AC3E}">
        <p14:creationId xmlns:p14="http://schemas.microsoft.com/office/powerpoint/2010/main" val="2111636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52400" y="609600"/>
            <a:ext cx="2895600" cy="1661993"/>
          </a:xfrm>
        </p:spPr>
        <p:txBody>
          <a:bodyPr/>
          <a:lstStyle/>
          <a:p>
            <a:pPr algn="ctr"/>
            <a:r>
              <a:rPr lang="en-US" dirty="0" smtClean="0"/>
              <a:t>Good Catches</a:t>
            </a:r>
            <a:r>
              <a:rPr lang="en-US" sz="1200" dirty="0"/>
              <a:t/>
            </a:r>
            <a:br>
              <a:rPr lang="en-US" sz="1200" dirty="0"/>
            </a:br>
            <a:r>
              <a:rPr lang="en-US" dirty="0" smtClean="0"/>
              <a:t> May</a:t>
            </a:r>
            <a:endParaRPr lang="en-US" dirty="0"/>
          </a:p>
        </p:txBody>
      </p:sp>
      <p:pic>
        <p:nvPicPr>
          <p:cNvPr id="3" name="Picture 2"/>
          <p:cNvPicPr>
            <a:picLocks noChangeAspect="1"/>
          </p:cNvPicPr>
          <p:nvPr/>
        </p:nvPicPr>
        <p:blipFill>
          <a:blip r:embed="rId2"/>
          <a:stretch>
            <a:fillRect/>
          </a:stretch>
        </p:blipFill>
        <p:spPr>
          <a:xfrm>
            <a:off x="3048000" y="152400"/>
            <a:ext cx="5611726" cy="6520800"/>
          </a:xfrm>
          <a:prstGeom prst="rect">
            <a:avLst/>
          </a:prstGeom>
        </p:spPr>
      </p:pic>
    </p:spTree>
    <p:extLst>
      <p:ext uri="{BB962C8B-B14F-4D97-AF65-F5344CB8AC3E}">
        <p14:creationId xmlns:p14="http://schemas.microsoft.com/office/powerpoint/2010/main" val="1331566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1752600"/>
            <a:ext cx="3733800" cy="2215991"/>
          </a:xfrm>
        </p:spPr>
        <p:txBody>
          <a:bodyPr/>
          <a:lstStyle/>
          <a:p>
            <a:pPr algn="ctr"/>
            <a:r>
              <a:rPr lang="en-US" dirty="0" smtClean="0"/>
              <a:t>Good Catch Winner </a:t>
            </a:r>
            <a:r>
              <a:rPr lang="en-US" dirty="0"/>
              <a:t/>
            </a:r>
            <a:br>
              <a:rPr lang="en-US" dirty="0"/>
            </a:br>
            <a:r>
              <a:rPr lang="en-US" dirty="0" smtClean="0"/>
              <a:t>Libby Moxley</a:t>
            </a:r>
            <a:br>
              <a:rPr lang="en-US" dirty="0" smtClean="0"/>
            </a:b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2390" y="695816"/>
            <a:ext cx="3771900" cy="5029200"/>
          </a:xfrm>
          <a:prstGeom prst="rect">
            <a:avLst/>
          </a:prstGeom>
        </p:spPr>
      </p:pic>
    </p:spTree>
    <p:extLst>
      <p:ext uri="{BB962C8B-B14F-4D97-AF65-F5344CB8AC3E}">
        <p14:creationId xmlns:p14="http://schemas.microsoft.com/office/powerpoint/2010/main" val="1892298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815" y="457200"/>
            <a:ext cx="7772400" cy="553998"/>
          </a:xfrm>
        </p:spPr>
        <p:txBody>
          <a:bodyPr/>
          <a:lstStyle/>
          <a:p>
            <a:pPr algn="ctr"/>
            <a:r>
              <a:rPr lang="en-US" dirty="0" smtClean="0"/>
              <a:t>Lab Pathology Deviations</a:t>
            </a:r>
            <a:endParaRPr lang="en-US" dirty="0"/>
          </a:p>
        </p:txBody>
      </p:sp>
      <p:sp>
        <p:nvSpPr>
          <p:cNvPr id="3" name="TextBox 2"/>
          <p:cNvSpPr txBox="1"/>
          <p:nvPr/>
        </p:nvSpPr>
        <p:spPr>
          <a:xfrm>
            <a:off x="6705600" y="5771987"/>
            <a:ext cx="1828800" cy="369332"/>
          </a:xfrm>
          <a:prstGeom prst="rect">
            <a:avLst/>
          </a:prstGeom>
          <a:noFill/>
        </p:spPr>
        <p:txBody>
          <a:bodyPr wrap="square" rtlCol="0">
            <a:spAutoFit/>
          </a:bodyPr>
          <a:lstStyle/>
          <a:p>
            <a:r>
              <a:rPr lang="en-US" dirty="0" smtClean="0">
                <a:solidFill>
                  <a:schemeClr val="accent1">
                    <a:lumMod val="75000"/>
                  </a:schemeClr>
                </a:solidFill>
              </a:rPr>
              <a:t>May 96 RLs</a:t>
            </a:r>
          </a:p>
        </p:txBody>
      </p:sp>
      <p:graphicFrame>
        <p:nvGraphicFramePr>
          <p:cNvPr id="7" name="Chart 6"/>
          <p:cNvGraphicFramePr>
            <a:graphicFrameLocks/>
          </p:cNvGraphicFramePr>
          <p:nvPr>
            <p:extLst>
              <p:ext uri="{D42A27DB-BD31-4B8C-83A1-F6EECF244321}">
                <p14:modId xmlns:p14="http://schemas.microsoft.com/office/powerpoint/2010/main" val="859610768"/>
              </p:ext>
            </p:extLst>
          </p:nvPr>
        </p:nvGraphicFramePr>
        <p:xfrm>
          <a:off x="1219200" y="1471612"/>
          <a:ext cx="6858000" cy="40909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6290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599" y="228600"/>
            <a:ext cx="4953000" cy="553998"/>
          </a:xfrm>
        </p:spPr>
        <p:txBody>
          <a:bodyPr/>
          <a:lstStyle/>
          <a:p>
            <a:pPr algn="ctr"/>
            <a:r>
              <a:rPr lang="en-US" dirty="0" smtClean="0"/>
              <a:t>Top Deviations in May</a:t>
            </a:r>
            <a:endParaRPr lang="en-US" dirty="0"/>
          </a:p>
        </p:txBody>
      </p:sp>
      <p:sp>
        <p:nvSpPr>
          <p:cNvPr id="4" name="Rounded Rectangle 3"/>
          <p:cNvSpPr/>
          <p:nvPr/>
        </p:nvSpPr>
        <p:spPr>
          <a:xfrm>
            <a:off x="1447800" y="1416886"/>
            <a:ext cx="609600" cy="3048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#1</a:t>
            </a:r>
            <a:endParaRPr lang="en-US" b="1" dirty="0">
              <a:solidFill>
                <a:srgbClr val="FF0000"/>
              </a:solidFill>
            </a:endParaRPr>
          </a:p>
        </p:txBody>
      </p:sp>
      <p:graphicFrame>
        <p:nvGraphicFramePr>
          <p:cNvPr id="5" name="Chart 4"/>
          <p:cNvGraphicFramePr>
            <a:graphicFrameLocks/>
          </p:cNvGraphicFramePr>
          <p:nvPr>
            <p:extLst>
              <p:ext uri="{D42A27DB-BD31-4B8C-83A1-F6EECF244321}">
                <p14:modId xmlns:p14="http://schemas.microsoft.com/office/powerpoint/2010/main" val="3906695177"/>
              </p:ext>
            </p:extLst>
          </p:nvPr>
        </p:nvGraphicFramePr>
        <p:xfrm>
          <a:off x="1447800" y="2057400"/>
          <a:ext cx="6019800" cy="3276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9473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33600" y="381000"/>
            <a:ext cx="4876800" cy="1107996"/>
          </a:xfrm>
        </p:spPr>
        <p:txBody>
          <a:bodyPr/>
          <a:lstStyle/>
          <a:p>
            <a:pPr algn="ctr"/>
            <a:r>
              <a:rPr lang="en-US" dirty="0" smtClean="0"/>
              <a:t>Top Deviations in May</a:t>
            </a:r>
            <a:endParaRPr lang="en-US" dirty="0"/>
          </a:p>
        </p:txBody>
      </p:sp>
      <p:sp>
        <p:nvSpPr>
          <p:cNvPr id="10" name="Rounded Rectangle 9"/>
          <p:cNvSpPr/>
          <p:nvPr/>
        </p:nvSpPr>
        <p:spPr>
          <a:xfrm>
            <a:off x="1828800" y="1315998"/>
            <a:ext cx="609600" cy="3048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#2</a:t>
            </a:r>
            <a:endParaRPr lang="en-US" b="1" dirty="0">
              <a:solidFill>
                <a:srgbClr val="FF0000"/>
              </a:solidFill>
            </a:endParaRPr>
          </a:p>
        </p:txBody>
      </p:sp>
      <p:graphicFrame>
        <p:nvGraphicFramePr>
          <p:cNvPr id="7" name="Chart 6"/>
          <p:cNvGraphicFramePr>
            <a:graphicFrameLocks/>
          </p:cNvGraphicFramePr>
          <p:nvPr>
            <p:extLst>
              <p:ext uri="{D42A27DB-BD31-4B8C-83A1-F6EECF244321}">
                <p14:modId xmlns:p14="http://schemas.microsoft.com/office/powerpoint/2010/main" val="1040253925"/>
              </p:ext>
            </p:extLst>
          </p:nvPr>
        </p:nvGraphicFramePr>
        <p:xfrm>
          <a:off x="1600200" y="1752600"/>
          <a:ext cx="5867400" cy="3581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2882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685800"/>
            <a:ext cx="7772400" cy="1107996"/>
          </a:xfrm>
        </p:spPr>
        <p:txBody>
          <a:bodyPr/>
          <a:lstStyle/>
          <a:p>
            <a:pPr algn="ctr"/>
            <a:r>
              <a:rPr lang="en-US" dirty="0" smtClean="0"/>
              <a:t>Lab Pathology Deviations by Section</a:t>
            </a:r>
            <a:br>
              <a:rPr lang="en-US" dirty="0" smtClean="0"/>
            </a:br>
            <a:r>
              <a:rPr lang="en-US" dirty="0" smtClean="0"/>
              <a:t>May 2021</a:t>
            </a:r>
            <a:endParaRPr lang="en-US" dirty="0"/>
          </a:p>
        </p:txBody>
      </p:sp>
      <p:pic>
        <p:nvPicPr>
          <p:cNvPr id="2" name="Picture 1"/>
          <p:cNvPicPr>
            <a:picLocks noChangeAspect="1"/>
          </p:cNvPicPr>
          <p:nvPr/>
        </p:nvPicPr>
        <p:blipFill>
          <a:blip r:embed="rId2"/>
          <a:stretch>
            <a:fillRect/>
          </a:stretch>
        </p:blipFill>
        <p:spPr>
          <a:xfrm>
            <a:off x="152400" y="2438400"/>
            <a:ext cx="8839200" cy="2993467"/>
          </a:xfrm>
          <a:prstGeom prst="rect">
            <a:avLst/>
          </a:prstGeom>
        </p:spPr>
      </p:pic>
    </p:spTree>
    <p:extLst>
      <p:ext uri="{BB962C8B-B14F-4D97-AF65-F5344CB8AC3E}">
        <p14:creationId xmlns:p14="http://schemas.microsoft.com/office/powerpoint/2010/main" val="3517300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WFBMC Internal Theme1">
  <a:themeElements>
    <a:clrScheme name="iCARE">
      <a:dk1>
        <a:sysClr val="windowText" lastClr="000000"/>
      </a:dk1>
      <a:lt1>
        <a:sysClr val="window" lastClr="FFFFFF"/>
      </a:lt1>
      <a:dk2>
        <a:srgbClr val="4261AD"/>
      </a:dk2>
      <a:lt2>
        <a:srgbClr val="FFFFFF"/>
      </a:lt2>
      <a:accent1>
        <a:srgbClr val="4261AD"/>
      </a:accent1>
      <a:accent2>
        <a:srgbClr val="F07B05"/>
      </a:accent2>
      <a:accent3>
        <a:srgbClr val="FFD200"/>
      </a:accent3>
      <a:accent4>
        <a:srgbClr val="9E7E38"/>
      </a:accent4>
      <a:accent5>
        <a:srgbClr val="595959"/>
      </a:accent5>
      <a:accent6>
        <a:srgbClr val="000000"/>
      </a:accent6>
      <a:hlink>
        <a:srgbClr val="3B60AF"/>
      </a:hlink>
      <a:folHlink>
        <a:srgbClr val="3B60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38B945E1B690043B84BB6A52FCE9C03" ma:contentTypeVersion="10" ma:contentTypeDescription="Create a new document." ma:contentTypeScope="" ma:versionID="78415f39f01d9ff4702ec5d5188ade60">
  <xsd:schema xmlns:xsd="http://www.w3.org/2001/XMLSchema" xmlns:xs="http://www.w3.org/2001/XMLSchema" xmlns:p="http://schemas.microsoft.com/office/2006/metadata/properties" xmlns:ns3="9cf83a04-d13f-4892-865d-583e21da827c" targetNamespace="http://schemas.microsoft.com/office/2006/metadata/properties" ma:root="true" ma:fieldsID="ba7403da90208c24bea272715246be54" ns3:_="">
    <xsd:import namespace="9cf83a04-d13f-4892-865d-583e21da827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f83a04-d13f-4892-865d-583e21da82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DAB2FA-A988-484F-B44C-6B952E5A1248}">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9cf83a04-d13f-4892-865d-583e21da827c"/>
    <ds:schemaRef ds:uri="http://www.w3.org/XML/1998/namespace"/>
  </ds:schemaRefs>
</ds:datastoreItem>
</file>

<file path=customXml/itemProps2.xml><?xml version="1.0" encoding="utf-8"?>
<ds:datastoreItem xmlns:ds="http://schemas.openxmlformats.org/officeDocument/2006/customXml" ds:itemID="{6670BB3A-C0A9-4EA1-8DD1-0C7E1EB1D030}">
  <ds:schemaRefs>
    <ds:schemaRef ds:uri="http://schemas.microsoft.com/sharepoint/v3/contenttype/forms"/>
  </ds:schemaRefs>
</ds:datastoreItem>
</file>

<file path=customXml/itemProps3.xml><?xml version="1.0" encoding="utf-8"?>
<ds:datastoreItem xmlns:ds="http://schemas.openxmlformats.org/officeDocument/2006/customXml" ds:itemID="{B1A79824-7B33-43B8-A0C0-EEFE04F49A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f83a04-d13f-4892-865d-583e21da82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WFBMC Internal Theme1</Template>
  <TotalTime>7781</TotalTime>
  <Words>395</Words>
  <Application>Microsoft Office PowerPoint</Application>
  <PresentationFormat>On-screen Show (4:3)</PresentationFormat>
  <Paragraphs>71</Paragraphs>
  <Slides>22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WFBMC Internal Theme1</vt:lpstr>
      <vt:lpstr>Lab / Pathology  Managers Meeting</vt:lpstr>
      <vt:lpstr>Patient and Family Promise</vt:lpstr>
      <vt:lpstr>Serious Safety Events</vt:lpstr>
      <vt:lpstr>Good Catches  May</vt:lpstr>
      <vt:lpstr>Good Catch Winner  Libby Moxley </vt:lpstr>
      <vt:lpstr>Lab Pathology Deviations</vt:lpstr>
      <vt:lpstr>Top Deviations in May</vt:lpstr>
      <vt:lpstr>Top Deviations in May</vt:lpstr>
      <vt:lpstr>Lab Pathology Deviations by Section May 2021</vt:lpstr>
      <vt:lpstr>RL6 Closing the Loop Compliance</vt:lpstr>
      <vt:lpstr>RL6 Closing the Loop Compliance by Section</vt:lpstr>
      <vt:lpstr>Safety Starts Here Section Compliance  2021</vt:lpstr>
      <vt:lpstr>Safety Coach Monthly Compliance 2021</vt:lpstr>
      <vt:lpstr>Safety Focus of the Month:  Five Principles of Highly – Reliable Organizations</vt:lpstr>
      <vt:lpstr>Reluctance to Simplify</vt:lpstr>
      <vt:lpstr>Lab Employee Hazard Awareness</vt:lpstr>
      <vt:lpstr>Heavy Lifting</vt:lpstr>
      <vt:lpstr>Repetitive Motions</vt:lpstr>
      <vt:lpstr>Posture</vt:lpstr>
      <vt:lpstr>Expired Reagents &amp; Supplies Prize</vt:lpstr>
      <vt:lpstr>Reminders</vt:lpstr>
      <vt:lpstr>PowerPoint Presentation</vt:lpstr>
    </vt:vector>
  </TitlesOfParts>
  <Company>WFUHS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WFUHS</dc:creator>
  <cp:lastModifiedBy>Shelley Bowman</cp:lastModifiedBy>
  <cp:revision>504</cp:revision>
  <cp:lastPrinted>2020-01-14T12:08:21Z</cp:lastPrinted>
  <dcterms:created xsi:type="dcterms:W3CDTF">2016-09-30T15:29:35Z</dcterms:created>
  <dcterms:modified xsi:type="dcterms:W3CDTF">2021-06-10T10:38:32Z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0x010100838B945E1B690043B84BB6A52FCE9C03</vt:lpwstr>
  </property>
</Properties>
</file>