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91" r:id="rId7"/>
    <p:sldId id="377" r:id="rId8"/>
    <p:sldId id="378" r:id="rId9"/>
    <p:sldId id="335" r:id="rId10"/>
    <p:sldId id="387" r:id="rId11"/>
    <p:sldId id="415" r:id="rId12"/>
    <p:sldId id="422" r:id="rId13"/>
    <p:sldId id="423" r:id="rId14"/>
    <p:sldId id="424" r:id="rId15"/>
    <p:sldId id="425" r:id="rId16"/>
    <p:sldId id="426" r:id="rId17"/>
    <p:sldId id="427" r:id="rId18"/>
    <p:sldId id="421" r:id="rId19"/>
    <p:sldId id="379" r:id="rId20"/>
    <p:sldId id="310" r:id="rId2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2" rIns="92305" bIns="461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5" tIns="46152" rIns="92305" bIns="4615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2"/>
            <a:ext cx="3004820" cy="462611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2"/>
            <a:ext cx="3004820" cy="462611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4648200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3657600" cy="369332"/>
          </a:xfrm>
        </p:spPr>
        <p:txBody>
          <a:bodyPr/>
          <a:lstStyle/>
          <a:p>
            <a:r>
              <a:rPr lang="en-US" dirty="0" smtClean="0"/>
              <a:t>July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 dirty="0">
                <a:solidFill>
                  <a:srgbClr val="FF0000"/>
                </a:solidFill>
              </a:rPr>
              <a:t>Employee</a:t>
            </a:r>
            <a:r>
              <a:rPr lang="en-US" dirty="0"/>
              <a:t> Hazard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July’s Topic – Chemical Spills </a:t>
            </a:r>
          </a:p>
          <a:p>
            <a:pPr lvl="4"/>
            <a:r>
              <a:rPr lang="en-US" dirty="0" smtClean="0"/>
              <a:t>&gt;300 ml</a:t>
            </a:r>
          </a:p>
          <a:p>
            <a:pPr lvl="4"/>
            <a:r>
              <a:rPr lang="en-US" dirty="0" smtClean="0"/>
              <a:t>&lt;300 ml</a:t>
            </a:r>
          </a:p>
          <a:p>
            <a:pPr lvl="4"/>
            <a:r>
              <a:rPr lang="en-US" dirty="0" smtClean="0"/>
              <a:t>Spill Kits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553212" cy="29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47800"/>
            <a:ext cx="21336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 Volume &gt;300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16539"/>
          </a:xfrm>
        </p:spPr>
        <p:txBody>
          <a:bodyPr/>
          <a:lstStyle/>
          <a:p>
            <a:r>
              <a:rPr lang="en-US" dirty="0" smtClean="0"/>
              <a:t>Call </a:t>
            </a:r>
            <a:r>
              <a:rPr lang="en-US" dirty="0" smtClean="0">
                <a:solidFill>
                  <a:srgbClr val="FF0000"/>
                </a:solidFill>
              </a:rPr>
              <a:t>6-9111</a:t>
            </a:r>
          </a:p>
          <a:p>
            <a:r>
              <a:rPr lang="en-US" dirty="0" smtClean="0"/>
              <a:t>Do not attempt to clean it up </a:t>
            </a:r>
            <a:endParaRPr lang="en-US" dirty="0"/>
          </a:p>
          <a:p>
            <a:r>
              <a:rPr lang="en-US" dirty="0" smtClean="0"/>
              <a:t>How do I approximate spill volume?</a:t>
            </a:r>
          </a:p>
          <a:p>
            <a:pPr lvl="3"/>
            <a:r>
              <a:rPr lang="en-US" dirty="0" smtClean="0"/>
              <a:t>A can of soda contains 355 ml</a:t>
            </a:r>
          </a:p>
          <a:p>
            <a:pPr lvl="3"/>
            <a:r>
              <a:rPr lang="en-US" dirty="0" smtClean="0"/>
              <a:t>Picture what it would look like if you spilt a soda can</a:t>
            </a:r>
          </a:p>
          <a:p>
            <a:pPr lvl="3"/>
            <a:r>
              <a:rPr lang="en-US" dirty="0" smtClean="0"/>
              <a:t>How does your spill compare?                     Is it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50"/>
                </a:solidFill>
              </a:rPr>
              <a:t>less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91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 Volume  &lt;300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r>
              <a:rPr lang="en-US" dirty="0" smtClean="0"/>
              <a:t>If chemical is non-toxic contact EH&amp;S at 6-9375 and clean it up using a spill kit</a:t>
            </a:r>
          </a:p>
          <a:p>
            <a:endParaRPr lang="en-US" dirty="0" smtClean="0"/>
          </a:p>
          <a:p>
            <a:r>
              <a:rPr lang="en-US" dirty="0" smtClean="0"/>
              <a:t>While cleaning be sure to use the appropriate PPE for the chemical</a:t>
            </a:r>
          </a:p>
          <a:p>
            <a:endParaRPr lang="en-US" dirty="0" smtClean="0"/>
          </a:p>
          <a:p>
            <a:r>
              <a:rPr lang="en-US" dirty="0" smtClean="0"/>
              <a:t>Contact Environmental Services at 6-1111 for a final clean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8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r>
              <a:rPr lang="en-US" dirty="0" smtClean="0"/>
              <a:t>Each lab needs to have ready access to a spill kit</a:t>
            </a:r>
          </a:p>
          <a:p>
            <a:r>
              <a:rPr lang="en-US" dirty="0" smtClean="0"/>
              <a:t>EH&amp;S will provide spill kits for your lab upon request</a:t>
            </a:r>
          </a:p>
          <a:p>
            <a:r>
              <a:rPr lang="en-US" dirty="0" smtClean="0"/>
              <a:t>Periodically check that the contents are free flowing (not clumped) by shaking</a:t>
            </a:r>
          </a:p>
          <a:p>
            <a:r>
              <a:rPr lang="en-US" dirty="0" smtClean="0"/>
              <a:t>Replace spill kit once opened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4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76" y="228600"/>
            <a:ext cx="7772400" cy="553998"/>
          </a:xfrm>
        </p:spPr>
        <p:txBody>
          <a:bodyPr/>
          <a:lstStyle/>
          <a:p>
            <a:r>
              <a:rPr lang="en-US" dirty="0" smtClean="0"/>
              <a:t>Chemical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643"/>
            <a:ext cx="7772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the chemical is a </a:t>
            </a:r>
            <a:r>
              <a:rPr lang="en-US" dirty="0" smtClean="0">
                <a:solidFill>
                  <a:srgbClr val="FF0000"/>
                </a:solidFill>
              </a:rPr>
              <a:t>Carcinogen, Reproductive Toxin or Highly Toxic</a:t>
            </a:r>
            <a:r>
              <a:rPr lang="en-US" dirty="0" smtClean="0"/>
              <a:t>: Call 6-9111 and evacuate immediately </a:t>
            </a:r>
            <a:r>
              <a:rPr lang="en-US" b="1" dirty="0" smtClean="0"/>
              <a:t>regardless</a:t>
            </a:r>
            <a:r>
              <a:rPr lang="en-US" dirty="0" smtClean="0"/>
              <a:t> of spilt volume</a:t>
            </a:r>
            <a:endParaRPr lang="en-US" dirty="0"/>
          </a:p>
        </p:txBody>
      </p:sp>
      <p:pic>
        <p:nvPicPr>
          <p:cNvPr id="4" name="Picture 3" descr="Toxic Chemical Spill in Charleston Leaves 300,000 Withou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39843"/>
            <a:ext cx="3581400" cy="3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Expired Reagents &amp; Supplies Prize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9572" y="337842"/>
            <a:ext cx="3184428" cy="1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859424" cy="37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783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May 2021 – </a:t>
            </a:r>
            <a:r>
              <a:rPr lang="en-US" sz="2000" dirty="0">
                <a:solidFill>
                  <a:srgbClr val="FF0000"/>
                </a:solidFill>
              </a:rPr>
              <a:t>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b="1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600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August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40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68 </a:t>
            </a:r>
          </a:p>
          <a:p>
            <a:pPr marL="0" indent="0">
              <a:buNone/>
            </a:pPr>
            <a:r>
              <a:rPr lang="en-US" sz="2400" dirty="0" smtClean="0"/>
              <a:t>DMC: 141</a:t>
            </a:r>
          </a:p>
          <a:p>
            <a:pPr marL="0" indent="0">
              <a:buNone/>
            </a:pPr>
            <a:r>
              <a:rPr lang="en-US" sz="2400" dirty="0" smtClean="0"/>
              <a:t>HPMC:  22</a:t>
            </a:r>
          </a:p>
          <a:p>
            <a:pPr marL="0" indent="0">
              <a:buNone/>
            </a:pPr>
            <a:r>
              <a:rPr lang="en-US" sz="2400" dirty="0" smtClean="0"/>
              <a:t>LMC: 94</a:t>
            </a:r>
          </a:p>
          <a:p>
            <a:pPr marL="0" indent="0">
              <a:buNone/>
            </a:pPr>
            <a:r>
              <a:rPr lang="en-US" sz="2400" dirty="0" smtClean="0"/>
              <a:t>WMC: 244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7/8/2021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2895600" cy="1661993"/>
          </a:xfrm>
        </p:spPr>
        <p:txBody>
          <a:bodyPr/>
          <a:lstStyle/>
          <a:p>
            <a:pPr algn="ctr"/>
            <a:r>
              <a:rPr lang="en-US" dirty="0" smtClean="0"/>
              <a:t>Good Catches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 June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14369"/>
              </p:ext>
            </p:extLst>
          </p:nvPr>
        </p:nvGraphicFramePr>
        <p:xfrm>
          <a:off x="3011978" y="152400"/>
          <a:ext cx="56483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5648441" imgH="6324707" progId="Excel.Sheet.12">
                  <p:embed/>
                </p:oleObj>
              </mc:Choice>
              <mc:Fallback>
                <p:oleObj name="Worksheet" r:id="rId3" imgW="5648441" imgH="63247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1978" y="152400"/>
                        <a:ext cx="5648325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3733800" cy="3323987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Tricia Sorensen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9" y="1676400"/>
            <a:ext cx="6671082" cy="44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3124200" cy="2215991"/>
          </a:xfrm>
        </p:spPr>
        <p:txBody>
          <a:bodyPr/>
          <a:lstStyle/>
          <a:p>
            <a:pPr algn="ctr"/>
            <a:r>
              <a:rPr lang="en-US" dirty="0" smtClean="0"/>
              <a:t>Safety Coach Monthly Compliance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"/>
            <a:ext cx="5869241" cy="65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971800" cy="2585323"/>
          </a:xfrm>
        </p:spPr>
        <p:txBody>
          <a:bodyPr/>
          <a:lstStyle/>
          <a:p>
            <a:pPr algn="ctr"/>
            <a:r>
              <a:rPr lang="en-US" dirty="0" smtClean="0"/>
              <a:t>Safety Focus of the Month: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dirty="0" smtClean="0"/>
              <a:t>Five Principles of Highly – Reliable Organizations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6200"/>
            <a:ext cx="4876800" cy="66198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19600" y="3657600"/>
            <a:ext cx="4114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1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Commitment to Resilience</a:t>
            </a:r>
            <a:endParaRPr lang="en-US" dirty="0"/>
          </a:p>
        </p:txBody>
      </p:sp>
      <p:pic>
        <p:nvPicPr>
          <p:cNvPr id="7" name="Picture 6" descr="Reliability - Handwriti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29200"/>
            <a:ext cx="5638800" cy="1600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062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Commitment to resilience is when we detect, contain and bounce back from events that do occur.  </a:t>
            </a:r>
          </a:p>
          <a:p>
            <a:r>
              <a:rPr lang="en-US" sz="2000" dirty="0" smtClean="0"/>
              <a:t>Resilience is a combination of keeping the errors small, of improvising workarounds that keep the system safely functioning and of absorbing change while persisting.</a:t>
            </a:r>
          </a:p>
          <a:p>
            <a:r>
              <a:rPr lang="en-US" sz="2000" dirty="0" smtClean="0"/>
              <a:t>An attitude of resilience requires elasticity and recovery</a:t>
            </a:r>
          </a:p>
          <a:p>
            <a:r>
              <a:rPr lang="en-US" sz="2000" dirty="0" smtClean="0"/>
              <a:t>We continue </a:t>
            </a:r>
            <a:r>
              <a:rPr lang="en-US" sz="2000" dirty="0"/>
              <a:t>to generate the main outcomes of </a:t>
            </a:r>
            <a:r>
              <a:rPr lang="en-US" sz="2000" dirty="0" smtClean="0"/>
              <a:t>our</a:t>
            </a:r>
            <a:r>
              <a:rPr lang="en-US" sz="2000" dirty="0" smtClean="0"/>
              <a:t> </a:t>
            </a:r>
            <a:r>
              <a:rPr lang="en-US" sz="2000" dirty="0"/>
              <a:t>mission despite </a:t>
            </a:r>
            <a:r>
              <a:rPr lang="en-US" sz="2000" dirty="0" smtClean="0"/>
              <a:t>failures.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f83a04-d13f-4892-865d-583e21da827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7874</TotalTime>
  <Words>387</Words>
  <Application>Microsoft Office PowerPoint</Application>
  <PresentationFormat>On-screen Show (4:3)</PresentationFormat>
  <Paragraphs>61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WFBMC Internal Theme1</vt:lpstr>
      <vt:lpstr>Worksheet</vt:lpstr>
      <vt:lpstr>Lab / Pathology  Managers Meeting</vt:lpstr>
      <vt:lpstr>Patient and Family Promise</vt:lpstr>
      <vt:lpstr>Serious Safety Events</vt:lpstr>
      <vt:lpstr>Good Catches  June</vt:lpstr>
      <vt:lpstr>Good Catch Winner   Tricia Sorensen  </vt:lpstr>
      <vt:lpstr>Safety Starts Here Section Compliance  2021</vt:lpstr>
      <vt:lpstr>Safety Coach Monthly Compliance 2021</vt:lpstr>
      <vt:lpstr>Safety Focus of the Month:  Five Principles of Highly – Reliable Organizations</vt:lpstr>
      <vt:lpstr>Commitment to Resilience</vt:lpstr>
      <vt:lpstr>Lab Employee Hazard Awareness</vt:lpstr>
      <vt:lpstr>Chemical Spill Volume &gt;300 ml</vt:lpstr>
      <vt:lpstr>Chemical Spill Volume  &lt;300 ml</vt:lpstr>
      <vt:lpstr>Spill Kits</vt:lpstr>
      <vt:lpstr>Chemical Spills</vt:lpstr>
      <vt:lpstr>Expired Reagents &amp; Supplies Prize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513</cp:revision>
  <cp:lastPrinted>2021-07-06T19:44:30Z</cp:lastPrinted>
  <dcterms:created xsi:type="dcterms:W3CDTF">2016-09-30T15:29:35Z</dcterms:created>
  <dcterms:modified xsi:type="dcterms:W3CDTF">2021-07-08T10:42:49Z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