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91" r:id="rId7"/>
    <p:sldId id="377" r:id="rId8"/>
    <p:sldId id="378" r:id="rId9"/>
    <p:sldId id="335" r:id="rId10"/>
    <p:sldId id="415" r:id="rId11"/>
    <p:sldId id="428" r:id="rId12"/>
    <p:sldId id="429" r:id="rId13"/>
    <p:sldId id="430" r:id="rId14"/>
    <p:sldId id="431" r:id="rId15"/>
    <p:sldId id="432" r:id="rId16"/>
    <p:sldId id="433" r:id="rId17"/>
    <p:sldId id="434" r:id="rId18"/>
    <p:sldId id="435" r:id="rId19"/>
    <p:sldId id="436" r:id="rId20"/>
    <p:sldId id="379" r:id="rId21"/>
    <p:sldId id="310" r:id="rId22"/>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535" autoAdjust="0"/>
  </p:normalViewPr>
  <p:slideViewPr>
    <p:cSldViewPr>
      <p:cViewPr varScale="1">
        <p:scale>
          <a:sx n="115" d="100"/>
          <a:sy n="115" d="100"/>
        </p:scale>
        <p:origin x="1362"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2"/>
          </a:xfrm>
          <a:prstGeom prst="rect">
            <a:avLst/>
          </a:prstGeom>
        </p:spPr>
        <p:txBody>
          <a:bodyPr vert="horz" lIns="92305" tIns="46152" rIns="92305" bIns="46152" rtlCol="0"/>
          <a:lstStyle>
            <a:lvl1pPr algn="l">
              <a:defRPr sz="1200"/>
            </a:lvl1pPr>
          </a:lstStyle>
          <a:p>
            <a:endParaRPr lang="en-US"/>
          </a:p>
        </p:txBody>
      </p:sp>
      <p:sp>
        <p:nvSpPr>
          <p:cNvPr id="3" name="Date Placeholder 2"/>
          <p:cNvSpPr>
            <a:spLocks noGrp="1"/>
          </p:cNvSpPr>
          <p:nvPr>
            <p:ph type="dt" idx="1"/>
          </p:nvPr>
        </p:nvSpPr>
        <p:spPr>
          <a:xfrm>
            <a:off x="3927776" y="0"/>
            <a:ext cx="3004820" cy="462612"/>
          </a:xfrm>
          <a:prstGeom prst="rect">
            <a:avLst/>
          </a:prstGeom>
        </p:spPr>
        <p:txBody>
          <a:bodyPr vert="horz" lIns="92305" tIns="46152" rIns="92305" bIns="46152" rtlCol="0"/>
          <a:lstStyle>
            <a:lvl1pPr algn="r">
              <a:defRPr sz="1200"/>
            </a:lvl1pPr>
          </a:lstStyle>
          <a:p>
            <a:fld id="{FD1EFD21-2644-4D75-9A45-219ADBC3CE30}" type="datetimeFigureOut">
              <a:rPr lang="en-US" smtClean="0"/>
              <a:t>8/12/2021</a:t>
            </a:fld>
            <a:endParaRPr lang="en-US"/>
          </a:p>
        </p:txBody>
      </p:sp>
      <p:sp>
        <p:nvSpPr>
          <p:cNvPr id="4" name="Slide Image Placeholder 3"/>
          <p:cNvSpPr>
            <a:spLocks noGrp="1" noRot="1" noChangeAspect="1"/>
          </p:cNvSpPr>
          <p:nvPr>
            <p:ph type="sldImg" idx="2"/>
          </p:nvPr>
        </p:nvSpPr>
        <p:spPr>
          <a:xfrm>
            <a:off x="1393825" y="1152525"/>
            <a:ext cx="4146550" cy="3111500"/>
          </a:xfrm>
          <a:prstGeom prst="rect">
            <a:avLst/>
          </a:prstGeom>
          <a:noFill/>
          <a:ln w="12700">
            <a:solidFill>
              <a:prstClr val="black"/>
            </a:solidFill>
          </a:ln>
        </p:spPr>
        <p:txBody>
          <a:bodyPr vert="horz" lIns="92305" tIns="46152" rIns="92305" bIns="46152"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5" tIns="46152" rIns="92305" bIns="4615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2"/>
            <a:ext cx="3004820" cy="462611"/>
          </a:xfrm>
          <a:prstGeom prst="rect">
            <a:avLst/>
          </a:prstGeom>
        </p:spPr>
        <p:txBody>
          <a:bodyPr vert="horz" lIns="92305" tIns="46152" rIns="92305" bIns="46152"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2"/>
            <a:ext cx="3004820" cy="462611"/>
          </a:xfrm>
          <a:prstGeom prst="rect">
            <a:avLst/>
          </a:prstGeom>
        </p:spPr>
        <p:txBody>
          <a:bodyPr vert="horz" lIns="92305" tIns="46152" rIns="92305" bIns="46152" rtlCol="0" anchor="b"/>
          <a:lstStyle>
            <a:lvl1pPr algn="r">
              <a:defRPr sz="1200"/>
            </a:lvl1pPr>
          </a:lstStyle>
          <a:p>
            <a:fld id="{CED90702-C7E9-4644-8919-DC7411CF7711}" type="slidenum">
              <a:rPr lang="en-US" smtClean="0"/>
              <a:t>‹#›</a:t>
            </a:fld>
            <a:endParaRPr lang="en-US"/>
          </a:p>
        </p:txBody>
      </p:sp>
    </p:spTree>
    <p:extLst>
      <p:ext uri="{BB962C8B-B14F-4D97-AF65-F5344CB8AC3E}">
        <p14:creationId xmlns:p14="http://schemas.microsoft.com/office/powerpoint/2010/main" val="40401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something unexpected happens, we defer to experts.  Example</a:t>
            </a:r>
            <a:r>
              <a:rPr lang="en-US" baseline="0" dirty="0" smtClean="0"/>
              <a:t> – if I am at my PCP and they determine I have had a MI – defer to the experts – cardiology. </a:t>
            </a:r>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8</a:t>
            </a:fld>
            <a:endParaRPr lang="en-US"/>
          </a:p>
        </p:txBody>
      </p:sp>
    </p:spTree>
    <p:extLst>
      <p:ext uri="{BB962C8B-B14F-4D97-AF65-F5344CB8AC3E}">
        <p14:creationId xmlns:p14="http://schemas.microsoft.com/office/powerpoint/2010/main" val="2040662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2">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1">
    <p:spTree>
      <p:nvGrpSpPr>
        <p:cNvPr id="1" name=""/>
        <p:cNvGrpSpPr/>
        <p:nvPr/>
      </p:nvGrpSpPr>
      <p:grpSpPr>
        <a:xfrm>
          <a:off x="0" y="0"/>
          <a:ext cx="0" cy="0"/>
          <a:chOff x="0" y="0"/>
          <a:chExt cx="0" cy="0"/>
        </a:xfrm>
      </p:grpSpPr>
      <p:pic>
        <p:nvPicPr>
          <p:cNvPr id="8" name="Picture 7" descr="PC082012-08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Country Club Medical Plaza">
    <p:spTree>
      <p:nvGrpSpPr>
        <p:cNvPr id="1" name=""/>
        <p:cNvGrpSpPr/>
        <p:nvPr/>
      </p:nvGrpSpPr>
      <p:grpSpPr>
        <a:xfrm>
          <a:off x="0" y="0"/>
          <a:ext cx="0" cy="0"/>
          <a:chOff x="0" y="0"/>
          <a:chExt cx="0" cy="0"/>
        </a:xfrm>
      </p:grpSpPr>
      <p:pic>
        <p:nvPicPr>
          <p:cNvPr id="8" name="Picture 7" descr="BL052312-038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28573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37344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9" r:id="rId7"/>
    <p:sldLayoutId id="2147483668" r:id="rId8"/>
    <p:sldLayoutId id="2147483667" r:id="rId9"/>
    <p:sldLayoutId id="2147483660" r:id="rId10"/>
    <p:sldLayoutId id="2147483658"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4648200" cy="1107996"/>
          </a:xfrm>
        </p:spPr>
        <p:txBody>
          <a:bodyPr/>
          <a:lstStyle/>
          <a:p>
            <a:r>
              <a:rPr lang="en-US" dirty="0" smtClean="0"/>
              <a:t>Lab / Pathology </a:t>
            </a:r>
            <a:br>
              <a:rPr lang="en-US" dirty="0" smtClean="0"/>
            </a:br>
            <a:r>
              <a:rPr lang="en-US" dirty="0" smtClean="0"/>
              <a:t>Managers Meeting</a:t>
            </a:r>
            <a:endParaRPr lang="en-US" dirty="0"/>
          </a:p>
        </p:txBody>
      </p:sp>
      <p:sp>
        <p:nvSpPr>
          <p:cNvPr id="3" name="Subtitle 2"/>
          <p:cNvSpPr>
            <a:spLocks noGrp="1"/>
          </p:cNvSpPr>
          <p:nvPr>
            <p:ph type="subTitle" idx="1"/>
          </p:nvPr>
        </p:nvSpPr>
        <p:spPr>
          <a:xfrm>
            <a:off x="762000" y="2743200"/>
            <a:ext cx="3657600" cy="369332"/>
          </a:xfrm>
        </p:spPr>
        <p:txBody>
          <a:bodyPr/>
          <a:lstStyle/>
          <a:p>
            <a:r>
              <a:rPr lang="en-US" dirty="0" smtClean="0"/>
              <a:t>August 2021</a:t>
            </a:r>
            <a:endParaRPr lang="en-US" dirty="0"/>
          </a:p>
        </p:txBody>
      </p:sp>
    </p:spTree>
    <p:extLst>
      <p:ext uri="{BB962C8B-B14F-4D97-AF65-F5344CB8AC3E}">
        <p14:creationId xmlns:p14="http://schemas.microsoft.com/office/powerpoint/2010/main" val="3956382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09" y="762000"/>
            <a:ext cx="7772400" cy="553998"/>
          </a:xfrm>
        </p:spPr>
        <p:txBody>
          <a:bodyPr/>
          <a:lstStyle/>
          <a:p>
            <a:r>
              <a:rPr lang="en-US" dirty="0" smtClean="0"/>
              <a:t>Why you need them</a:t>
            </a:r>
            <a:endParaRPr lang="en-US" dirty="0"/>
          </a:p>
        </p:txBody>
      </p:sp>
      <p:sp>
        <p:nvSpPr>
          <p:cNvPr id="3" name="Content Placeholder 2"/>
          <p:cNvSpPr>
            <a:spLocks noGrp="1"/>
          </p:cNvSpPr>
          <p:nvPr>
            <p:ph idx="1"/>
          </p:nvPr>
        </p:nvSpPr>
        <p:spPr>
          <a:xfrm>
            <a:off x="436418" y="1905000"/>
            <a:ext cx="8250382" cy="2751522"/>
          </a:xfrm>
        </p:spPr>
        <p:txBody>
          <a:bodyPr/>
          <a:lstStyle/>
          <a:p>
            <a:pPr marL="0" indent="0" algn="ctr">
              <a:buNone/>
            </a:pPr>
            <a:r>
              <a:rPr lang="en-US" sz="2400" dirty="0" smtClean="0">
                <a:solidFill>
                  <a:schemeClr val="accent2">
                    <a:lumMod val="75000"/>
                  </a:schemeClr>
                </a:solidFill>
              </a:rPr>
              <a:t>Even with the best engineering controls, PPE and </a:t>
            </a:r>
            <a:r>
              <a:rPr lang="en-US" sz="2400" dirty="0">
                <a:solidFill>
                  <a:schemeClr val="accent2">
                    <a:lumMod val="75000"/>
                  </a:schemeClr>
                </a:solidFill>
              </a:rPr>
              <a:t>s</a:t>
            </a:r>
            <a:r>
              <a:rPr lang="en-US" sz="2400" dirty="0" smtClean="0">
                <a:solidFill>
                  <a:schemeClr val="accent2">
                    <a:lumMod val="75000"/>
                  </a:schemeClr>
                </a:solidFill>
              </a:rPr>
              <a:t>afety precautions chemical/biohazard exposure can still happen</a:t>
            </a:r>
          </a:p>
          <a:p>
            <a:pPr marL="516731" lvl="3" indent="0">
              <a:buNone/>
            </a:pPr>
            <a:endParaRPr lang="en-US" sz="2400" dirty="0" smtClean="0"/>
          </a:p>
          <a:p>
            <a:pPr lvl="3"/>
            <a:r>
              <a:rPr lang="en-US" sz="2400" dirty="0" smtClean="0"/>
              <a:t>They give employees the ability to immediately remove hazardous substances from their body</a:t>
            </a:r>
          </a:p>
          <a:p>
            <a:pPr lvl="5">
              <a:buFontTx/>
              <a:buChar char="-"/>
            </a:pPr>
            <a:r>
              <a:rPr lang="en-US" sz="2400" dirty="0">
                <a:latin typeface="Arial" panose="020B0604020202020204" pitchFamily="34" charset="0"/>
                <a:cs typeface="Arial" panose="020B0604020202020204" pitchFamily="34" charset="0"/>
              </a:rPr>
              <a:t>Preventing potential harm</a:t>
            </a:r>
          </a:p>
        </p:txBody>
      </p:sp>
    </p:spTree>
    <p:extLst>
      <p:ext uri="{BB962C8B-B14F-4D97-AF65-F5344CB8AC3E}">
        <p14:creationId xmlns:p14="http://schemas.microsoft.com/office/powerpoint/2010/main" val="3663297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them</a:t>
            </a:r>
            <a:endParaRPr lang="en-US" dirty="0"/>
          </a:p>
        </p:txBody>
      </p:sp>
      <p:sp>
        <p:nvSpPr>
          <p:cNvPr id="3" name="Content Placeholder 2"/>
          <p:cNvSpPr>
            <a:spLocks noGrp="1"/>
          </p:cNvSpPr>
          <p:nvPr>
            <p:ph idx="1"/>
          </p:nvPr>
        </p:nvSpPr>
        <p:spPr>
          <a:xfrm>
            <a:off x="838200" y="1600200"/>
            <a:ext cx="7772400" cy="3724096"/>
          </a:xfrm>
        </p:spPr>
        <p:txBody>
          <a:bodyPr/>
          <a:lstStyle/>
          <a:p>
            <a:r>
              <a:rPr lang="en-US" sz="2400" dirty="0" smtClean="0"/>
              <a:t>After exposure it is important to reach the eyewash/shower within 10-15 seconds</a:t>
            </a:r>
          </a:p>
          <a:p>
            <a:endParaRPr lang="en-US" sz="2400" dirty="0" smtClean="0"/>
          </a:p>
          <a:p>
            <a:r>
              <a:rPr lang="en-US" sz="2400" dirty="0"/>
              <a:t>T</a:t>
            </a:r>
            <a:r>
              <a:rPr lang="en-US" sz="2400" dirty="0" smtClean="0"/>
              <a:t>he exposed area needs to be flushed/drenched for no less than 15 minutes</a:t>
            </a:r>
          </a:p>
          <a:p>
            <a:endParaRPr lang="en-US" sz="2400" dirty="0" smtClean="0"/>
          </a:p>
          <a:p>
            <a:r>
              <a:rPr lang="en-US" sz="2400" dirty="0" smtClean="0"/>
              <a:t>Call for immediate medical assistance</a:t>
            </a:r>
          </a:p>
          <a:p>
            <a:endParaRPr lang="en-US" sz="2400" dirty="0"/>
          </a:p>
        </p:txBody>
      </p:sp>
      <p:pic>
        <p:nvPicPr>
          <p:cNvPr id="4" name="Picture 3"/>
          <p:cNvPicPr>
            <a:picLocks noChangeAspect="1"/>
          </p:cNvPicPr>
          <p:nvPr/>
        </p:nvPicPr>
        <p:blipFill>
          <a:blip r:embed="rId2"/>
          <a:stretch>
            <a:fillRect/>
          </a:stretch>
        </p:blipFill>
        <p:spPr>
          <a:xfrm>
            <a:off x="6400800" y="4114800"/>
            <a:ext cx="1842676" cy="2080440"/>
          </a:xfrm>
          <a:prstGeom prst="rect">
            <a:avLst/>
          </a:prstGeom>
        </p:spPr>
      </p:pic>
    </p:spTree>
    <p:extLst>
      <p:ext uri="{BB962C8B-B14F-4D97-AF65-F5344CB8AC3E}">
        <p14:creationId xmlns:p14="http://schemas.microsoft.com/office/powerpoint/2010/main" val="902256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457200"/>
            <a:ext cx="7772400" cy="553998"/>
          </a:xfrm>
        </p:spPr>
        <p:txBody>
          <a:bodyPr/>
          <a:lstStyle/>
          <a:p>
            <a:r>
              <a:rPr lang="en-US" dirty="0" smtClean="0"/>
              <a:t>Maintenance</a:t>
            </a:r>
            <a:endParaRPr lang="en-US" dirty="0"/>
          </a:p>
        </p:txBody>
      </p:sp>
      <p:sp>
        <p:nvSpPr>
          <p:cNvPr id="3" name="Content Placeholder 2"/>
          <p:cNvSpPr>
            <a:spLocks noGrp="1"/>
          </p:cNvSpPr>
          <p:nvPr>
            <p:ph idx="1"/>
          </p:nvPr>
        </p:nvSpPr>
        <p:spPr>
          <a:xfrm>
            <a:off x="762000" y="1371600"/>
            <a:ext cx="7772400" cy="5334000"/>
          </a:xfrm>
        </p:spPr>
        <p:txBody>
          <a:bodyPr/>
          <a:lstStyle/>
          <a:p>
            <a:r>
              <a:rPr lang="en-US" sz="2400" dirty="0" smtClean="0"/>
              <a:t>Eyewash/shower need to be located such that an exposed employee could reach them within </a:t>
            </a:r>
            <a:r>
              <a:rPr lang="en-US" sz="2400" b="1" dirty="0" smtClean="0"/>
              <a:t>10 seconds</a:t>
            </a:r>
            <a:endParaRPr lang="en-US" sz="2400" dirty="0" smtClean="0"/>
          </a:p>
          <a:p>
            <a:pPr lvl="4"/>
            <a:r>
              <a:rPr lang="en-US" sz="2400" dirty="0" smtClean="0"/>
              <a:t>or no more than </a:t>
            </a:r>
            <a:r>
              <a:rPr lang="en-US" sz="2400" b="1" dirty="0" smtClean="0"/>
              <a:t>55 feet </a:t>
            </a:r>
            <a:r>
              <a:rPr lang="en-US" sz="2400" dirty="0" smtClean="0"/>
              <a:t>from location of exposure</a:t>
            </a:r>
          </a:p>
          <a:p>
            <a:pPr lvl="4"/>
            <a:endParaRPr lang="en-US" sz="2400" dirty="0" smtClean="0"/>
          </a:p>
          <a:p>
            <a:r>
              <a:rPr lang="en-US" sz="2400" dirty="0" smtClean="0"/>
              <a:t>Eyewash/shower should be activated weekly for a period long enough to verify operation and ensure that flushing fluid is available</a:t>
            </a:r>
          </a:p>
          <a:p>
            <a:pPr lvl="4"/>
            <a:r>
              <a:rPr lang="en-US" sz="2400" dirty="0" smtClean="0"/>
              <a:t>This also clears sediment and bacteria from the stagnate water</a:t>
            </a:r>
          </a:p>
          <a:p>
            <a:pPr marL="0" indent="0">
              <a:buNone/>
            </a:pPr>
            <a:r>
              <a:rPr lang="en-US" sz="2400" dirty="0"/>
              <a:t>								</a:t>
            </a:r>
          </a:p>
        </p:txBody>
      </p:sp>
    </p:spTree>
    <p:extLst>
      <p:ext uri="{BB962C8B-B14F-4D97-AF65-F5344CB8AC3E}">
        <p14:creationId xmlns:p14="http://schemas.microsoft.com/office/powerpoint/2010/main" val="3338580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Eyewash Bottles</a:t>
            </a:r>
            <a:endParaRPr lang="en-US" dirty="0"/>
          </a:p>
        </p:txBody>
      </p:sp>
      <p:sp>
        <p:nvSpPr>
          <p:cNvPr id="3" name="Content Placeholder 2"/>
          <p:cNvSpPr>
            <a:spLocks noGrp="1"/>
          </p:cNvSpPr>
          <p:nvPr>
            <p:ph idx="1"/>
          </p:nvPr>
        </p:nvSpPr>
        <p:spPr>
          <a:xfrm>
            <a:off x="703811" y="2209800"/>
            <a:ext cx="7772400" cy="4247317"/>
          </a:xfrm>
        </p:spPr>
        <p:txBody>
          <a:bodyPr/>
          <a:lstStyle/>
          <a:p>
            <a:r>
              <a:rPr lang="en-US" sz="2400" dirty="0" smtClean="0"/>
              <a:t>Eyewash bottles should be examined weekly and should be discarded if...</a:t>
            </a:r>
          </a:p>
          <a:p>
            <a:pPr lvl="3"/>
            <a:r>
              <a:rPr lang="en-US" sz="2400" dirty="0" smtClean="0"/>
              <a:t>Expiration date is exceeded </a:t>
            </a:r>
          </a:p>
          <a:p>
            <a:pPr lvl="3"/>
            <a:r>
              <a:rPr lang="en-US" sz="2400" dirty="0" smtClean="0"/>
              <a:t>Solution is turbid - this could indicate bacterial growth</a:t>
            </a:r>
          </a:p>
          <a:p>
            <a:pPr lvl="3"/>
            <a:endParaRPr lang="en-US" sz="2400" dirty="0" smtClean="0"/>
          </a:p>
          <a:p>
            <a:r>
              <a:rPr lang="en-US" sz="2400" dirty="0" smtClean="0"/>
              <a:t>EH&amp;S will provide replacements </a:t>
            </a:r>
            <a:r>
              <a:rPr lang="en-US" sz="2400" dirty="0"/>
              <a:t>u</a:t>
            </a:r>
            <a:r>
              <a:rPr lang="en-US" sz="2400" dirty="0" smtClean="0"/>
              <a:t>pon request</a:t>
            </a:r>
          </a:p>
          <a:p>
            <a:pPr marL="516731" lvl="3" indent="0">
              <a:buNone/>
            </a:pPr>
            <a:endParaRPr lang="en-US" sz="2400" dirty="0" smtClean="0"/>
          </a:p>
          <a:p>
            <a:pPr lvl="3"/>
            <a:endParaRPr lang="en-US" sz="2400" dirty="0"/>
          </a:p>
        </p:txBody>
      </p:sp>
      <p:pic>
        <p:nvPicPr>
          <p:cNvPr id="4" name="Picture 3"/>
          <p:cNvPicPr>
            <a:picLocks noChangeAspect="1"/>
          </p:cNvPicPr>
          <p:nvPr/>
        </p:nvPicPr>
        <p:blipFill>
          <a:blip r:embed="rId2"/>
          <a:stretch>
            <a:fillRect/>
          </a:stretch>
        </p:blipFill>
        <p:spPr>
          <a:xfrm>
            <a:off x="5334000" y="152400"/>
            <a:ext cx="2299869" cy="1917157"/>
          </a:xfrm>
          <a:prstGeom prst="rect">
            <a:avLst/>
          </a:prstGeom>
        </p:spPr>
      </p:pic>
    </p:spTree>
    <p:extLst>
      <p:ext uri="{BB962C8B-B14F-4D97-AF65-F5344CB8AC3E}">
        <p14:creationId xmlns:p14="http://schemas.microsoft.com/office/powerpoint/2010/main" val="2497012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22" y="304800"/>
            <a:ext cx="7772400" cy="553998"/>
          </a:xfrm>
        </p:spPr>
        <p:txBody>
          <a:bodyPr/>
          <a:lstStyle/>
          <a:p>
            <a:r>
              <a:rPr lang="en-US" dirty="0" smtClean="0"/>
              <a:t>Eyewash Bottles</a:t>
            </a:r>
            <a:endParaRPr lang="en-US" dirty="0"/>
          </a:p>
        </p:txBody>
      </p:sp>
      <p:sp>
        <p:nvSpPr>
          <p:cNvPr id="3" name="Content Placeholder 2"/>
          <p:cNvSpPr>
            <a:spLocks noGrp="1"/>
          </p:cNvSpPr>
          <p:nvPr>
            <p:ph idx="1"/>
          </p:nvPr>
        </p:nvSpPr>
        <p:spPr>
          <a:xfrm>
            <a:off x="609600" y="1238413"/>
            <a:ext cx="7772400" cy="5816977"/>
          </a:xfrm>
        </p:spPr>
        <p:txBody>
          <a:bodyPr/>
          <a:lstStyle/>
          <a:p>
            <a:r>
              <a:rPr lang="en-US" dirty="0" smtClean="0"/>
              <a:t>Eyewash bottles are not to be used as a supplement for flushing your eyes after exposure.</a:t>
            </a:r>
          </a:p>
          <a:p>
            <a:pPr lvl="3"/>
            <a:r>
              <a:rPr lang="en-US" dirty="0" smtClean="0"/>
              <a:t>They are for immediate use in areas that are not able to meet the proximity requirements between the exposure site and the stationary eyewash</a:t>
            </a:r>
          </a:p>
          <a:p>
            <a:pPr lvl="3"/>
            <a:r>
              <a:rPr lang="en-US" dirty="0" smtClean="0"/>
              <a:t>Bottles should be used while in transit to a stationary eyewash where you should then flush your eyes for 15 minutes</a:t>
            </a:r>
            <a:endParaRPr lang="en-US" sz="1500" dirty="0">
              <a:solidFill>
                <a:prstClr val="black"/>
              </a:solidFill>
            </a:endParaRPr>
          </a:p>
          <a:p>
            <a:pPr marL="0" indent="0">
              <a:buNone/>
            </a:pPr>
            <a:r>
              <a:rPr lang="en-US" sz="1500" dirty="0">
                <a:solidFill>
                  <a:prstClr val="black"/>
                </a:solidFill>
              </a:rPr>
              <a:t>									ANSI Z358.1-2014</a:t>
            </a:r>
          </a:p>
          <a:p>
            <a:pPr lvl="3"/>
            <a:endParaRPr lang="en-US" dirty="0" smtClean="0"/>
          </a:p>
        </p:txBody>
      </p:sp>
    </p:spTree>
    <p:extLst>
      <p:ext uri="{BB962C8B-B14F-4D97-AF65-F5344CB8AC3E}">
        <p14:creationId xmlns:p14="http://schemas.microsoft.com/office/powerpoint/2010/main" val="321349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553998"/>
          </a:xfrm>
        </p:spPr>
        <p:txBody>
          <a:bodyPr/>
          <a:lstStyle/>
          <a:p>
            <a:r>
              <a:rPr lang="en-US" dirty="0" smtClean="0"/>
              <a:t>Quality Monthly Meeting Reminders</a:t>
            </a:r>
            <a:endParaRPr lang="en-US" dirty="0"/>
          </a:p>
        </p:txBody>
      </p:sp>
      <p:sp>
        <p:nvSpPr>
          <p:cNvPr id="3" name="Content Placeholder 2"/>
          <p:cNvSpPr>
            <a:spLocks noGrp="1"/>
          </p:cNvSpPr>
          <p:nvPr>
            <p:ph idx="1"/>
          </p:nvPr>
        </p:nvSpPr>
        <p:spPr>
          <a:xfrm>
            <a:off x="762000" y="1676400"/>
            <a:ext cx="7772400" cy="4154984"/>
          </a:xfrm>
        </p:spPr>
        <p:txBody>
          <a:bodyPr/>
          <a:lstStyle/>
          <a:p>
            <a:r>
              <a:rPr lang="en-US" sz="2400" dirty="0" smtClean="0"/>
              <a:t>An updated presentation regarding completing the templates and uploading completed templates to the SharePoint site was </a:t>
            </a:r>
            <a:r>
              <a:rPr lang="en-US" sz="2400" dirty="0" smtClean="0"/>
              <a:t>emailed out to lab managers on August 10</a:t>
            </a:r>
            <a:r>
              <a:rPr lang="en-US" sz="2400" baseline="30000" dirty="0" smtClean="0"/>
              <a:t>th</a:t>
            </a:r>
            <a:r>
              <a:rPr lang="en-US" sz="2400" dirty="0" smtClean="0"/>
              <a:t>.</a:t>
            </a:r>
          </a:p>
          <a:p>
            <a:r>
              <a:rPr lang="en-US" sz="2400" dirty="0" smtClean="0"/>
              <a:t>Monthly Quality Reviews (MQR) are due by end of day on the 3</a:t>
            </a:r>
            <a:r>
              <a:rPr lang="en-US" sz="2400" baseline="30000" dirty="0" smtClean="0"/>
              <a:t>rd</a:t>
            </a:r>
            <a:r>
              <a:rPr lang="en-US" sz="2400" dirty="0" smtClean="0"/>
              <a:t> Friday of each month.</a:t>
            </a:r>
          </a:p>
          <a:p>
            <a:r>
              <a:rPr lang="en-US" sz="2400" dirty="0" smtClean="0"/>
              <a:t>Both AP &amp; CP lab sections should submit MQRs every month even though you will not report each month. </a:t>
            </a:r>
          </a:p>
          <a:p>
            <a:r>
              <a:rPr lang="en-US" sz="2400" dirty="0" smtClean="0"/>
              <a:t>AP </a:t>
            </a:r>
            <a:r>
              <a:rPr lang="en-US" sz="2400" dirty="0" smtClean="0"/>
              <a:t>Lab Sections will </a:t>
            </a:r>
            <a:r>
              <a:rPr lang="en-US" sz="2400" dirty="0" smtClean="0"/>
              <a:t>begin monthly submission in September due to AP Beaker implementation. </a:t>
            </a:r>
            <a:endParaRPr lang="en-US" sz="2400" dirty="0"/>
          </a:p>
        </p:txBody>
      </p:sp>
    </p:spTree>
    <p:extLst>
      <p:ext uri="{BB962C8B-B14F-4D97-AF65-F5344CB8AC3E}">
        <p14:creationId xmlns:p14="http://schemas.microsoft.com/office/powerpoint/2010/main" val="330209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553998"/>
          </a:xfrm>
        </p:spPr>
        <p:txBody>
          <a:bodyPr/>
          <a:lstStyle/>
          <a:p>
            <a:pPr algn="ctr"/>
            <a:r>
              <a:rPr lang="en-US" dirty="0" smtClean="0"/>
              <a:t>COVID-19 Vaccine</a:t>
            </a:r>
            <a:endParaRPr lang="en-US" dirty="0"/>
          </a:p>
        </p:txBody>
      </p:sp>
      <p:sp>
        <p:nvSpPr>
          <p:cNvPr id="3" name="Content Placeholder 2"/>
          <p:cNvSpPr>
            <a:spLocks noGrp="1"/>
          </p:cNvSpPr>
          <p:nvPr>
            <p:ph idx="1"/>
          </p:nvPr>
        </p:nvSpPr>
        <p:spPr>
          <a:xfrm>
            <a:off x="728749" y="914400"/>
            <a:ext cx="7991302" cy="5786199"/>
          </a:xfrm>
        </p:spPr>
        <p:txBody>
          <a:bodyPr/>
          <a:lstStyle/>
          <a:p>
            <a:r>
              <a:rPr lang="en-US" sz="2400" dirty="0" smtClean="0"/>
              <a:t>COVID-19 vaccinations are mandatory for all employees (</a:t>
            </a:r>
            <a:r>
              <a:rPr lang="en-US" sz="2400" dirty="0"/>
              <a:t>including those working </a:t>
            </a:r>
            <a:r>
              <a:rPr lang="en-US" sz="2400" dirty="0" smtClean="0"/>
              <a:t>remotely), </a:t>
            </a:r>
            <a:r>
              <a:rPr lang="en-US" sz="2400" dirty="0"/>
              <a:t>volunteers, students, trainees, residents, fellows, medical staff, </a:t>
            </a:r>
            <a:r>
              <a:rPr lang="en-US" sz="2400" dirty="0" smtClean="0"/>
              <a:t>contractors (vendors). </a:t>
            </a:r>
          </a:p>
          <a:p>
            <a:r>
              <a:rPr lang="en-US" sz="2400" dirty="0" smtClean="0"/>
              <a:t>By Oct 31</a:t>
            </a:r>
            <a:r>
              <a:rPr lang="en-US" sz="2400" baseline="30000" dirty="0" smtClean="0"/>
              <a:t>st</a:t>
            </a:r>
            <a:r>
              <a:rPr lang="en-US" sz="2400" dirty="0" smtClean="0"/>
              <a:t>, all must comply with either completing the COVID-19 vaccine series or have an approved medical or religious exemption. </a:t>
            </a:r>
          </a:p>
          <a:p>
            <a:r>
              <a:rPr lang="en-US" sz="2400" dirty="0" smtClean="0"/>
              <a:t>Exemptions must be submitted by August 31</a:t>
            </a:r>
            <a:r>
              <a:rPr lang="en-US" sz="2400" baseline="30000" dirty="0" smtClean="0"/>
              <a:t>st</a:t>
            </a:r>
            <a:r>
              <a:rPr lang="en-US" sz="2400" dirty="0" smtClean="0"/>
              <a:t>. </a:t>
            </a:r>
          </a:p>
          <a:p>
            <a:r>
              <a:rPr lang="en-US" sz="2400" dirty="0" smtClean="0"/>
              <a:t>There will be significant consequences for failure to comply. </a:t>
            </a:r>
          </a:p>
          <a:p>
            <a:r>
              <a:rPr lang="en-US" sz="2400" dirty="0" smtClean="0"/>
              <a:t>All newly hired employees must have the first vaccine within 2 weeks of hire and the second one within 8 weeks of hire, unless they have an approved exemption.</a:t>
            </a:r>
            <a:endParaRPr lang="en-US" sz="2400" dirty="0"/>
          </a:p>
        </p:txBody>
      </p:sp>
    </p:spTree>
    <p:extLst>
      <p:ext uri="{BB962C8B-B14F-4D97-AF65-F5344CB8AC3E}">
        <p14:creationId xmlns:p14="http://schemas.microsoft.com/office/powerpoint/2010/main" val="39561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53998"/>
          </a:xfrm>
        </p:spPr>
        <p:txBody>
          <a:bodyPr/>
          <a:lstStyle/>
          <a:p>
            <a:pPr algn="ctr"/>
            <a:r>
              <a:rPr lang="en-US" dirty="0" smtClean="0"/>
              <a:t>Reminders</a:t>
            </a:r>
            <a:endParaRPr lang="en-US" dirty="0"/>
          </a:p>
        </p:txBody>
      </p:sp>
      <p:sp>
        <p:nvSpPr>
          <p:cNvPr id="3" name="Content Placeholder 2"/>
          <p:cNvSpPr>
            <a:spLocks noGrp="1"/>
          </p:cNvSpPr>
          <p:nvPr>
            <p:ph idx="1"/>
          </p:nvPr>
        </p:nvSpPr>
        <p:spPr>
          <a:xfrm>
            <a:off x="762000" y="1143000"/>
            <a:ext cx="7772400" cy="5539978"/>
          </a:xfrm>
        </p:spPr>
        <p:txBody>
          <a:bodyPr/>
          <a:lstStyle/>
          <a:p>
            <a:pPr marL="514350" indent="-514350">
              <a:buFont typeface="+mj-lt"/>
              <a:buAutoNum type="arabicPeriod"/>
            </a:pPr>
            <a:r>
              <a:rPr lang="en-US" sz="2400" dirty="0" smtClean="0"/>
              <a:t>Title 21</a:t>
            </a:r>
          </a:p>
          <a:p>
            <a:pPr marL="1196975" lvl="3" indent="-514350">
              <a:buFont typeface="Wingdings" panose="05000000000000000000" pitchFamily="2" charset="2"/>
              <a:buChar char="§"/>
            </a:pPr>
            <a:r>
              <a:rPr lang="en-US" sz="2000" dirty="0" smtClean="0"/>
              <a:t>Email </a:t>
            </a:r>
            <a:r>
              <a:rPr lang="en-US" sz="2000" dirty="0"/>
              <a:t>employee </a:t>
            </a:r>
            <a:r>
              <a:rPr lang="en-US" sz="2000" dirty="0" smtClean="0"/>
              <a:t>changes (new hires, resignations, transfers) </a:t>
            </a:r>
            <a:r>
              <a:rPr lang="en-US" sz="2000" dirty="0"/>
              <a:t>to </a:t>
            </a:r>
            <a:r>
              <a:rPr lang="en-US" sz="2000" dirty="0" smtClean="0"/>
              <a:t>Danielle Bancroft</a:t>
            </a:r>
          </a:p>
          <a:p>
            <a:pPr marL="514350" indent="-514350">
              <a:buFont typeface="+mj-lt"/>
              <a:buAutoNum type="arabicPeriod"/>
            </a:pPr>
            <a:r>
              <a:rPr lang="en-US" sz="2400" dirty="0" smtClean="0"/>
              <a:t>Safety Inspections </a:t>
            </a:r>
          </a:p>
          <a:p>
            <a:pPr lvl="3">
              <a:buFont typeface="Wingdings" panose="05000000000000000000" pitchFamily="2" charset="2"/>
              <a:buChar char="§"/>
            </a:pPr>
            <a:r>
              <a:rPr lang="en-US" sz="2000" dirty="0" smtClean="0">
                <a:solidFill>
                  <a:srgbClr val="FF0000"/>
                </a:solidFill>
              </a:rPr>
              <a:t>February 2021 – COMPLETED </a:t>
            </a:r>
          </a:p>
          <a:p>
            <a:pPr lvl="3">
              <a:buFont typeface="Wingdings" panose="05000000000000000000" pitchFamily="2" charset="2"/>
              <a:buChar char="§"/>
            </a:pPr>
            <a:r>
              <a:rPr lang="en-US" sz="2000" dirty="0" smtClean="0">
                <a:solidFill>
                  <a:srgbClr val="FF0000"/>
                </a:solidFill>
              </a:rPr>
              <a:t>May 2021 – </a:t>
            </a:r>
            <a:r>
              <a:rPr lang="en-US" sz="2000" dirty="0">
                <a:solidFill>
                  <a:srgbClr val="FF0000"/>
                </a:solidFill>
              </a:rPr>
              <a:t>COMPLETED </a:t>
            </a:r>
          </a:p>
          <a:p>
            <a:pPr lvl="3">
              <a:buFont typeface="Wingdings" panose="05000000000000000000" pitchFamily="2" charset="2"/>
              <a:buChar char="§"/>
            </a:pPr>
            <a:r>
              <a:rPr lang="en-US" sz="2000" b="1" u="sng" dirty="0" smtClean="0"/>
              <a:t>August 2021</a:t>
            </a:r>
          </a:p>
          <a:p>
            <a:pPr lvl="3">
              <a:buFont typeface="Wingdings" panose="05000000000000000000" pitchFamily="2" charset="2"/>
              <a:buChar char="§"/>
            </a:pPr>
            <a:r>
              <a:rPr lang="en-US" sz="2000" dirty="0" smtClean="0"/>
              <a:t>November 2021</a:t>
            </a:r>
          </a:p>
          <a:p>
            <a:pPr marL="514350" indent="-514350">
              <a:buFont typeface="+mj-lt"/>
              <a:buAutoNum type="arabicPeriod"/>
            </a:pPr>
            <a:r>
              <a:rPr lang="en-US" sz="2400" dirty="0" smtClean="0"/>
              <a:t>Trimedx</a:t>
            </a:r>
          </a:p>
          <a:p>
            <a:pPr lvl="3">
              <a:buFont typeface="Wingdings" panose="05000000000000000000" pitchFamily="2" charset="2"/>
              <a:buChar char="§"/>
            </a:pPr>
            <a:r>
              <a:rPr lang="en-US" sz="2000" dirty="0" smtClean="0"/>
              <a:t>Email Trimedx concerns or questions to Shelley.</a:t>
            </a:r>
          </a:p>
          <a:p>
            <a:pPr marL="6350" indent="0">
              <a:buNone/>
            </a:pPr>
            <a:r>
              <a:rPr lang="en-US" sz="2000" dirty="0" smtClean="0"/>
              <a:t>4.     Monthly Quality Review due 3</a:t>
            </a:r>
            <a:r>
              <a:rPr lang="en-US" sz="2000" baseline="30000" dirty="0" smtClean="0"/>
              <a:t>rd</a:t>
            </a:r>
            <a:r>
              <a:rPr lang="en-US" sz="2000" dirty="0" smtClean="0"/>
              <a:t> Friday of each month. </a:t>
            </a:r>
          </a:p>
          <a:p>
            <a:pPr marL="225425" lvl="1" indent="0">
              <a:buNone/>
            </a:pPr>
            <a:endParaRPr lang="en-US" dirty="0" smtClean="0"/>
          </a:p>
        </p:txBody>
      </p:sp>
    </p:spTree>
    <p:extLst>
      <p:ext uri="{BB962C8B-B14F-4D97-AF65-F5344CB8AC3E}">
        <p14:creationId xmlns:p14="http://schemas.microsoft.com/office/powerpoint/2010/main" val="412903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150" y="1524000"/>
            <a:ext cx="6591300" cy="584775"/>
          </a:xfrm>
          <a:prstGeom prst="rect">
            <a:avLst/>
          </a:prstGeom>
          <a:noFill/>
        </p:spPr>
        <p:txBody>
          <a:bodyPr wrap="square" rtlCol="0">
            <a:spAutoFit/>
          </a:bodyPr>
          <a:lstStyle/>
          <a:p>
            <a:r>
              <a:rPr lang="en-US" sz="3200" b="1" dirty="0" smtClean="0"/>
              <a:t>Next Lab Huddle: September 9</a:t>
            </a:r>
            <a:r>
              <a:rPr lang="en-US" sz="3200" b="1" baseline="30000" dirty="0" smtClean="0"/>
              <a:t>th</a:t>
            </a:r>
            <a:r>
              <a:rPr lang="en-US" sz="3200" b="1" dirty="0" smtClean="0"/>
              <a:t>, 2021</a:t>
            </a:r>
            <a:endParaRPr lang="en-US" sz="3200" b="1" dirty="0"/>
          </a:p>
        </p:txBody>
      </p:sp>
      <p:pic>
        <p:nvPicPr>
          <p:cNvPr id="3" name="Picture 2" descr="Engineer Everything: PSSR (Personal Safety &amp; Soci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438400"/>
            <a:ext cx="3810000" cy="3086100"/>
          </a:xfrm>
          <a:prstGeom prst="rect">
            <a:avLst/>
          </a:prstGeom>
        </p:spPr>
      </p:pic>
    </p:spTree>
    <p:extLst>
      <p:ext uri="{BB962C8B-B14F-4D97-AF65-F5344CB8AC3E}">
        <p14:creationId xmlns:p14="http://schemas.microsoft.com/office/powerpoint/2010/main" val="2985676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53998"/>
          </a:xfrm>
        </p:spPr>
        <p:txBody>
          <a:bodyPr/>
          <a:lstStyle/>
          <a:p>
            <a:pPr algn="ctr"/>
            <a:r>
              <a:rPr lang="en-US" dirty="0" smtClean="0"/>
              <a:t>Patient and Family Promise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9798"/>
            <a:ext cx="81375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998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553998"/>
          </a:xfrm>
        </p:spPr>
        <p:txBody>
          <a:bodyPr/>
          <a:lstStyle/>
          <a:p>
            <a:pPr algn="ctr"/>
            <a:r>
              <a:rPr lang="en-US" dirty="0" smtClean="0"/>
              <a:t>Serious Safety Events</a:t>
            </a:r>
            <a:endParaRPr lang="en-US" dirty="0"/>
          </a:p>
        </p:txBody>
      </p:sp>
      <p:sp>
        <p:nvSpPr>
          <p:cNvPr id="3" name="Content Placeholder 2"/>
          <p:cNvSpPr>
            <a:spLocks noGrp="1"/>
          </p:cNvSpPr>
          <p:nvPr>
            <p:ph idx="1"/>
          </p:nvPr>
        </p:nvSpPr>
        <p:spPr>
          <a:xfrm>
            <a:off x="2971800" y="2041267"/>
            <a:ext cx="2590800" cy="2985433"/>
          </a:xfrm>
        </p:spPr>
        <p:txBody>
          <a:bodyPr/>
          <a:lstStyle/>
          <a:p>
            <a:pPr marL="0" indent="0">
              <a:buNone/>
            </a:pPr>
            <a:r>
              <a:rPr lang="en-US" sz="2400" dirty="0" smtClean="0"/>
              <a:t>WFB: 21 </a:t>
            </a:r>
            <a:endParaRPr lang="en-US" sz="2400" dirty="0"/>
          </a:p>
          <a:p>
            <a:pPr marL="0" indent="0">
              <a:buNone/>
            </a:pPr>
            <a:r>
              <a:rPr lang="en-US" sz="2400" dirty="0" smtClean="0"/>
              <a:t>BCH: 102</a:t>
            </a:r>
          </a:p>
          <a:p>
            <a:pPr marL="0" indent="0">
              <a:buNone/>
            </a:pPr>
            <a:r>
              <a:rPr lang="en-US" sz="2400" dirty="0" smtClean="0"/>
              <a:t>DMC: 175</a:t>
            </a:r>
          </a:p>
          <a:p>
            <a:pPr marL="0" indent="0">
              <a:buNone/>
            </a:pPr>
            <a:r>
              <a:rPr lang="en-US" sz="2400" dirty="0" smtClean="0"/>
              <a:t>HPMC: 40 </a:t>
            </a:r>
          </a:p>
          <a:p>
            <a:pPr marL="0" indent="0">
              <a:buNone/>
            </a:pPr>
            <a:r>
              <a:rPr lang="en-US" sz="2400" dirty="0" smtClean="0"/>
              <a:t>LMC: 128</a:t>
            </a:r>
          </a:p>
          <a:p>
            <a:pPr marL="0" indent="0">
              <a:buNone/>
            </a:pPr>
            <a:r>
              <a:rPr lang="en-US" sz="2400" dirty="0" smtClean="0"/>
              <a:t>WMC: 42</a:t>
            </a:r>
            <a:endParaRPr lang="en-US" sz="2400" dirty="0"/>
          </a:p>
        </p:txBody>
      </p:sp>
      <p:sp>
        <p:nvSpPr>
          <p:cNvPr id="6" name="TextBox 5"/>
          <p:cNvSpPr txBox="1"/>
          <p:nvPr/>
        </p:nvSpPr>
        <p:spPr>
          <a:xfrm>
            <a:off x="2374669" y="1143000"/>
            <a:ext cx="3276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*Days since last SSE:</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5638800" y="6019800"/>
            <a:ext cx="3048000" cy="369332"/>
          </a:xfrm>
          <a:prstGeom prst="rect">
            <a:avLst/>
          </a:prstGeom>
          <a:noFill/>
        </p:spPr>
        <p:txBody>
          <a:bodyPr wrap="square" rtlCol="0">
            <a:spAutoFit/>
          </a:bodyPr>
          <a:lstStyle/>
          <a:p>
            <a:r>
              <a:rPr lang="en-US" dirty="0" smtClean="0"/>
              <a:t>*Current as of 8/11/2021</a:t>
            </a:r>
            <a:endParaRPr lang="en-US" dirty="0"/>
          </a:p>
        </p:txBody>
      </p:sp>
    </p:spTree>
    <p:extLst>
      <p:ext uri="{BB962C8B-B14F-4D97-AF65-F5344CB8AC3E}">
        <p14:creationId xmlns:p14="http://schemas.microsoft.com/office/powerpoint/2010/main" val="2111636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609600"/>
            <a:ext cx="2895600" cy="1661993"/>
          </a:xfrm>
        </p:spPr>
        <p:txBody>
          <a:bodyPr/>
          <a:lstStyle/>
          <a:p>
            <a:pPr algn="ctr"/>
            <a:r>
              <a:rPr lang="en-US" dirty="0" smtClean="0"/>
              <a:t>Good Catches</a:t>
            </a:r>
            <a:r>
              <a:rPr lang="en-US" sz="1200" dirty="0"/>
              <a:t/>
            </a:r>
            <a:br>
              <a:rPr lang="en-US" sz="1200" dirty="0"/>
            </a:br>
            <a:r>
              <a:rPr lang="en-US" dirty="0" smtClean="0"/>
              <a:t> July</a:t>
            </a:r>
            <a:endParaRPr lang="en-US" dirty="0"/>
          </a:p>
        </p:txBody>
      </p:sp>
      <p:pic>
        <p:nvPicPr>
          <p:cNvPr id="3" name="Picture 2"/>
          <p:cNvPicPr>
            <a:picLocks noChangeAspect="1"/>
          </p:cNvPicPr>
          <p:nvPr/>
        </p:nvPicPr>
        <p:blipFill>
          <a:blip r:embed="rId2"/>
          <a:stretch>
            <a:fillRect/>
          </a:stretch>
        </p:blipFill>
        <p:spPr>
          <a:xfrm>
            <a:off x="2866505" y="762000"/>
            <a:ext cx="5668988" cy="4690400"/>
          </a:xfrm>
          <a:prstGeom prst="rect">
            <a:avLst/>
          </a:prstGeom>
        </p:spPr>
      </p:pic>
    </p:spTree>
    <p:extLst>
      <p:ext uri="{BB962C8B-B14F-4D97-AF65-F5344CB8AC3E}">
        <p14:creationId xmlns:p14="http://schemas.microsoft.com/office/powerpoint/2010/main" val="1331566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0"/>
            <a:ext cx="3733800" cy="3877985"/>
          </a:xfrm>
        </p:spPr>
        <p:txBody>
          <a:bodyPr/>
          <a:lstStyle/>
          <a:p>
            <a:pPr algn="ctr"/>
            <a:r>
              <a:rPr lang="en-US" dirty="0" smtClean="0"/>
              <a:t>Good Catch Winner </a:t>
            </a:r>
            <a:br>
              <a:rPr lang="en-US" dirty="0" smtClean="0"/>
            </a:br>
            <a:r>
              <a:rPr lang="en-US" dirty="0"/>
              <a:t/>
            </a:r>
            <a:br>
              <a:rPr lang="en-US" dirty="0"/>
            </a:br>
            <a:r>
              <a:rPr lang="en-US" dirty="0" smtClean="0"/>
              <a:t>Adam Morgan</a:t>
            </a:r>
            <a:br>
              <a:rPr lang="en-US" dirty="0" smtClean="0"/>
            </a:br>
            <a:r>
              <a:rPr lang="en-US" dirty="0" smtClean="0"/>
              <a:t>Chemistry</a:t>
            </a:r>
            <a:r>
              <a:rPr lang="en-US" dirty="0"/>
              <a:t/>
            </a:r>
            <a:br>
              <a:rPr lang="en-US" dirty="0"/>
            </a:br>
            <a:r>
              <a:rPr lang="en-US" dirty="0" smtClean="0"/>
              <a:t/>
            </a:r>
            <a:br>
              <a:rPr lang="en-US" dirty="0" smtClean="0"/>
            </a:b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14725" y="1285875"/>
            <a:ext cx="5410200" cy="4057650"/>
          </a:xfrm>
          <a:prstGeom prst="rect">
            <a:avLst/>
          </a:prstGeom>
        </p:spPr>
      </p:pic>
    </p:spTree>
    <p:extLst>
      <p:ext uri="{BB962C8B-B14F-4D97-AF65-F5344CB8AC3E}">
        <p14:creationId xmlns:p14="http://schemas.microsoft.com/office/powerpoint/2010/main" val="1892298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28600"/>
            <a:ext cx="8839200" cy="1107996"/>
          </a:xfrm>
        </p:spPr>
        <p:txBody>
          <a:bodyPr/>
          <a:lstStyle/>
          <a:p>
            <a:pPr algn="ctr"/>
            <a:r>
              <a:rPr lang="en-US" dirty="0" smtClean="0"/>
              <a:t>Safety Starts Here Section Compliance </a:t>
            </a:r>
            <a:br>
              <a:rPr lang="en-US" dirty="0" smtClean="0"/>
            </a:br>
            <a:r>
              <a:rPr lang="en-US" dirty="0" smtClean="0"/>
              <a:t>2021</a:t>
            </a:r>
            <a:endParaRPr lang="en-US" dirty="0"/>
          </a:p>
        </p:txBody>
      </p:sp>
      <p:pic>
        <p:nvPicPr>
          <p:cNvPr id="2" name="Picture 1"/>
          <p:cNvPicPr>
            <a:picLocks noChangeAspect="1"/>
          </p:cNvPicPr>
          <p:nvPr/>
        </p:nvPicPr>
        <p:blipFill>
          <a:blip r:embed="rId2"/>
          <a:stretch>
            <a:fillRect/>
          </a:stretch>
        </p:blipFill>
        <p:spPr>
          <a:xfrm>
            <a:off x="1236459" y="1676400"/>
            <a:ext cx="6671082" cy="4442534"/>
          </a:xfrm>
          <a:prstGeom prst="rect">
            <a:avLst/>
          </a:prstGeom>
        </p:spPr>
      </p:pic>
    </p:spTree>
    <p:extLst>
      <p:ext uri="{BB962C8B-B14F-4D97-AF65-F5344CB8AC3E}">
        <p14:creationId xmlns:p14="http://schemas.microsoft.com/office/powerpoint/2010/main" val="1961932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2971800" cy="2585323"/>
          </a:xfrm>
        </p:spPr>
        <p:txBody>
          <a:bodyPr/>
          <a:lstStyle/>
          <a:p>
            <a:pPr algn="ctr"/>
            <a:r>
              <a:rPr lang="en-US" dirty="0" smtClean="0"/>
              <a:t>Safety Focus of the Month:</a:t>
            </a:r>
            <a:r>
              <a:rPr lang="en-US" sz="1200" dirty="0" smtClean="0"/>
              <a:t/>
            </a:r>
            <a:br>
              <a:rPr lang="en-US" sz="1200" dirty="0" smtClean="0"/>
            </a:br>
            <a:r>
              <a:rPr lang="en-US" sz="1200" dirty="0" smtClean="0"/>
              <a:t/>
            </a:r>
            <a:br>
              <a:rPr lang="en-US" sz="1200" dirty="0" smtClean="0"/>
            </a:br>
            <a:r>
              <a:rPr lang="en-US" sz="2800" dirty="0" smtClean="0"/>
              <a:t>Five Principles of Highly – Reliable Organizations</a:t>
            </a:r>
            <a:endParaRPr lang="en-US" sz="2800" dirty="0"/>
          </a:p>
        </p:txBody>
      </p:sp>
      <p:pic>
        <p:nvPicPr>
          <p:cNvPr id="4" name="Picture 3"/>
          <p:cNvPicPr>
            <a:picLocks noChangeAspect="1"/>
          </p:cNvPicPr>
          <p:nvPr/>
        </p:nvPicPr>
        <p:blipFill>
          <a:blip r:embed="rId2"/>
          <a:stretch>
            <a:fillRect/>
          </a:stretch>
        </p:blipFill>
        <p:spPr>
          <a:xfrm>
            <a:off x="4038600" y="76200"/>
            <a:ext cx="4876800" cy="6619875"/>
          </a:xfrm>
          <a:prstGeom prst="rect">
            <a:avLst/>
          </a:prstGeom>
        </p:spPr>
      </p:pic>
      <p:sp>
        <p:nvSpPr>
          <p:cNvPr id="3" name="Rounded Rectangle 2"/>
          <p:cNvSpPr/>
          <p:nvPr/>
        </p:nvSpPr>
        <p:spPr>
          <a:xfrm>
            <a:off x="4419600" y="4343400"/>
            <a:ext cx="4114800"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085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10" y="457200"/>
            <a:ext cx="7772400" cy="553998"/>
          </a:xfrm>
        </p:spPr>
        <p:txBody>
          <a:bodyPr/>
          <a:lstStyle/>
          <a:p>
            <a:pPr algn="ctr"/>
            <a:r>
              <a:rPr lang="en-US" dirty="0" smtClean="0"/>
              <a:t>Deference to Expertise</a:t>
            </a:r>
            <a:endParaRPr lang="en-US" dirty="0"/>
          </a:p>
        </p:txBody>
      </p:sp>
      <p:pic>
        <p:nvPicPr>
          <p:cNvPr id="7" name="Picture 6" descr="Reliability - Handwriti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910" y="5105400"/>
            <a:ext cx="5638800" cy="1600200"/>
          </a:xfrm>
          <a:prstGeom prst="rect">
            <a:avLst/>
          </a:prstGeom>
        </p:spPr>
      </p:pic>
      <p:sp>
        <p:nvSpPr>
          <p:cNvPr id="4" name="Content Placeholder 3"/>
          <p:cNvSpPr>
            <a:spLocks noGrp="1"/>
          </p:cNvSpPr>
          <p:nvPr>
            <p:ph idx="1"/>
          </p:nvPr>
        </p:nvSpPr>
        <p:spPr>
          <a:xfrm>
            <a:off x="914400" y="1600200"/>
            <a:ext cx="7772400" cy="4770537"/>
          </a:xfrm>
        </p:spPr>
        <p:txBody>
          <a:bodyPr/>
          <a:lstStyle/>
          <a:p>
            <a:pPr marL="0" indent="0">
              <a:buNone/>
            </a:pPr>
            <a:r>
              <a:rPr lang="en-US" sz="2000" dirty="0" smtClean="0"/>
              <a:t>Deference to expertise means to defer decision making in case of emergencies to individuals with the expert knowledge to deal with the specific problem, irrespective of their status within the organization hierarchy. Managing the unexpected by deferring to experts. </a:t>
            </a:r>
          </a:p>
          <a:p>
            <a:pPr marL="0" indent="0">
              <a:buNone/>
            </a:pPr>
            <a:r>
              <a:rPr lang="en-US" sz="2000" dirty="0" smtClean="0"/>
              <a:t>This is demonstrated by a pattern of respectful yielding to:</a:t>
            </a:r>
          </a:p>
          <a:p>
            <a:r>
              <a:rPr lang="en-US" sz="2000" dirty="0" smtClean="0"/>
              <a:t>Domain-specific knowledge</a:t>
            </a:r>
          </a:p>
          <a:p>
            <a:r>
              <a:rPr lang="en-US" sz="2000" dirty="0" smtClean="0"/>
              <a:t>Experience</a:t>
            </a:r>
          </a:p>
          <a:p>
            <a:r>
              <a:rPr lang="en-US" sz="2000" dirty="0" smtClean="0"/>
              <a:t>Expertise</a:t>
            </a:r>
          </a:p>
          <a:p>
            <a:endParaRPr lang="en-US" sz="2000" dirty="0"/>
          </a:p>
          <a:p>
            <a:pPr marL="0" indent="0">
              <a:buNone/>
            </a:pPr>
            <a:endParaRPr lang="en-US" sz="2000" dirty="0" smtClean="0"/>
          </a:p>
          <a:p>
            <a:endParaRPr lang="en-US" sz="2000" dirty="0"/>
          </a:p>
        </p:txBody>
      </p:sp>
    </p:spTree>
    <p:extLst>
      <p:ext uri="{BB962C8B-B14F-4D97-AF65-F5344CB8AC3E}">
        <p14:creationId xmlns:p14="http://schemas.microsoft.com/office/powerpoint/2010/main" val="1592734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t>
            </a:r>
            <a:r>
              <a:rPr lang="en-US" dirty="0" smtClean="0">
                <a:solidFill>
                  <a:srgbClr val="FF0000"/>
                </a:solidFill>
              </a:rPr>
              <a:t> Employee </a:t>
            </a:r>
            <a:r>
              <a:rPr lang="en-US" dirty="0" smtClean="0"/>
              <a:t>Hazard Awareness</a:t>
            </a:r>
            <a:endParaRPr lang="en-US" dirty="0"/>
          </a:p>
        </p:txBody>
      </p:sp>
      <p:sp>
        <p:nvSpPr>
          <p:cNvPr id="3" name="Content Placeholder 2"/>
          <p:cNvSpPr>
            <a:spLocks noGrp="1"/>
          </p:cNvSpPr>
          <p:nvPr>
            <p:ph idx="1"/>
          </p:nvPr>
        </p:nvSpPr>
        <p:spPr>
          <a:xfrm>
            <a:off x="838200" y="2133600"/>
            <a:ext cx="7772400" cy="3108543"/>
          </a:xfrm>
        </p:spPr>
        <p:txBody>
          <a:bodyPr/>
          <a:lstStyle/>
          <a:p>
            <a:pPr marL="173831" lvl="1" indent="0">
              <a:buNone/>
            </a:pPr>
            <a:r>
              <a:rPr lang="en-US" dirty="0" smtClean="0"/>
              <a:t>August’s Topic – Eyewashes and Showers</a:t>
            </a:r>
          </a:p>
          <a:p>
            <a:pPr marL="173831" lvl="1" indent="0">
              <a:buNone/>
            </a:pPr>
            <a:endParaRPr lang="en-US" sz="1200" dirty="0"/>
          </a:p>
          <a:p>
            <a:pPr lvl="3"/>
            <a:r>
              <a:rPr lang="en-US" dirty="0" smtClean="0"/>
              <a:t>Why you need </a:t>
            </a:r>
            <a:r>
              <a:rPr lang="en-US" sz="2400" dirty="0" smtClean="0"/>
              <a:t>them</a:t>
            </a:r>
          </a:p>
          <a:p>
            <a:pPr lvl="3"/>
            <a:r>
              <a:rPr lang="en-US" dirty="0" smtClean="0"/>
              <a:t>How to use them</a:t>
            </a:r>
          </a:p>
          <a:p>
            <a:pPr lvl="3"/>
            <a:r>
              <a:rPr lang="en-US" dirty="0" smtClean="0"/>
              <a:t>Maintenance</a:t>
            </a:r>
          </a:p>
          <a:p>
            <a:pPr lvl="3"/>
            <a:r>
              <a:rPr lang="en-US" dirty="0" smtClean="0"/>
              <a:t>Eyewash Bottles</a:t>
            </a:r>
            <a:endParaRPr lang="en-US" dirty="0"/>
          </a:p>
        </p:txBody>
      </p:sp>
      <p:pic>
        <p:nvPicPr>
          <p:cNvPr id="8" name="Picture 7"/>
          <p:cNvPicPr>
            <a:picLocks noChangeAspect="1"/>
          </p:cNvPicPr>
          <p:nvPr/>
        </p:nvPicPr>
        <p:blipFill>
          <a:blip r:embed="rId2"/>
          <a:stretch>
            <a:fillRect/>
          </a:stretch>
        </p:blipFill>
        <p:spPr>
          <a:xfrm>
            <a:off x="5532655" y="3213908"/>
            <a:ext cx="2308547" cy="1668145"/>
          </a:xfrm>
          <a:prstGeom prst="rect">
            <a:avLst/>
          </a:prstGeom>
        </p:spPr>
      </p:pic>
    </p:spTree>
    <p:extLst>
      <p:ext uri="{BB962C8B-B14F-4D97-AF65-F5344CB8AC3E}">
        <p14:creationId xmlns:p14="http://schemas.microsoft.com/office/powerpoint/2010/main" val="3362147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WFBMC Internal Theme1">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8B945E1B690043B84BB6A52FCE9C03" ma:contentTypeVersion="10" ma:contentTypeDescription="Create a new document." ma:contentTypeScope="" ma:versionID="78415f39f01d9ff4702ec5d5188ade60">
  <xsd:schema xmlns:xsd="http://www.w3.org/2001/XMLSchema" xmlns:xs="http://www.w3.org/2001/XMLSchema" xmlns:p="http://schemas.microsoft.com/office/2006/metadata/properties" xmlns:ns3="9cf83a04-d13f-4892-865d-583e21da827c" targetNamespace="http://schemas.microsoft.com/office/2006/metadata/properties" ma:root="true" ma:fieldsID="ba7403da90208c24bea272715246be54" ns3:_="">
    <xsd:import namespace="9cf83a04-d13f-4892-865d-583e21da827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83a04-d13f-4892-865d-583e21da8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A79824-7B33-43B8-A0C0-EEFE04F49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83a04-d13f-4892-865d-583e21da8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70BB3A-C0A9-4EA1-8DD1-0C7E1EB1D030}">
  <ds:schemaRefs>
    <ds:schemaRef ds:uri="http://schemas.microsoft.com/sharepoint/v3/contenttype/forms"/>
  </ds:schemaRefs>
</ds:datastoreItem>
</file>

<file path=customXml/itemProps3.xml><?xml version="1.0" encoding="utf-8"?>
<ds:datastoreItem xmlns:ds="http://schemas.openxmlformats.org/officeDocument/2006/customXml" ds:itemID="{D6DAB2FA-A988-484F-B44C-6B952E5A124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cf83a04-d13f-4892-865d-583e21da827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WFBMC Internal Theme1</Template>
  <TotalTime>7987</TotalTime>
  <Words>689</Words>
  <Application>Microsoft Office PowerPoint</Application>
  <PresentationFormat>On-screen Show (4:3)</PresentationFormat>
  <Paragraphs>84</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WFBMC Internal Theme1</vt:lpstr>
      <vt:lpstr>Lab / Pathology  Managers Meeting</vt:lpstr>
      <vt:lpstr>Patient and Family Promise</vt:lpstr>
      <vt:lpstr>Serious Safety Events</vt:lpstr>
      <vt:lpstr>Good Catches  July</vt:lpstr>
      <vt:lpstr>Good Catch Winner   Adam Morgan Chemistry  </vt:lpstr>
      <vt:lpstr>Safety Starts Here Section Compliance  2021</vt:lpstr>
      <vt:lpstr>Safety Focus of the Month:  Five Principles of Highly – Reliable Organizations</vt:lpstr>
      <vt:lpstr>Deference to Expertise</vt:lpstr>
      <vt:lpstr>Lab Employee Hazard Awareness</vt:lpstr>
      <vt:lpstr>Why you need them</vt:lpstr>
      <vt:lpstr>How to use them</vt:lpstr>
      <vt:lpstr>Maintenance</vt:lpstr>
      <vt:lpstr>Eyewash Bottles</vt:lpstr>
      <vt:lpstr>Eyewash Bottles</vt:lpstr>
      <vt:lpstr>Quality Monthly Meeting Reminders</vt:lpstr>
      <vt:lpstr>COVID-19 Vaccine</vt:lpstr>
      <vt:lpstr>Reminders</vt:lpstr>
      <vt:lpstr>PowerPoint Presentation</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WFUHS</dc:creator>
  <cp:lastModifiedBy>Shelley Bowman</cp:lastModifiedBy>
  <cp:revision>529</cp:revision>
  <cp:lastPrinted>2021-07-06T19:44:30Z</cp:lastPrinted>
  <dcterms:created xsi:type="dcterms:W3CDTF">2016-09-30T15:29:35Z</dcterms:created>
  <dcterms:modified xsi:type="dcterms:W3CDTF">2021-08-12T12:41:09Z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0x010100838B945E1B690043B84BB6A52FCE9C03</vt:lpwstr>
  </property>
</Properties>
</file>