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6" r:id="rId5"/>
    <p:sldId id="257" r:id="rId6"/>
    <p:sldId id="291" r:id="rId7"/>
    <p:sldId id="377" r:id="rId8"/>
    <p:sldId id="378" r:id="rId9"/>
    <p:sldId id="335" r:id="rId10"/>
    <p:sldId id="437" r:id="rId11"/>
    <p:sldId id="438" r:id="rId12"/>
    <p:sldId id="439" r:id="rId13"/>
    <p:sldId id="440" r:id="rId14"/>
    <p:sldId id="441" r:id="rId15"/>
    <p:sldId id="442" r:id="rId16"/>
    <p:sldId id="443" r:id="rId17"/>
    <p:sldId id="435" r:id="rId18"/>
    <p:sldId id="436" r:id="rId19"/>
    <p:sldId id="379" r:id="rId20"/>
    <p:sldId id="310" r:id="rId21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535" autoAdjust="0"/>
  </p:normalViewPr>
  <p:slideViewPr>
    <p:cSldViewPr>
      <p:cViewPr varScale="1">
        <p:scale>
          <a:sx n="115" d="100"/>
          <a:sy n="115" d="100"/>
        </p:scale>
        <p:origin x="1362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2612"/>
          </a:xfrm>
          <a:prstGeom prst="rect">
            <a:avLst/>
          </a:prstGeom>
        </p:spPr>
        <p:txBody>
          <a:bodyPr vert="horz" lIns="92305" tIns="46152" rIns="92305" bIns="461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6" y="0"/>
            <a:ext cx="3004820" cy="462612"/>
          </a:xfrm>
          <a:prstGeom prst="rect">
            <a:avLst/>
          </a:prstGeom>
        </p:spPr>
        <p:txBody>
          <a:bodyPr vert="horz" lIns="92305" tIns="46152" rIns="92305" bIns="46152" rtlCol="0"/>
          <a:lstStyle>
            <a:lvl1pPr algn="r">
              <a:defRPr sz="1200"/>
            </a:lvl1pPr>
          </a:lstStyle>
          <a:p>
            <a:fld id="{FD1EFD21-2644-4D75-9A45-219ADBC3CE30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3825" y="1152525"/>
            <a:ext cx="4146550" cy="3111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5" tIns="46152" rIns="92305" bIns="4615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437221"/>
            <a:ext cx="5547360" cy="3630454"/>
          </a:xfrm>
          <a:prstGeom prst="rect">
            <a:avLst/>
          </a:prstGeom>
        </p:spPr>
        <p:txBody>
          <a:bodyPr vert="horz" lIns="92305" tIns="46152" rIns="92305" bIns="46152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2"/>
            <a:ext cx="3004820" cy="462611"/>
          </a:xfrm>
          <a:prstGeom prst="rect">
            <a:avLst/>
          </a:prstGeom>
        </p:spPr>
        <p:txBody>
          <a:bodyPr vert="horz" lIns="92305" tIns="46152" rIns="92305" bIns="461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6" y="8757592"/>
            <a:ext cx="3004820" cy="462611"/>
          </a:xfrm>
          <a:prstGeom prst="rect">
            <a:avLst/>
          </a:prstGeom>
        </p:spPr>
        <p:txBody>
          <a:bodyPr vert="horz" lIns="92305" tIns="46152" rIns="92305" bIns="46152" rtlCol="0" anchor="b"/>
          <a:lstStyle>
            <a:lvl1pPr algn="r">
              <a:defRPr sz="1200"/>
            </a:lvl1pPr>
          </a:lstStyle>
          <a:p>
            <a:fld id="{CED90702-C7E9-4644-8919-DC7411CF7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1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September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3AFF9-D38C-48A0-BCB7-4738F907E8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003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Medical Center 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6598" y="2514600"/>
            <a:ext cx="5939539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ysican/Patient/Clinic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C080808-004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ommunity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E011009-118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S041508-02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chn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D070910-02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 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0607003C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utpatient Bui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0100D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2048"/>
            <a:ext cx="9144000" cy="3425952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304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 userDrawn="1"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71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 userDrawn="1"/>
        </p:nvSpPr>
        <p:spPr>
          <a:xfrm>
            <a:off x="0" y="6686550"/>
            <a:ext cx="9144000" cy="171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066800" y="4972050"/>
            <a:ext cx="6705600" cy="430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62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</p:spPr>
        <p:txBody>
          <a:bodyPr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2769989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538645"/>
            <a:ext cx="7315200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Divider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2850" y="2171700"/>
            <a:ext cx="7315200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fluid energy lines internal horz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685279"/>
            <a:ext cx="9144000" cy="4172721"/>
          </a:xfrm>
          <a:prstGeom prst="rect">
            <a:avLst/>
          </a:prstGeom>
        </p:spPr>
      </p:pic>
      <p:sp>
        <p:nvSpPr>
          <p:cNvPr id="6" name="Footer Placeholder 7"/>
          <p:cNvSpPr txBox="1">
            <a:spLocks/>
          </p:cNvSpPr>
          <p:nvPr userDrawn="1"/>
        </p:nvSpPr>
        <p:spPr>
          <a:xfrm>
            <a:off x="59436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ysican/Patient/Clinic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C082012-08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2048"/>
            <a:ext cx="9144000" cy="3425952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ountry Club Medical Pla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052312-038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3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Air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D110608-058_edi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46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Nur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828800"/>
            <a:ext cx="7772400" cy="276998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64" r:id="rId4"/>
    <p:sldLayoutId id="2147483665" r:id="rId5"/>
    <p:sldLayoutId id="2147483666" r:id="rId6"/>
    <p:sldLayoutId id="2147483669" r:id="rId7"/>
    <p:sldLayoutId id="2147483668" r:id="rId8"/>
    <p:sldLayoutId id="2147483667" r:id="rId9"/>
    <p:sldLayoutId id="2147483660" r:id="rId10"/>
    <p:sldLayoutId id="2147483658" r:id="rId11"/>
    <p:sldLayoutId id="2147483661" r:id="rId12"/>
    <p:sldLayoutId id="2147483659" r:id="rId13"/>
    <p:sldLayoutId id="2147483663" r:id="rId14"/>
    <p:sldLayoutId id="2147483662" r:id="rId15"/>
    <p:sldLayoutId id="2147483670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317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89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61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371600"/>
            <a:ext cx="4648200" cy="1107996"/>
          </a:xfrm>
        </p:spPr>
        <p:txBody>
          <a:bodyPr/>
          <a:lstStyle/>
          <a:p>
            <a:r>
              <a:rPr lang="en-US" dirty="0" smtClean="0"/>
              <a:t>Lab / Pathology </a:t>
            </a:r>
            <a:br>
              <a:rPr lang="en-US" dirty="0" smtClean="0"/>
            </a:br>
            <a:r>
              <a:rPr lang="en-US" dirty="0" smtClean="0"/>
              <a:t>Managers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743200"/>
            <a:ext cx="3657600" cy="369332"/>
          </a:xfrm>
        </p:spPr>
        <p:txBody>
          <a:bodyPr/>
          <a:lstStyle/>
          <a:p>
            <a:r>
              <a:rPr lang="en-US" dirty="0" smtClean="0"/>
              <a:t>September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38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Xylene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772400" cy="461664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PEL </a:t>
            </a:r>
            <a:r>
              <a:rPr lang="en-US" sz="2400" dirty="0"/>
              <a:t>-</a:t>
            </a:r>
            <a:r>
              <a:rPr lang="en-US" sz="2400" dirty="0" smtClean="0"/>
              <a:t> 100 ppm (parts per million of air) </a:t>
            </a:r>
          </a:p>
          <a:p>
            <a:pPr marL="0" indent="0">
              <a:buNone/>
            </a:pPr>
            <a:r>
              <a:rPr lang="en-US" sz="2400" dirty="0" smtClean="0"/>
              <a:t>STEL -  150 ppm</a:t>
            </a:r>
          </a:p>
          <a:p>
            <a:pPr marL="0" indent="0">
              <a:buNone/>
            </a:pPr>
            <a:r>
              <a:rPr lang="en-US" sz="2400" dirty="0"/>
              <a:t>Symptoms of </a:t>
            </a:r>
            <a:r>
              <a:rPr lang="en-US" sz="2400" dirty="0" smtClean="0"/>
              <a:t>exposure</a:t>
            </a:r>
            <a:endParaRPr lang="en-US" sz="2400" dirty="0"/>
          </a:p>
          <a:p>
            <a:pPr lvl="2"/>
            <a:r>
              <a:rPr lang="en-US" sz="2400" dirty="0" smtClean="0"/>
              <a:t>Breathing in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small amounts </a:t>
            </a:r>
            <a:r>
              <a:rPr lang="en-US" sz="2400" dirty="0" smtClean="0"/>
              <a:t>can cause headache, dizziness, drowsiness, and nausea</a:t>
            </a:r>
          </a:p>
          <a:p>
            <a:pPr lvl="2"/>
            <a:r>
              <a:rPr lang="en-US" sz="2400" dirty="0" smtClean="0"/>
              <a:t>Breathing in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large amounts </a:t>
            </a:r>
            <a:r>
              <a:rPr lang="en-US" sz="2400" dirty="0" smtClean="0"/>
              <a:t>can cause sleepiness, stumbling, irregular heartbeat, fainting, or even death</a:t>
            </a:r>
          </a:p>
          <a:p>
            <a:pPr lvl="2"/>
            <a:endParaRPr lang="en-US" sz="2400" dirty="0"/>
          </a:p>
          <a:p>
            <a:pPr lvl="2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105974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171" y="5334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Formaldehyde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772400" cy="387798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Formaldehyde is a carcinogen</a:t>
            </a:r>
          </a:p>
          <a:p>
            <a:pPr marL="0" indent="0">
              <a:buNone/>
            </a:pPr>
            <a:r>
              <a:rPr lang="en-US" sz="2400" dirty="0" smtClean="0"/>
              <a:t>PEL - 0.75 ppm</a:t>
            </a:r>
          </a:p>
          <a:p>
            <a:pPr marL="0" indent="0">
              <a:buNone/>
            </a:pPr>
            <a:r>
              <a:rPr lang="en-US" sz="2400" dirty="0" smtClean="0"/>
              <a:t>STEL - 2 ppm</a:t>
            </a:r>
          </a:p>
          <a:p>
            <a:pPr marL="0" indent="0">
              <a:buNone/>
            </a:pPr>
            <a:r>
              <a:rPr lang="en-US" sz="2400" dirty="0" smtClean="0"/>
              <a:t>Symptoms of exposure</a:t>
            </a:r>
          </a:p>
          <a:p>
            <a:pPr lvl="2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Long term </a:t>
            </a:r>
            <a:r>
              <a:rPr lang="en-US" sz="2400" dirty="0" smtClean="0"/>
              <a:t>exposure to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low levels </a:t>
            </a:r>
            <a:r>
              <a:rPr lang="en-US" sz="2400" dirty="0" smtClean="0"/>
              <a:t>can cause respiratory difficulty, eczema, and sensitization</a:t>
            </a:r>
          </a:p>
          <a:p>
            <a:pPr lvl="2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Short term </a:t>
            </a:r>
            <a:r>
              <a:rPr lang="en-US" sz="2400" dirty="0" smtClean="0"/>
              <a:t>exposure can be fatal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9007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Liquid Nitrogen (LN2)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772400" cy="2677656"/>
          </a:xfrm>
        </p:spPr>
        <p:txBody>
          <a:bodyPr/>
          <a:lstStyle/>
          <a:p>
            <a:r>
              <a:rPr lang="en-US" sz="2400" dirty="0"/>
              <a:t>When vaporized, LN2 can expand to 695 times in </a:t>
            </a:r>
            <a:r>
              <a:rPr lang="en-US" sz="2400" dirty="0" smtClean="0"/>
              <a:t>volume</a:t>
            </a:r>
            <a:endParaRPr lang="en-US" sz="2400" dirty="0"/>
          </a:p>
          <a:p>
            <a:r>
              <a:rPr lang="en-US" sz="2400" dirty="0" smtClean="0"/>
              <a:t>The expansion of the gas can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replace the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Oxygen</a:t>
            </a:r>
            <a:r>
              <a:rPr lang="en-US" sz="2400" dirty="0" smtClean="0"/>
              <a:t> in the room, causing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Asphyxiation</a:t>
            </a:r>
          </a:p>
          <a:p>
            <a:r>
              <a:rPr lang="en-US" sz="2400" dirty="0" smtClean="0"/>
              <a:t>LN2 </a:t>
            </a:r>
            <a:r>
              <a:rPr lang="en-US" sz="2400" dirty="0"/>
              <a:t>gas has no color or odor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3733800"/>
            <a:ext cx="2133600" cy="278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491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Liquid Nitrogen (LN2)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772400" cy="409342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Oxygen Monitoring</a:t>
            </a:r>
          </a:p>
          <a:p>
            <a:pPr lvl="2"/>
            <a:r>
              <a:rPr lang="en-US" sz="2400" dirty="0"/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19-25% Oxygen </a:t>
            </a:r>
            <a:r>
              <a:rPr lang="en-US" sz="2400" dirty="0"/>
              <a:t>in the air is acceptable and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safe</a:t>
            </a:r>
          </a:p>
          <a:p>
            <a:pPr lvl="2"/>
            <a:r>
              <a:rPr lang="en-US" sz="2400" dirty="0"/>
              <a:t>An Oxygen monitoring system </a:t>
            </a:r>
            <a:r>
              <a:rPr lang="en-US" sz="2400" dirty="0" smtClean="0"/>
              <a:t>must </a:t>
            </a:r>
            <a:r>
              <a:rPr lang="en-US" sz="2400" dirty="0"/>
              <a:t>be installed in areas where LN2 is stored</a:t>
            </a:r>
          </a:p>
          <a:p>
            <a:pPr lvl="4"/>
            <a:r>
              <a:rPr lang="en-US" sz="2400" dirty="0"/>
              <a:t>The system is to alert you when Oxygen levels in the room are less than the acceptable percentage </a:t>
            </a:r>
          </a:p>
          <a:p>
            <a:pPr lvl="4"/>
            <a:r>
              <a:rPr lang="en-US" sz="2400" dirty="0"/>
              <a:t>If alarm is activated </a:t>
            </a:r>
            <a:r>
              <a:rPr lang="en-US" sz="2400" dirty="0">
                <a:solidFill>
                  <a:srgbClr val="FF0000"/>
                </a:solidFill>
              </a:rPr>
              <a:t>E</a:t>
            </a:r>
            <a:r>
              <a:rPr lang="en-US" sz="2400" dirty="0" smtClean="0">
                <a:solidFill>
                  <a:srgbClr val="FF0000"/>
                </a:solidFill>
              </a:rPr>
              <a:t>vacuate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rgbClr val="FF0000"/>
                </a:solidFill>
              </a:rPr>
              <a:t>I</a:t>
            </a:r>
            <a:r>
              <a:rPr lang="en-US" sz="2400" dirty="0" smtClean="0">
                <a:solidFill>
                  <a:srgbClr val="FF0000"/>
                </a:solidFill>
              </a:rPr>
              <a:t>MMEDIATELY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71440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772400" cy="553998"/>
          </a:xfrm>
        </p:spPr>
        <p:txBody>
          <a:bodyPr/>
          <a:lstStyle/>
          <a:p>
            <a:r>
              <a:rPr lang="en-US" dirty="0" smtClean="0"/>
              <a:t>Quality Monthly Meeting Reminders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308872"/>
          </a:xfrm>
        </p:spPr>
        <p:txBody>
          <a:bodyPr/>
          <a:lstStyle/>
          <a:p>
            <a:r>
              <a:rPr lang="en-US" sz="2400" dirty="0" smtClean="0"/>
              <a:t>The September quality meeting has been cancelled.</a:t>
            </a:r>
          </a:p>
          <a:p>
            <a:r>
              <a:rPr lang="en-US" sz="2400" dirty="0" smtClean="0"/>
              <a:t>The next meeting is October 26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2021</a:t>
            </a:r>
          </a:p>
          <a:p>
            <a:r>
              <a:rPr lang="en-US" sz="2400" dirty="0" smtClean="0"/>
              <a:t>An updated presentation regarding completing the templates and uploading completed templates to the SharePoint site was emailed out to lab managers on August 10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Monthly Quality Reviews (MQR) are due by end of day on the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Friday of each month.</a:t>
            </a:r>
          </a:p>
          <a:p>
            <a:r>
              <a:rPr lang="en-US" sz="2400" dirty="0" smtClean="0"/>
              <a:t>Both AP &amp; CP lab sections should submit MQRs every month even though you will not report each month. </a:t>
            </a:r>
          </a:p>
        </p:txBody>
      </p:sp>
    </p:spTree>
    <p:extLst>
      <p:ext uri="{BB962C8B-B14F-4D97-AF65-F5344CB8AC3E}">
        <p14:creationId xmlns:p14="http://schemas.microsoft.com/office/powerpoint/2010/main" val="3302092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COVID-19 Vaccine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749" y="1066800"/>
            <a:ext cx="7991302" cy="4893647"/>
          </a:xfrm>
        </p:spPr>
        <p:txBody>
          <a:bodyPr/>
          <a:lstStyle/>
          <a:p>
            <a:r>
              <a:rPr lang="en-US" sz="2400" dirty="0" smtClean="0"/>
              <a:t>COVID-19 vaccinations are mandatory for all employees (</a:t>
            </a:r>
            <a:r>
              <a:rPr lang="en-US" sz="2400" dirty="0"/>
              <a:t>including those working </a:t>
            </a:r>
            <a:r>
              <a:rPr lang="en-US" sz="2400" dirty="0" smtClean="0"/>
              <a:t>remotely), </a:t>
            </a:r>
            <a:r>
              <a:rPr lang="en-US" sz="2400" dirty="0"/>
              <a:t>volunteers, students, trainees, residents, fellows, medical staff, </a:t>
            </a:r>
            <a:r>
              <a:rPr lang="en-US" sz="2400" dirty="0" smtClean="0"/>
              <a:t>contractors (vendors). </a:t>
            </a:r>
          </a:p>
          <a:p>
            <a:r>
              <a:rPr lang="en-US" sz="2400" dirty="0" smtClean="0"/>
              <a:t>By Oct 31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, all must comply with either completing the COVID-19 vaccine series or have an approved medical or religious exemption. </a:t>
            </a:r>
          </a:p>
          <a:p>
            <a:r>
              <a:rPr lang="en-US" sz="2400" dirty="0" smtClean="0"/>
              <a:t>There will be ‘significant consequences’ for failure to comply. </a:t>
            </a:r>
          </a:p>
          <a:p>
            <a:r>
              <a:rPr lang="en-US" sz="2400" dirty="0" smtClean="0"/>
              <a:t>All newly hired employees must have the first vaccine within 2 weeks of hire and the second one within 8 weeks of hire, unless they have an approved exemption.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5619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Reminders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0600"/>
            <a:ext cx="7772400" cy="606319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Title 21</a:t>
            </a:r>
          </a:p>
          <a:p>
            <a:pPr marL="1196975" lvl="3" indent="-514350">
              <a:buFont typeface="Wingdings" panose="05000000000000000000" pitchFamily="2" charset="2"/>
              <a:buChar char="§"/>
            </a:pPr>
            <a:r>
              <a:rPr lang="en-US" sz="2000" dirty="0" smtClean="0"/>
              <a:t>Email </a:t>
            </a:r>
            <a:r>
              <a:rPr lang="en-US" sz="2000" dirty="0"/>
              <a:t>employee </a:t>
            </a:r>
            <a:r>
              <a:rPr lang="en-US" sz="2000" dirty="0" smtClean="0"/>
              <a:t>changes (new hires, resignations, transfers) </a:t>
            </a:r>
            <a:r>
              <a:rPr lang="en-US" sz="2000" dirty="0"/>
              <a:t>to </a:t>
            </a:r>
            <a:r>
              <a:rPr lang="en-US" sz="2000" dirty="0" smtClean="0"/>
              <a:t>Danielle Bancroft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Safety Inspections 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2000" dirty="0" smtClean="0"/>
              <a:t>February 2021 – COMPLETED 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2000" dirty="0" smtClean="0"/>
              <a:t>May 2021 – </a:t>
            </a:r>
            <a:r>
              <a:rPr lang="en-US" sz="2000" dirty="0"/>
              <a:t>COMPLETED 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2000" dirty="0" smtClean="0"/>
              <a:t>August 2021 -COMPLETED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FF0000"/>
                </a:solidFill>
              </a:rPr>
              <a:t>November 2021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Trimedx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2000" dirty="0" smtClean="0"/>
              <a:t>Email Trimedx concerns or questions to Shelley.</a:t>
            </a:r>
          </a:p>
          <a:p>
            <a:pPr marL="463550" indent="-457200">
              <a:buAutoNum type="arabicPeriod" startAt="4"/>
            </a:pPr>
            <a:r>
              <a:rPr lang="en-US" sz="2400" dirty="0" smtClean="0"/>
              <a:t>MQR</a:t>
            </a:r>
          </a:p>
          <a:p>
            <a:pPr marL="1031875" lvl="3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Monthly Quality Review due </a:t>
            </a:r>
            <a:r>
              <a:rPr lang="en-US" sz="2000" b="1" dirty="0" smtClean="0"/>
              <a:t>3</a:t>
            </a:r>
            <a:r>
              <a:rPr lang="en-US" sz="2000" b="1" baseline="30000" dirty="0" smtClean="0"/>
              <a:t>rd</a:t>
            </a:r>
            <a:r>
              <a:rPr lang="en-US" sz="2000" b="1" dirty="0" smtClean="0"/>
              <a:t> Friday of each month</a:t>
            </a:r>
            <a:r>
              <a:rPr lang="en-US" sz="2000" dirty="0" smtClean="0"/>
              <a:t>. </a:t>
            </a:r>
          </a:p>
          <a:p>
            <a:pPr marL="225425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90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0150" y="1524000"/>
            <a:ext cx="6591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Next Lab Huddle: October 14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, 2021</a:t>
            </a:r>
            <a:endParaRPr lang="en-US" sz="3200" b="1" dirty="0"/>
          </a:p>
        </p:txBody>
      </p:sp>
      <p:pic>
        <p:nvPicPr>
          <p:cNvPr id="3" name="Picture 2" descr="Engineer Everything: PSSR (Personal Safety &amp; Social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438400"/>
            <a:ext cx="38100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7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Patient and Family Promise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39798"/>
            <a:ext cx="813752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99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Serious Safety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2041267"/>
            <a:ext cx="2590800" cy="298543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WFB: 20  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BCH: </a:t>
            </a:r>
            <a:r>
              <a:rPr lang="en-US" sz="2400" dirty="0" smtClean="0"/>
              <a:t>27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DMC: 204</a:t>
            </a:r>
          </a:p>
          <a:p>
            <a:pPr marL="0" indent="0">
              <a:buNone/>
            </a:pPr>
            <a:r>
              <a:rPr lang="en-US" sz="2400" dirty="0" smtClean="0"/>
              <a:t>HPMC: 69</a:t>
            </a:r>
          </a:p>
          <a:p>
            <a:pPr marL="0" indent="0">
              <a:buNone/>
            </a:pPr>
            <a:r>
              <a:rPr lang="en-US" sz="2400" dirty="0" smtClean="0"/>
              <a:t>LMC: 157</a:t>
            </a:r>
          </a:p>
          <a:p>
            <a:pPr marL="0" indent="0">
              <a:buNone/>
            </a:pPr>
            <a:r>
              <a:rPr lang="en-US" sz="2400" dirty="0" smtClean="0"/>
              <a:t>WMC: 71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374669" y="11430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*Days since last SSE: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8800" y="60198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*Current as of 9/9/2021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63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310342" y="1143000"/>
            <a:ext cx="2895600" cy="1661993"/>
          </a:xfrm>
        </p:spPr>
        <p:txBody>
          <a:bodyPr/>
          <a:lstStyle/>
          <a:p>
            <a:pPr algn="ctr"/>
            <a:r>
              <a:rPr lang="en-US" dirty="0" smtClean="0"/>
              <a:t>Good Catches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dirty="0" smtClean="0"/>
              <a:t> August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914400"/>
            <a:ext cx="6279788" cy="448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6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1524000"/>
            <a:ext cx="3733800" cy="3877985"/>
          </a:xfrm>
        </p:spPr>
        <p:txBody>
          <a:bodyPr/>
          <a:lstStyle/>
          <a:p>
            <a:pPr algn="ctr"/>
            <a:r>
              <a:rPr lang="en-US" dirty="0" smtClean="0"/>
              <a:t>Good Catch Winner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Susan Wright</a:t>
            </a:r>
            <a:br>
              <a:rPr lang="en-US" dirty="0" smtClean="0"/>
            </a:br>
            <a:r>
              <a:rPr lang="en-US" dirty="0" smtClean="0"/>
              <a:t>Blood Bank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60800" y="132080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29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107996"/>
          </a:xfrm>
        </p:spPr>
        <p:txBody>
          <a:bodyPr/>
          <a:lstStyle/>
          <a:p>
            <a:pPr algn="ctr"/>
            <a:r>
              <a:rPr lang="en-US" dirty="0" smtClean="0"/>
              <a:t>Safety Starts Here Section Compliance </a:t>
            </a:r>
            <a:br>
              <a:rPr lang="en-US" dirty="0" smtClean="0"/>
            </a:br>
            <a:r>
              <a:rPr lang="en-US" dirty="0" smtClean="0"/>
              <a:t>2021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59" y="1600200"/>
            <a:ext cx="7892682" cy="444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3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6171142"/>
            <a:ext cx="2857500" cy="343958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2343150" y="322117"/>
          <a:ext cx="4457700" cy="533573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611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Practice With &amp; Accept Questioning Attitudes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9119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8085">
                <a:tc gridSpan="2">
                  <a:txBody>
                    <a:bodyPr/>
                    <a:lstStyle/>
                    <a:p>
                      <a:pPr marL="0" lvl="0" indent="0" algn="ctr" defTabSz="914400">
                        <a:tabLst>
                          <a:tab pos="346075" algn="l"/>
                        </a:tabLst>
                      </a:pPr>
                      <a:r>
                        <a:rPr lang="en-US" sz="2100" b="1" kern="120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STOP</a:t>
                      </a:r>
                      <a:r>
                        <a:rPr lang="en-US" sz="2100" b="1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lvl="0" algn="ctr"/>
                      <a:r>
                        <a:rPr lang="en-US" sz="2100" b="1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when you are uncertain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30188" indent="-230188">
                        <a:spcAft>
                          <a:spcPts val="600"/>
                        </a:spcAft>
                        <a:buFontTx/>
                        <a:buBlip>
                          <a:blip r:embed="rId4"/>
                        </a:buBlip>
                      </a:pPr>
                      <a:endParaRPr lang="en-US" sz="14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2411">
                <a:tc>
                  <a:txBody>
                    <a:bodyPr/>
                    <a:lstStyle/>
                    <a:p>
                      <a:pPr marL="230188" indent="-230188" algn="l" defTabSz="914400" rtl="0" eaLnBrk="1" latinLnBrk="0" hangingPunct="1">
                        <a:spcAft>
                          <a:spcPts val="600"/>
                        </a:spcAft>
                        <a:buFontTx/>
                        <a:buBlip>
                          <a:blip r:embed="rId4"/>
                        </a:buBlip>
                      </a:pPr>
                      <a:r>
                        <a:rPr lang="en-US" sz="1100" kern="120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If you</a:t>
                      </a:r>
                      <a:r>
                        <a:rPr lang="en-US" sz="1100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have a question about your planned action</a:t>
                      </a:r>
                    </a:p>
                    <a:p>
                      <a:pPr marL="230188" marR="0" indent="-230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When you realize that the task does</a:t>
                      </a:r>
                      <a:r>
                        <a:rPr lang="en-US" sz="1100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not follow the normal policy, procedure, protocol, plan, etc. </a:t>
                      </a:r>
                    </a:p>
                    <a:p>
                      <a:pPr marL="230188" indent="-230188" algn="l" defTabSz="914400" rtl="0" eaLnBrk="1" latinLnBrk="0" hangingPunct="1">
                        <a:spcAft>
                          <a:spcPts val="600"/>
                        </a:spcAft>
                        <a:buFontTx/>
                        <a:buBlip>
                          <a:blip r:embed="rId4"/>
                        </a:buBlip>
                      </a:pPr>
                      <a:endParaRPr lang="en-US" sz="1100" kern="1200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0188" indent="-230188" algn="l" defTabSz="914400" rtl="0" eaLnBrk="1" latinLnBrk="0" hangingPunct="1">
                        <a:spcAft>
                          <a:spcPts val="600"/>
                        </a:spcAft>
                        <a:buFontTx/>
                        <a:buBlip>
                          <a:blip r:embed="rId4"/>
                        </a:buBlip>
                      </a:pPr>
                      <a:r>
                        <a:rPr lang="en-US" sz="1100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If something just doesn’t feel right</a:t>
                      </a:r>
                    </a:p>
                    <a:p>
                      <a:pPr marL="230188" indent="-230188" algn="l" defTabSz="914400" rtl="0" eaLnBrk="1" latinLnBrk="0" hangingPunct="1">
                        <a:spcAft>
                          <a:spcPts val="600"/>
                        </a:spcAft>
                        <a:buFontTx/>
                        <a:buBlip>
                          <a:blip r:embed="rId4"/>
                        </a:buBlip>
                      </a:pPr>
                      <a:r>
                        <a:rPr lang="en-US" sz="1100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If you hear someone say “I have a concern” STOP and address this genuine worry that we may cause harm</a:t>
                      </a:r>
                      <a:endParaRPr lang="en-US" sz="1100" kern="1200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2057400" y="-228600"/>
            <a:ext cx="1885950" cy="157735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Please use this template as provided. Do not modify the font, bullets, border or background.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this for orange text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this for blue text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this if you need red</a:t>
            </a:r>
          </a:p>
        </p:txBody>
      </p:sp>
      <p:pic>
        <p:nvPicPr>
          <p:cNvPr id="6" name="Picture 7" descr="C:\Users\cheri\AppData\Local\Microsoft\Windows\Temporary Internet Files\Content.IE5\V3LGWDZ7\MCj04348050000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42875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21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50902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Lab </a:t>
            </a:r>
            <a:r>
              <a:rPr lang="en-US" dirty="0" smtClean="0">
                <a:solidFill>
                  <a:srgbClr val="FF0000"/>
                </a:solidFill>
              </a:rPr>
              <a:t>Employee</a:t>
            </a:r>
            <a:r>
              <a:rPr lang="en-US" dirty="0" smtClean="0"/>
              <a:t> Hazard Awareness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772400" cy="1938992"/>
          </a:xfrm>
        </p:spPr>
        <p:txBody>
          <a:bodyPr/>
          <a:lstStyle/>
          <a:p>
            <a:pPr marL="342900" lvl="2" indent="0">
              <a:buNone/>
            </a:pPr>
            <a:r>
              <a:rPr lang="en-US" sz="2400" dirty="0"/>
              <a:t>September’s Topic – Chemical Fumes</a:t>
            </a:r>
          </a:p>
          <a:p>
            <a:pPr lvl="3"/>
            <a:r>
              <a:rPr lang="en-US" sz="2400" dirty="0" smtClean="0"/>
              <a:t>PEL and STEL</a:t>
            </a:r>
          </a:p>
          <a:p>
            <a:pPr lvl="3"/>
            <a:r>
              <a:rPr lang="en-US" sz="2400" dirty="0" smtClean="0"/>
              <a:t>Xylene and Formaldehyde</a:t>
            </a:r>
          </a:p>
          <a:p>
            <a:pPr lvl="3"/>
            <a:r>
              <a:rPr lang="en-US" sz="2400" dirty="0" smtClean="0"/>
              <a:t>Liquid Nitrogen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3200400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591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PEL and STEL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127" y="1676400"/>
            <a:ext cx="7772400" cy="3570208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B050"/>
                </a:solidFill>
              </a:rPr>
              <a:t>PEL</a:t>
            </a:r>
            <a:r>
              <a:rPr lang="en-US" sz="2400" dirty="0" smtClean="0"/>
              <a:t> – Permissible Exposure Limit</a:t>
            </a:r>
          </a:p>
          <a:p>
            <a:pPr lvl="2"/>
            <a:r>
              <a:rPr lang="en-US" sz="2400" dirty="0" smtClean="0"/>
              <a:t>Maximum chemical concentration in the air that an employee can be exposed to continuously for </a:t>
            </a:r>
            <a:r>
              <a:rPr lang="en-US" sz="2400" b="1" dirty="0" smtClean="0">
                <a:solidFill>
                  <a:srgbClr val="00B050"/>
                </a:solidFill>
              </a:rPr>
              <a:t>8 hours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7030A0"/>
                </a:solidFill>
              </a:rPr>
              <a:t>STEL</a:t>
            </a:r>
            <a:r>
              <a:rPr lang="en-US" sz="2400" dirty="0" smtClean="0"/>
              <a:t> – Short Term Exposure Limit</a:t>
            </a:r>
          </a:p>
          <a:p>
            <a:pPr lvl="2"/>
            <a:r>
              <a:rPr lang="en-US" sz="2400" dirty="0" smtClean="0"/>
              <a:t>Maximum chemical concentration in the air that an employee can be exposed to for </a:t>
            </a:r>
            <a:r>
              <a:rPr lang="en-US" sz="2400" b="1" dirty="0" smtClean="0">
                <a:solidFill>
                  <a:srgbClr val="7030A0"/>
                </a:solidFill>
              </a:rPr>
              <a:t>15 minutes</a:t>
            </a:r>
          </a:p>
          <a:p>
            <a:pPr lvl="4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40308480"/>
      </p:ext>
    </p:extLst>
  </p:cSld>
  <p:clrMapOvr>
    <a:masterClrMapping/>
  </p:clrMapOvr>
</p:sld>
</file>

<file path=ppt/theme/theme1.xml><?xml version="1.0" encoding="utf-8"?>
<a:theme xmlns:a="http://schemas.openxmlformats.org/drawingml/2006/main" name="WFBMC Internal Theme1">
  <a:themeElements>
    <a:clrScheme name="iCARE">
      <a:dk1>
        <a:sysClr val="windowText" lastClr="000000"/>
      </a:dk1>
      <a:lt1>
        <a:sysClr val="window" lastClr="FFFFFF"/>
      </a:lt1>
      <a:dk2>
        <a:srgbClr val="4261AD"/>
      </a:dk2>
      <a:lt2>
        <a:srgbClr val="FFFFFF"/>
      </a:lt2>
      <a:accent1>
        <a:srgbClr val="4261AD"/>
      </a:accent1>
      <a:accent2>
        <a:srgbClr val="F07B05"/>
      </a:accent2>
      <a:accent3>
        <a:srgbClr val="FFD200"/>
      </a:accent3>
      <a:accent4>
        <a:srgbClr val="9E7E38"/>
      </a:accent4>
      <a:accent5>
        <a:srgbClr val="595959"/>
      </a:accent5>
      <a:accent6>
        <a:srgbClr val="000000"/>
      </a:accent6>
      <a:hlink>
        <a:srgbClr val="3B60AF"/>
      </a:hlink>
      <a:folHlink>
        <a:srgbClr val="3B60A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8B945E1B690043B84BB6A52FCE9C03" ma:contentTypeVersion="10" ma:contentTypeDescription="Create a new document." ma:contentTypeScope="" ma:versionID="78415f39f01d9ff4702ec5d5188ade60">
  <xsd:schema xmlns:xsd="http://www.w3.org/2001/XMLSchema" xmlns:xs="http://www.w3.org/2001/XMLSchema" xmlns:p="http://schemas.microsoft.com/office/2006/metadata/properties" xmlns:ns3="9cf83a04-d13f-4892-865d-583e21da827c" targetNamespace="http://schemas.microsoft.com/office/2006/metadata/properties" ma:root="true" ma:fieldsID="ba7403da90208c24bea272715246be54" ns3:_="">
    <xsd:import namespace="9cf83a04-d13f-4892-865d-583e21da827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83a04-d13f-4892-865d-583e21da82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70BB3A-C0A9-4EA1-8DD1-0C7E1EB1D0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6DAB2FA-A988-484F-B44C-6B952E5A1248}">
  <ds:schemaRefs>
    <ds:schemaRef ds:uri="http://schemas.openxmlformats.org/package/2006/metadata/core-properties"/>
    <ds:schemaRef ds:uri="9cf83a04-d13f-4892-865d-583e21da827c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1A79824-7B33-43B8-A0C0-EEFE04F49A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f83a04-d13f-4892-865d-583e21da82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WFBMC Internal Theme1</Template>
  <TotalTime>8400</TotalTime>
  <Words>663</Words>
  <Application>Microsoft Office PowerPoint</Application>
  <PresentationFormat>On-screen Show (4:3)</PresentationFormat>
  <Paragraphs>85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WFBMC Internal Theme1</vt:lpstr>
      <vt:lpstr>Lab / Pathology  Managers Meeting</vt:lpstr>
      <vt:lpstr>Patient and Family Promise</vt:lpstr>
      <vt:lpstr>Serious Safety Events</vt:lpstr>
      <vt:lpstr>Good Catches  August</vt:lpstr>
      <vt:lpstr>Good Catch Winner   Susan Wright Blood Bank  </vt:lpstr>
      <vt:lpstr>Safety Starts Here Section Compliance  2021</vt:lpstr>
      <vt:lpstr>PowerPoint Presentation</vt:lpstr>
      <vt:lpstr>Lab Employee Hazard Awareness</vt:lpstr>
      <vt:lpstr>PEL and STEL</vt:lpstr>
      <vt:lpstr>Xylene</vt:lpstr>
      <vt:lpstr>Formaldehyde</vt:lpstr>
      <vt:lpstr>Liquid Nitrogen (LN2)</vt:lpstr>
      <vt:lpstr>Liquid Nitrogen (LN2)</vt:lpstr>
      <vt:lpstr>Quality Monthly Meeting Reminders</vt:lpstr>
      <vt:lpstr>COVID-19 Vaccine</vt:lpstr>
      <vt:lpstr>Reminders</vt:lpstr>
      <vt:lpstr>PowerPoint Presentation</vt:lpstr>
    </vt:vector>
  </TitlesOfParts>
  <Company>WFUHS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WFUHS</dc:creator>
  <cp:lastModifiedBy>Shelley Bowman</cp:lastModifiedBy>
  <cp:revision>542</cp:revision>
  <cp:lastPrinted>2021-07-06T19:44:30Z</cp:lastPrinted>
  <dcterms:created xsi:type="dcterms:W3CDTF">2016-09-30T15:29:35Z</dcterms:created>
  <dcterms:modified xsi:type="dcterms:W3CDTF">2021-09-09T13:52:47Z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0x010100838B945E1B690043B84BB6A52FCE9C03</vt:lpwstr>
  </property>
</Properties>
</file>