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9/17/2021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Sorvall ST1 Plus Centrifuge:</a:t>
            </a:r>
            <a:br>
              <a:rPr lang="en-US" dirty="0" smtClean="0"/>
            </a:br>
            <a:r>
              <a:rPr lang="en-US" dirty="0" smtClean="0"/>
              <a:t>Power switch </a:t>
            </a:r>
            <a:endParaRPr lang="en-US" dirty="0"/>
          </a:p>
        </p:txBody>
      </p:sp>
      <p:pic>
        <p:nvPicPr>
          <p:cNvPr id="4" name="Content Placeholder 3"/>
          <p:cNvPicPr>
            <a:picLocks noGrp="1" noChangeAspect="1"/>
          </p:cNvPicPr>
          <p:nvPr>
            <p:ph idx="1"/>
          </p:nvPr>
        </p:nvPicPr>
        <p:blipFill>
          <a:blip r:embed="rId2"/>
          <a:stretch>
            <a:fillRect/>
          </a:stretch>
        </p:blipFill>
        <p:spPr>
          <a:xfrm>
            <a:off x="920899" y="2355459"/>
            <a:ext cx="5734850" cy="3534268"/>
          </a:xfrm>
          <a:prstGeom prst="rect">
            <a:avLst/>
          </a:prstGeom>
        </p:spPr>
      </p:pic>
      <p:pic>
        <p:nvPicPr>
          <p:cNvPr id="5" name="Picture 4"/>
          <p:cNvPicPr>
            <a:picLocks noChangeAspect="1"/>
          </p:cNvPicPr>
          <p:nvPr/>
        </p:nvPicPr>
        <p:blipFill>
          <a:blip r:embed="rId3"/>
          <a:stretch>
            <a:fillRect/>
          </a:stretch>
        </p:blipFill>
        <p:spPr>
          <a:xfrm>
            <a:off x="6931974" y="2278035"/>
            <a:ext cx="4572638" cy="3620005"/>
          </a:xfrm>
          <a:prstGeom prst="rect">
            <a:avLst/>
          </a:prstGeom>
        </p:spPr>
      </p:pic>
      <p:cxnSp>
        <p:nvCxnSpPr>
          <p:cNvPr id="7" name="Straight Arrow Connector 6"/>
          <p:cNvCxnSpPr/>
          <p:nvPr/>
        </p:nvCxnSpPr>
        <p:spPr>
          <a:xfrm>
            <a:off x="6458989" y="5112327"/>
            <a:ext cx="805285" cy="8313"/>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5659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Panel</a:t>
            </a:r>
            <a:endParaRPr lang="en-US" dirty="0"/>
          </a:p>
        </p:txBody>
      </p:sp>
      <p:pic>
        <p:nvPicPr>
          <p:cNvPr id="4" name="Content Placeholder 3"/>
          <p:cNvPicPr>
            <a:picLocks noGrp="1" noChangeAspect="1"/>
          </p:cNvPicPr>
          <p:nvPr>
            <p:ph idx="1"/>
          </p:nvPr>
        </p:nvPicPr>
        <p:blipFill>
          <a:blip r:embed="rId2"/>
          <a:stretch>
            <a:fillRect/>
          </a:stretch>
        </p:blipFill>
        <p:spPr>
          <a:xfrm>
            <a:off x="2801387" y="1921625"/>
            <a:ext cx="4727603" cy="1303713"/>
          </a:xfrm>
          <a:prstGeom prst="rect">
            <a:avLst/>
          </a:prstGeom>
        </p:spPr>
      </p:pic>
      <p:sp>
        <p:nvSpPr>
          <p:cNvPr id="5" name="TextBox 4"/>
          <p:cNvSpPr txBox="1"/>
          <p:nvPr/>
        </p:nvSpPr>
        <p:spPr>
          <a:xfrm>
            <a:off x="2704620" y="3940650"/>
            <a:ext cx="4921135" cy="2031325"/>
          </a:xfrm>
          <a:prstGeom prst="rect">
            <a:avLst/>
          </a:prstGeom>
          <a:noFill/>
        </p:spPr>
        <p:txBody>
          <a:bodyPr wrap="square" rtlCol="0">
            <a:spAutoFit/>
          </a:bodyPr>
          <a:lstStyle/>
          <a:p>
            <a:r>
              <a:rPr lang="en-US" dirty="0" smtClean="0"/>
              <a:t>1 – Programs </a:t>
            </a:r>
          </a:p>
          <a:p>
            <a:r>
              <a:rPr lang="en-US" dirty="0" smtClean="0"/>
              <a:t>2 – Speed </a:t>
            </a:r>
          </a:p>
          <a:p>
            <a:r>
              <a:rPr lang="en-US" dirty="0" smtClean="0"/>
              <a:t>3 – Time</a:t>
            </a:r>
          </a:p>
          <a:p>
            <a:r>
              <a:rPr lang="en-US" dirty="0" smtClean="0"/>
              <a:t>4 – Acceleration/Deceleration</a:t>
            </a:r>
          </a:p>
          <a:p>
            <a:r>
              <a:rPr lang="en-US" dirty="0" smtClean="0"/>
              <a:t>5 – Start</a:t>
            </a:r>
          </a:p>
          <a:p>
            <a:r>
              <a:rPr lang="en-US" dirty="0" smtClean="0"/>
              <a:t>6 – Stop</a:t>
            </a:r>
          </a:p>
          <a:p>
            <a:r>
              <a:rPr lang="en-US" dirty="0" smtClean="0"/>
              <a:t>7 - Open</a:t>
            </a:r>
            <a:endParaRPr lang="en-US" dirty="0"/>
          </a:p>
        </p:txBody>
      </p:sp>
      <p:sp>
        <p:nvSpPr>
          <p:cNvPr id="10" name="TextBox 9"/>
          <p:cNvSpPr txBox="1"/>
          <p:nvPr/>
        </p:nvSpPr>
        <p:spPr>
          <a:xfrm>
            <a:off x="7625757" y="2410691"/>
            <a:ext cx="437588" cy="369332"/>
          </a:xfrm>
          <a:prstGeom prst="rect">
            <a:avLst/>
          </a:prstGeom>
          <a:noFill/>
        </p:spPr>
        <p:txBody>
          <a:bodyPr wrap="square" rtlCol="0">
            <a:spAutoFit/>
          </a:bodyPr>
          <a:lstStyle/>
          <a:p>
            <a:r>
              <a:rPr lang="en-US" dirty="0" smtClean="0"/>
              <a:t>7</a:t>
            </a:r>
            <a:endParaRPr lang="en-US" dirty="0"/>
          </a:p>
        </p:txBody>
      </p:sp>
      <p:cxnSp>
        <p:nvCxnSpPr>
          <p:cNvPr id="12" name="Straight Arrow Connector 11"/>
          <p:cNvCxnSpPr>
            <a:stCxn id="10" idx="1"/>
          </p:cNvCxnSpPr>
          <p:nvPr/>
        </p:nvCxnSpPr>
        <p:spPr>
          <a:xfrm flipH="1">
            <a:off x="7331825" y="2595357"/>
            <a:ext cx="29393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625757" y="2851265"/>
            <a:ext cx="437588" cy="369332"/>
          </a:xfrm>
          <a:prstGeom prst="rect">
            <a:avLst/>
          </a:prstGeom>
          <a:noFill/>
        </p:spPr>
        <p:txBody>
          <a:bodyPr wrap="square" rtlCol="0">
            <a:spAutoFit/>
          </a:bodyPr>
          <a:lstStyle/>
          <a:p>
            <a:r>
              <a:rPr lang="en-US" dirty="0" smtClean="0"/>
              <a:t>6</a:t>
            </a:r>
            <a:endParaRPr lang="en-US" dirty="0"/>
          </a:p>
        </p:txBody>
      </p:sp>
      <p:cxnSp>
        <p:nvCxnSpPr>
          <p:cNvPr id="15" name="Straight Arrow Connector 14"/>
          <p:cNvCxnSpPr>
            <a:stCxn id="13" idx="1"/>
          </p:cNvCxnSpPr>
          <p:nvPr/>
        </p:nvCxnSpPr>
        <p:spPr>
          <a:xfrm flipH="1" flipV="1">
            <a:off x="7331825" y="2934813"/>
            <a:ext cx="293932" cy="10111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857999" y="3449782"/>
            <a:ext cx="266007" cy="369332"/>
          </a:xfrm>
          <a:prstGeom prst="rect">
            <a:avLst/>
          </a:prstGeom>
          <a:noFill/>
        </p:spPr>
        <p:txBody>
          <a:bodyPr wrap="square" rtlCol="0">
            <a:spAutoFit/>
          </a:bodyPr>
          <a:lstStyle/>
          <a:p>
            <a:r>
              <a:rPr lang="en-US" dirty="0" smtClean="0"/>
              <a:t>5</a:t>
            </a:r>
            <a:endParaRPr lang="en-US" dirty="0"/>
          </a:p>
        </p:txBody>
      </p:sp>
      <p:cxnSp>
        <p:nvCxnSpPr>
          <p:cNvPr id="23" name="Straight Arrow Connector 22"/>
          <p:cNvCxnSpPr/>
          <p:nvPr/>
        </p:nvCxnSpPr>
        <p:spPr>
          <a:xfrm flipV="1">
            <a:off x="6991003" y="3100647"/>
            <a:ext cx="0" cy="34913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5573685" y="3441469"/>
            <a:ext cx="440574" cy="369332"/>
          </a:xfrm>
          <a:prstGeom prst="rect">
            <a:avLst/>
          </a:prstGeom>
          <a:noFill/>
        </p:spPr>
        <p:txBody>
          <a:bodyPr wrap="square" rtlCol="0">
            <a:spAutoFit/>
          </a:bodyPr>
          <a:lstStyle/>
          <a:p>
            <a:r>
              <a:rPr lang="en-US" dirty="0" smtClean="0"/>
              <a:t>4</a:t>
            </a:r>
            <a:endParaRPr lang="en-US" dirty="0"/>
          </a:p>
        </p:txBody>
      </p:sp>
      <p:cxnSp>
        <p:nvCxnSpPr>
          <p:cNvPr id="27" name="Straight Arrow Connector 26"/>
          <p:cNvCxnSpPr/>
          <p:nvPr/>
        </p:nvCxnSpPr>
        <p:spPr>
          <a:xfrm flipV="1">
            <a:off x="5744095" y="3080466"/>
            <a:ext cx="0" cy="36100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480566" y="3441469"/>
            <a:ext cx="332509" cy="369332"/>
          </a:xfrm>
          <a:prstGeom prst="rect">
            <a:avLst/>
          </a:prstGeom>
          <a:noFill/>
        </p:spPr>
        <p:txBody>
          <a:bodyPr wrap="square" rtlCol="0">
            <a:spAutoFit/>
          </a:bodyPr>
          <a:lstStyle/>
          <a:p>
            <a:r>
              <a:rPr lang="en-US" dirty="0" smtClean="0"/>
              <a:t>3</a:t>
            </a:r>
            <a:endParaRPr lang="en-US" dirty="0"/>
          </a:p>
        </p:txBody>
      </p:sp>
      <p:cxnSp>
        <p:nvCxnSpPr>
          <p:cNvPr id="34" name="Straight Arrow Connector 33"/>
          <p:cNvCxnSpPr/>
          <p:nvPr/>
        </p:nvCxnSpPr>
        <p:spPr>
          <a:xfrm flipV="1">
            <a:off x="4640000" y="3080466"/>
            <a:ext cx="6820" cy="31439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788791" y="3441469"/>
            <a:ext cx="312906" cy="369332"/>
          </a:xfrm>
          <a:prstGeom prst="rect">
            <a:avLst/>
          </a:prstGeom>
          <a:noFill/>
        </p:spPr>
        <p:txBody>
          <a:bodyPr wrap="none" rtlCol="0">
            <a:spAutoFit/>
          </a:bodyPr>
          <a:lstStyle/>
          <a:p>
            <a:r>
              <a:rPr lang="en-US" dirty="0" smtClean="0"/>
              <a:t>2</a:t>
            </a:r>
            <a:endParaRPr lang="en-US" dirty="0"/>
          </a:p>
        </p:txBody>
      </p:sp>
      <p:cxnSp>
        <p:nvCxnSpPr>
          <p:cNvPr id="38" name="Straight Arrow Connector 37"/>
          <p:cNvCxnSpPr>
            <a:stCxn id="36" idx="0"/>
          </p:cNvCxnSpPr>
          <p:nvPr/>
        </p:nvCxnSpPr>
        <p:spPr>
          <a:xfrm flipH="1" flipV="1">
            <a:off x="3942580" y="3080466"/>
            <a:ext cx="2664" cy="36100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2999090" y="3435534"/>
            <a:ext cx="365760" cy="369332"/>
          </a:xfrm>
          <a:prstGeom prst="rect">
            <a:avLst/>
          </a:prstGeom>
          <a:noFill/>
        </p:spPr>
        <p:txBody>
          <a:bodyPr wrap="square" rtlCol="0">
            <a:spAutoFit/>
          </a:bodyPr>
          <a:lstStyle/>
          <a:p>
            <a:r>
              <a:rPr lang="en-US" dirty="0" smtClean="0"/>
              <a:t>1</a:t>
            </a:r>
            <a:endParaRPr lang="en-US" dirty="0"/>
          </a:p>
        </p:txBody>
      </p:sp>
      <p:cxnSp>
        <p:nvCxnSpPr>
          <p:cNvPr id="41" name="Straight Arrow Connector 40"/>
          <p:cNvCxnSpPr>
            <a:stCxn id="39" idx="0"/>
          </p:cNvCxnSpPr>
          <p:nvPr/>
        </p:nvCxnSpPr>
        <p:spPr>
          <a:xfrm flipV="1">
            <a:off x="3181970" y="3076604"/>
            <a:ext cx="0" cy="35893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43" name="Picture 42"/>
          <p:cNvPicPr>
            <a:picLocks noChangeAspect="1"/>
          </p:cNvPicPr>
          <p:nvPr/>
        </p:nvPicPr>
        <p:blipFill>
          <a:blip r:embed="rId3"/>
          <a:stretch>
            <a:fillRect/>
          </a:stretch>
        </p:blipFill>
        <p:spPr>
          <a:xfrm>
            <a:off x="7478791" y="4125316"/>
            <a:ext cx="847843" cy="1133633"/>
          </a:xfrm>
          <a:prstGeom prst="rect">
            <a:avLst/>
          </a:prstGeom>
        </p:spPr>
      </p:pic>
      <p:sp>
        <p:nvSpPr>
          <p:cNvPr id="44" name="TextBox 43"/>
          <p:cNvSpPr txBox="1"/>
          <p:nvPr/>
        </p:nvSpPr>
        <p:spPr>
          <a:xfrm>
            <a:off x="8487295" y="4211162"/>
            <a:ext cx="1845426" cy="1200329"/>
          </a:xfrm>
          <a:prstGeom prst="rect">
            <a:avLst/>
          </a:prstGeom>
          <a:noFill/>
        </p:spPr>
        <p:txBody>
          <a:bodyPr wrap="square" rtlCol="0">
            <a:spAutoFit/>
          </a:bodyPr>
          <a:lstStyle/>
          <a:p>
            <a:r>
              <a:rPr lang="en-US" dirty="0" smtClean="0"/>
              <a:t>Speed units should be kept on rpm</a:t>
            </a:r>
          </a:p>
          <a:p>
            <a:r>
              <a:rPr lang="en-US" dirty="0" smtClean="0"/>
              <a:t>(2)</a:t>
            </a:r>
            <a:endParaRPr lang="en-US" dirty="0"/>
          </a:p>
        </p:txBody>
      </p:sp>
      <p:sp>
        <p:nvSpPr>
          <p:cNvPr id="45" name="Oval 44"/>
          <p:cNvSpPr/>
          <p:nvPr/>
        </p:nvSpPr>
        <p:spPr>
          <a:xfrm>
            <a:off x="8121534" y="4309982"/>
            <a:ext cx="138597" cy="103143"/>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2065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Open/Close Lid</a:t>
            </a:r>
            <a:endParaRPr lang="en-US" dirty="0"/>
          </a:p>
        </p:txBody>
      </p:sp>
      <p:sp>
        <p:nvSpPr>
          <p:cNvPr id="3" name="Content Placeholder 2"/>
          <p:cNvSpPr>
            <a:spLocks noGrp="1"/>
          </p:cNvSpPr>
          <p:nvPr>
            <p:ph idx="1"/>
          </p:nvPr>
        </p:nvSpPr>
        <p:spPr/>
        <p:txBody>
          <a:bodyPr/>
          <a:lstStyle/>
          <a:p>
            <a:pPr marL="0" indent="0">
              <a:buNone/>
            </a:pPr>
            <a:r>
              <a:rPr lang="en-US" b="1" dirty="0" smtClean="0"/>
              <a:t>To open the centrifuge lid: </a:t>
            </a:r>
          </a:p>
          <a:p>
            <a:pPr marL="0" indent="0">
              <a:buNone/>
            </a:pPr>
            <a:r>
              <a:rPr lang="en-US" dirty="0" smtClean="0"/>
              <a:t>Press the Lid Open button on the control panel</a:t>
            </a:r>
          </a:p>
          <a:p>
            <a:pPr marL="0" indent="0">
              <a:buNone/>
            </a:pPr>
            <a:endParaRPr lang="en-US" dirty="0"/>
          </a:p>
          <a:p>
            <a:pPr marL="0" indent="0">
              <a:buNone/>
            </a:pPr>
            <a:r>
              <a:rPr lang="en-US" b="1" dirty="0" smtClean="0"/>
              <a:t>To close the centrifuge lid: </a:t>
            </a:r>
          </a:p>
          <a:p>
            <a:pPr marL="0" indent="0">
              <a:buNone/>
            </a:pPr>
            <a:r>
              <a:rPr lang="en-US" dirty="0" smtClean="0"/>
              <a:t>Close the centrifuge lid by pressing down in it lightly in the middle or on both sides. The locking mechanism engages to close the lid safely. The lid should audibly click into place. </a:t>
            </a:r>
            <a:endParaRPr lang="en-US" dirty="0"/>
          </a:p>
        </p:txBody>
      </p:sp>
      <p:pic>
        <p:nvPicPr>
          <p:cNvPr id="5" name="Picture 4"/>
          <p:cNvPicPr>
            <a:picLocks noChangeAspect="1"/>
          </p:cNvPicPr>
          <p:nvPr/>
        </p:nvPicPr>
        <p:blipFill>
          <a:blip r:embed="rId2"/>
          <a:stretch>
            <a:fillRect/>
          </a:stretch>
        </p:blipFill>
        <p:spPr>
          <a:xfrm>
            <a:off x="8005226" y="2603339"/>
            <a:ext cx="238158" cy="238158"/>
          </a:xfrm>
          <a:prstGeom prst="rect">
            <a:avLst/>
          </a:prstGeom>
        </p:spPr>
      </p:pic>
    </p:spTree>
    <p:extLst>
      <p:ext uri="{BB962C8B-B14F-4D97-AF65-F5344CB8AC3E}">
        <p14:creationId xmlns:p14="http://schemas.microsoft.com/office/powerpoint/2010/main" val="1575432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Door Release</a:t>
            </a:r>
            <a:endParaRPr lang="en-US" dirty="0"/>
          </a:p>
        </p:txBody>
      </p:sp>
      <p:pic>
        <p:nvPicPr>
          <p:cNvPr id="5" name="Picture 4"/>
          <p:cNvPicPr>
            <a:picLocks noChangeAspect="1"/>
          </p:cNvPicPr>
          <p:nvPr/>
        </p:nvPicPr>
        <p:blipFill>
          <a:blip r:embed="rId2"/>
          <a:stretch>
            <a:fillRect/>
          </a:stretch>
        </p:blipFill>
        <p:spPr>
          <a:xfrm>
            <a:off x="2233620" y="1424319"/>
            <a:ext cx="7672294" cy="2823484"/>
          </a:xfrm>
          <a:prstGeom prst="rect">
            <a:avLst/>
          </a:prstGeom>
        </p:spPr>
      </p:pic>
      <p:pic>
        <p:nvPicPr>
          <p:cNvPr id="7" name="Picture 6"/>
          <p:cNvPicPr>
            <a:picLocks noChangeAspect="1"/>
          </p:cNvPicPr>
          <p:nvPr/>
        </p:nvPicPr>
        <p:blipFill>
          <a:blip r:embed="rId3"/>
          <a:stretch>
            <a:fillRect/>
          </a:stretch>
        </p:blipFill>
        <p:spPr>
          <a:xfrm>
            <a:off x="2233620" y="4322617"/>
            <a:ext cx="2619741" cy="2343477"/>
          </a:xfrm>
          <a:prstGeom prst="rect">
            <a:avLst/>
          </a:prstGeom>
        </p:spPr>
      </p:pic>
      <p:pic>
        <p:nvPicPr>
          <p:cNvPr id="8" name="Picture 7"/>
          <p:cNvPicPr>
            <a:picLocks noChangeAspect="1"/>
          </p:cNvPicPr>
          <p:nvPr/>
        </p:nvPicPr>
        <p:blipFill>
          <a:blip r:embed="rId4"/>
          <a:stretch>
            <a:fillRect/>
          </a:stretch>
        </p:blipFill>
        <p:spPr>
          <a:xfrm>
            <a:off x="5010027" y="5118455"/>
            <a:ext cx="3019846" cy="295316"/>
          </a:xfrm>
          <a:prstGeom prst="rect">
            <a:avLst/>
          </a:prstGeom>
        </p:spPr>
      </p:pic>
    </p:spTree>
    <p:extLst>
      <p:ext uri="{BB962C8B-B14F-4D97-AF65-F5344CB8AC3E}">
        <p14:creationId xmlns:p14="http://schemas.microsoft.com/office/powerpoint/2010/main" val="1715184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Bucket Inserts</a:t>
            </a:r>
            <a:endParaRPr lang="en-US" dirty="0"/>
          </a:p>
        </p:txBody>
      </p:sp>
      <p:sp>
        <p:nvSpPr>
          <p:cNvPr id="5" name="Content Placeholder 4"/>
          <p:cNvSpPr>
            <a:spLocks noGrp="1"/>
          </p:cNvSpPr>
          <p:nvPr>
            <p:ph idx="1"/>
          </p:nvPr>
        </p:nvSpPr>
        <p:spPr>
          <a:xfrm>
            <a:off x="2447895" y="1834342"/>
            <a:ext cx="8973792" cy="4292138"/>
          </a:xfrm>
        </p:spPr>
        <p:txBody>
          <a:bodyPr/>
          <a:lstStyle/>
          <a:p>
            <a:r>
              <a:rPr lang="en-US" dirty="0" smtClean="0"/>
              <a:t>Gray inserts are used for 13x75 (or 13x100) tubes such as gold tops – and any short tubes (lavender, green)</a:t>
            </a:r>
          </a:p>
          <a:p>
            <a:r>
              <a:rPr lang="en-US" dirty="0"/>
              <a:t>R</a:t>
            </a:r>
            <a:r>
              <a:rPr lang="en-US" dirty="0" smtClean="0"/>
              <a:t>ed inserts are used for 16x100 tubes such as red tops</a:t>
            </a:r>
          </a:p>
          <a:p>
            <a:r>
              <a:rPr lang="en-US" dirty="0" smtClean="0"/>
              <a:t>Balance the buckets opposite each other</a:t>
            </a:r>
          </a:p>
          <a:p>
            <a:r>
              <a:rPr lang="en-US" dirty="0" smtClean="0"/>
              <a:t>Make sure that all buckets are installed correctly</a:t>
            </a:r>
          </a:p>
          <a:p>
            <a:r>
              <a:rPr lang="en-US" dirty="0" smtClean="0"/>
              <a:t>Examples of balanced buckets:</a:t>
            </a:r>
          </a:p>
          <a:p>
            <a:pPr marL="0" indent="0">
              <a:buNone/>
            </a:pPr>
            <a:endParaRPr lang="en-US" dirty="0"/>
          </a:p>
        </p:txBody>
      </p:sp>
      <p:pic>
        <p:nvPicPr>
          <p:cNvPr id="6" name="Picture 5"/>
          <p:cNvPicPr>
            <a:picLocks noChangeAspect="1"/>
          </p:cNvPicPr>
          <p:nvPr/>
        </p:nvPicPr>
        <p:blipFill>
          <a:blip r:embed="rId2"/>
          <a:stretch>
            <a:fillRect/>
          </a:stretch>
        </p:blipFill>
        <p:spPr>
          <a:xfrm>
            <a:off x="2592925" y="4123318"/>
            <a:ext cx="2124371" cy="2076740"/>
          </a:xfrm>
          <a:prstGeom prst="rect">
            <a:avLst/>
          </a:prstGeom>
        </p:spPr>
      </p:pic>
      <p:pic>
        <p:nvPicPr>
          <p:cNvPr id="7" name="Picture 6"/>
          <p:cNvPicPr>
            <a:picLocks noChangeAspect="1"/>
          </p:cNvPicPr>
          <p:nvPr/>
        </p:nvPicPr>
        <p:blipFill>
          <a:blip r:embed="rId3"/>
          <a:stretch>
            <a:fillRect/>
          </a:stretch>
        </p:blipFill>
        <p:spPr>
          <a:xfrm>
            <a:off x="5278433" y="4123318"/>
            <a:ext cx="2133898" cy="2105319"/>
          </a:xfrm>
          <a:prstGeom prst="rect">
            <a:avLst/>
          </a:prstGeom>
        </p:spPr>
      </p:pic>
    </p:spTree>
    <p:extLst>
      <p:ext uri="{BB962C8B-B14F-4D97-AF65-F5344CB8AC3E}">
        <p14:creationId xmlns:p14="http://schemas.microsoft.com/office/powerpoint/2010/main" val="3070289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Bucket Covers</a:t>
            </a:r>
            <a:endParaRPr lang="en-US" dirty="0"/>
          </a:p>
        </p:txBody>
      </p:sp>
      <p:sp>
        <p:nvSpPr>
          <p:cNvPr id="3" name="Content Placeholder 2"/>
          <p:cNvSpPr>
            <a:spLocks noGrp="1"/>
          </p:cNvSpPr>
          <p:nvPr>
            <p:ph idx="1"/>
          </p:nvPr>
        </p:nvSpPr>
        <p:spPr/>
        <p:txBody>
          <a:bodyPr/>
          <a:lstStyle/>
          <a:p>
            <a:r>
              <a:rPr lang="en-US" dirty="0" smtClean="0"/>
              <a:t>Raise the latch. The cap can now be easily placed on the bucket.</a:t>
            </a:r>
          </a:p>
          <a:p>
            <a:r>
              <a:rPr lang="en-US" dirty="0" smtClean="0"/>
              <a:t>Lower the latch to close the bucket aerosol-tight. </a:t>
            </a:r>
          </a:p>
          <a:p>
            <a:r>
              <a:rPr lang="en-US" b="1" dirty="0" smtClean="0"/>
              <a:t>Be sure the latch clicks into place</a:t>
            </a:r>
          </a:p>
          <a:p>
            <a:r>
              <a:rPr lang="en-US" dirty="0" smtClean="0"/>
              <a:t>Make sure that both sides of the latch are closed. </a:t>
            </a:r>
            <a:endParaRPr lang="en-US" dirty="0"/>
          </a:p>
        </p:txBody>
      </p:sp>
      <p:pic>
        <p:nvPicPr>
          <p:cNvPr id="4" name="Picture 3"/>
          <p:cNvPicPr>
            <a:picLocks noChangeAspect="1"/>
          </p:cNvPicPr>
          <p:nvPr/>
        </p:nvPicPr>
        <p:blipFill>
          <a:blip r:embed="rId2"/>
          <a:stretch>
            <a:fillRect/>
          </a:stretch>
        </p:blipFill>
        <p:spPr>
          <a:xfrm>
            <a:off x="2893519" y="3882732"/>
            <a:ext cx="4991797" cy="2534004"/>
          </a:xfrm>
          <a:prstGeom prst="rect">
            <a:avLst/>
          </a:prstGeom>
        </p:spPr>
      </p:pic>
    </p:spTree>
    <p:extLst>
      <p:ext uri="{BB962C8B-B14F-4D97-AF65-F5344CB8AC3E}">
        <p14:creationId xmlns:p14="http://schemas.microsoft.com/office/powerpoint/2010/main" val="1694091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and Stopping</a:t>
            </a:r>
            <a:endParaRPr lang="en-US" dirty="0"/>
          </a:p>
        </p:txBody>
      </p:sp>
      <p:sp>
        <p:nvSpPr>
          <p:cNvPr id="3" name="Content Placeholder 2"/>
          <p:cNvSpPr>
            <a:spLocks noGrp="1"/>
          </p:cNvSpPr>
          <p:nvPr>
            <p:ph idx="1"/>
          </p:nvPr>
        </p:nvSpPr>
        <p:spPr/>
        <p:txBody>
          <a:bodyPr/>
          <a:lstStyle/>
          <a:p>
            <a:r>
              <a:rPr lang="en-US" dirty="0" smtClean="0"/>
              <a:t>Settings for centrifuge are 5000 RPM for 5 minutes (this should not be changed).</a:t>
            </a:r>
          </a:p>
          <a:p>
            <a:r>
              <a:rPr lang="en-US" dirty="0" smtClean="0"/>
              <a:t>Press the </a:t>
            </a:r>
            <a:r>
              <a:rPr lang="en-US" b="1" dirty="0" smtClean="0"/>
              <a:t>Start </a:t>
            </a:r>
            <a:r>
              <a:rPr lang="en-US" dirty="0" smtClean="0"/>
              <a:t>key to start a centrifugation run. When the centrifuge time has elapsed, the centrifuge will stop automatically. </a:t>
            </a:r>
          </a:p>
          <a:p>
            <a:r>
              <a:rPr lang="en-US" dirty="0" smtClean="0"/>
              <a:t>Press the </a:t>
            </a:r>
            <a:r>
              <a:rPr lang="en-US" b="1" dirty="0" smtClean="0"/>
              <a:t>Stop </a:t>
            </a:r>
            <a:r>
              <a:rPr lang="en-US" dirty="0" smtClean="0"/>
              <a:t>key if you need to manually end the centrifugation run.</a:t>
            </a:r>
            <a:endParaRPr lang="en-US" dirty="0"/>
          </a:p>
        </p:txBody>
      </p:sp>
    </p:spTree>
    <p:extLst>
      <p:ext uri="{BB962C8B-B14F-4D97-AF65-F5344CB8AC3E}">
        <p14:creationId xmlns:p14="http://schemas.microsoft.com/office/powerpoint/2010/main" val="694131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Cleaning</a:t>
            </a:r>
            <a:endParaRPr lang="en-US" dirty="0"/>
          </a:p>
        </p:txBody>
      </p:sp>
      <p:sp>
        <p:nvSpPr>
          <p:cNvPr id="3" name="Content Placeholder 2"/>
          <p:cNvSpPr>
            <a:spLocks noGrp="1"/>
          </p:cNvSpPr>
          <p:nvPr>
            <p:ph idx="1"/>
          </p:nvPr>
        </p:nvSpPr>
        <p:spPr/>
        <p:txBody>
          <a:bodyPr/>
          <a:lstStyle/>
          <a:p>
            <a:r>
              <a:rPr lang="en-US" dirty="0" smtClean="0"/>
              <a:t>Use warm water with a neutral detergent to clean the centrifuge, buckets, and inserts. </a:t>
            </a:r>
          </a:p>
          <a:p>
            <a:r>
              <a:rPr lang="en-US" dirty="0" smtClean="0"/>
              <a:t>Use a soft cloth for cleaning. Use a soft brush without metal bristles to remove stubborn residue. </a:t>
            </a:r>
          </a:p>
          <a:p>
            <a:r>
              <a:rPr lang="en-US" dirty="0" smtClean="0"/>
              <a:t>Rinse and dry with absorbent towels. </a:t>
            </a:r>
          </a:p>
          <a:p>
            <a:pPr marL="0" indent="0">
              <a:buNone/>
            </a:pPr>
            <a:endParaRPr lang="en-US" dirty="0"/>
          </a:p>
        </p:txBody>
      </p:sp>
    </p:spTree>
    <p:extLst>
      <p:ext uri="{BB962C8B-B14F-4D97-AF65-F5344CB8AC3E}">
        <p14:creationId xmlns:p14="http://schemas.microsoft.com/office/powerpoint/2010/main" val="185942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 and Service</a:t>
            </a:r>
            <a:endParaRPr lang="en-US" dirty="0"/>
          </a:p>
        </p:txBody>
      </p:sp>
      <p:sp>
        <p:nvSpPr>
          <p:cNvPr id="3" name="Content Placeholder 2"/>
          <p:cNvSpPr>
            <a:spLocks noGrp="1"/>
          </p:cNvSpPr>
          <p:nvPr>
            <p:ph idx="1"/>
          </p:nvPr>
        </p:nvSpPr>
        <p:spPr/>
        <p:txBody>
          <a:bodyPr/>
          <a:lstStyle/>
          <a:p>
            <a:r>
              <a:rPr lang="en-US" dirty="0" smtClean="0"/>
              <a:t>See the Instructions for Use for troubleshooting instructions.</a:t>
            </a:r>
          </a:p>
          <a:p>
            <a:r>
              <a:rPr lang="en-US" dirty="0" smtClean="0"/>
              <a:t>Instructions for Use are in the CP Lab Staff – Equipment folder</a:t>
            </a:r>
          </a:p>
          <a:p>
            <a:r>
              <a:rPr lang="en-US" dirty="0" smtClean="0"/>
              <a:t>Contact </a:t>
            </a:r>
            <a:r>
              <a:rPr lang="en-US" dirty="0" err="1" smtClean="0"/>
              <a:t>Trimedx</a:t>
            </a:r>
            <a:r>
              <a:rPr lang="en-US" dirty="0" smtClean="0"/>
              <a:t> (6-1111, option 7 for clinical engineering) or inform management for further help</a:t>
            </a:r>
            <a:endParaRPr lang="en-US" dirty="0"/>
          </a:p>
        </p:txBody>
      </p:sp>
    </p:spTree>
    <p:extLst>
      <p:ext uri="{BB962C8B-B14F-4D97-AF65-F5344CB8AC3E}">
        <p14:creationId xmlns:p14="http://schemas.microsoft.com/office/powerpoint/2010/main" val="390787039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73</TotalTime>
  <Words>352</Words>
  <Application>Microsoft Office PowerPoint</Application>
  <PresentationFormat>Widescreen</PresentationFormat>
  <Paragraphs>48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Wisp</vt:lpstr>
      <vt:lpstr>Sorvall ST1 Plus Centrifuge: Power switch </vt:lpstr>
      <vt:lpstr>Control Panel</vt:lpstr>
      <vt:lpstr>Open/Close Lid</vt:lpstr>
      <vt:lpstr>Emergency Door Release</vt:lpstr>
      <vt:lpstr>Bucket Inserts</vt:lpstr>
      <vt:lpstr>Bucket Covers</vt:lpstr>
      <vt:lpstr>Starting and Stopping</vt:lpstr>
      <vt:lpstr>Cleaning</vt:lpstr>
      <vt:lpstr>Troubleshooting and Service</vt:lpstr>
    </vt:vector>
  </TitlesOfParts>
  <Company>WFBH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Sorvall ST1 Plus Centrifuge: Power switch</dc:title>
  <dc:creator>Torie L McHone</dc:creator>
  <cp:lastModifiedBy>Torie L McHone</cp:lastModifiedBy>
  <cp:revision>18</cp:revision>
  <dcterms:created xsi:type="dcterms:W3CDTF">2021-09-17T17:44:08Z</dcterms:created>
  <dcterms:modified xsi:type="dcterms:W3CDTF">2021-09-17T18:57:42Z</dcterms:modified>
</cp:coreProperties>
</file>