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401" r:id="rId5"/>
    <p:sldId id="346" r:id="rId6"/>
    <p:sldId id="402" r:id="rId7"/>
    <p:sldId id="404" r:id="rId8"/>
    <p:sldId id="408" r:id="rId9"/>
    <p:sldId id="403" r:id="rId10"/>
    <p:sldId id="407" r:id="rId11"/>
    <p:sldId id="406" r:id="rId12"/>
    <p:sldId id="410" r:id="rId13"/>
    <p:sldId id="411" r:id="rId14"/>
    <p:sldId id="412" r:id="rId15"/>
    <p:sldId id="413" r:id="rId16"/>
    <p:sldId id="414" r:id="rId17"/>
    <p:sldId id="40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2"/>
    <a:srgbClr val="75767F"/>
    <a:srgbClr val="6C6D76"/>
    <a:srgbClr val="63646B"/>
    <a:srgbClr val="606167"/>
    <a:srgbClr val="5C5D62"/>
    <a:srgbClr val="E5B901"/>
    <a:srgbClr val="F0C200"/>
    <a:srgbClr val="008C95"/>
    <a:srgbClr val="007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2"/>
    <p:restoredTop sz="96327"/>
  </p:normalViewPr>
  <p:slideViewPr>
    <p:cSldViewPr snapToGrid="0" snapToObjects="1">
      <p:cViewPr varScale="1">
        <p:scale>
          <a:sx n="69" d="100"/>
          <a:sy n="69" d="100"/>
        </p:scale>
        <p:origin x="5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5E185B-3BDF-D14D-B085-A580EE226EA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7C429685-219A-AF45-85AA-89BCC71FA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88" y="1410764"/>
            <a:ext cx="5365422" cy="10335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D5828F-73AB-4E46-BF9F-BC0A8EBF0BF2}"/>
              </a:ext>
            </a:extLst>
          </p:cNvPr>
          <p:cNvSpPr/>
          <p:nvPr userDrawn="1"/>
        </p:nvSpPr>
        <p:spPr>
          <a:xfrm>
            <a:off x="0" y="3041354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8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2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4690B5-94E9-834D-A68A-03D61DA740E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0E2215C-96C6-8D43-AA77-F5ABF5E57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6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75B820-07C2-A949-BE2B-4A88861E97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6E7E8"/>
              </a:gs>
              <a:gs pos="0">
                <a:schemeClr val="bg1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757CB469-7135-4240-A8AB-EEF1493C23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769" y="5705922"/>
            <a:ext cx="2356403" cy="45393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4B28AB-B922-D645-A3B2-3B6FC8273531}"/>
              </a:ext>
            </a:extLst>
          </p:cNvPr>
          <p:cNvSpPr/>
          <p:nvPr userDrawn="1"/>
        </p:nvSpPr>
        <p:spPr>
          <a:xfrm>
            <a:off x="0" y="2531400"/>
            <a:ext cx="12192000" cy="2336758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0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8654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6662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5433158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54331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5414995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62FB26-8DBC-4E4E-9215-B6E21C4A450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8F1EDDEF-2B7F-3540-9C73-692A6B5886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087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D3E57-6927-AB4B-A396-BE9535E4BB41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5A43A9FE-B5DC-8C44-B8CC-6108C5ACD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ACF14-7538-944A-B8D3-1F68ACCF22EF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542931A4-ADCD-2E4A-BB68-96666B651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medium confidence">
            <a:extLst>
              <a:ext uri="{FF2B5EF4-FFF2-40B4-BE49-F238E27FC236}">
                <a16:creationId xmlns:a16="http://schemas.microsoft.com/office/drawing/2014/main" id="{B613A13B-71E1-A444-AB28-18D6AC09F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DF682A-EA69-D145-AC8E-FC5B234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BE4F81D-D791-B54B-B817-2D5B2841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4E3B238-6DB3-B24D-A9A1-1914CFF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9F6225-3A98-874A-B114-B830B68FF40C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76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990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290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D954FD87-E782-B646-9AC7-30BE88FD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469279"/>
            <a:ext cx="2743200" cy="365125"/>
          </a:xfrm>
          <a:prstGeom prst="rect">
            <a:avLst/>
          </a:prstGeom>
        </p:spPr>
        <p:txBody>
          <a:bodyPr/>
          <a:lstStyle/>
          <a:p>
            <a:fld id="{3955BA4C-A53A-AA4D-A3AA-4109DB938F7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091F6FA-435C-3441-AC05-CCB47A34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46927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6AA0B62-C44F-7241-B4E4-B1A0DF64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451116"/>
            <a:ext cx="2743200" cy="365125"/>
          </a:xfrm>
          <a:prstGeom prst="rect">
            <a:avLst/>
          </a:prstGeom>
        </p:spPr>
        <p:txBody>
          <a:bodyPr/>
          <a:lstStyle/>
          <a:p>
            <a:fld id="{7A4E9FC1-05CE-2144-85E4-8B7AC2E2F0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78D541-3A9C-7F44-A648-CEE1110587DE}"/>
              </a:ext>
            </a:extLst>
          </p:cNvPr>
          <p:cNvSpPr/>
          <p:nvPr userDrawn="1"/>
        </p:nvSpPr>
        <p:spPr>
          <a:xfrm>
            <a:off x="0" y="5997328"/>
            <a:ext cx="12192000" cy="286795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2C9C0F30-A5DB-7947-B02F-09E571940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2720" y="6428395"/>
            <a:ext cx="1631598" cy="3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0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3" r:id="rId4"/>
    <p:sldLayoutId id="2147483664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7375-7576-3645-AF3C-A1E5E6380F60}"/>
              </a:ext>
            </a:extLst>
          </p:cNvPr>
          <p:cNvSpPr txBox="1">
            <a:spLocks/>
          </p:cNvSpPr>
          <p:nvPr/>
        </p:nvSpPr>
        <p:spPr>
          <a:xfrm>
            <a:off x="803563" y="3642536"/>
            <a:ext cx="10437091" cy="73183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Arial" panose="020B0604020202020204" pitchFamily="34" charset="0"/>
              </a:rPr>
              <a:t> Safety Presentation</a:t>
            </a:r>
            <a:endParaRPr lang="en-US" sz="4800" b="1" spc="-1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97AE-5E62-6949-B001-D10D9E2716D7}"/>
              </a:ext>
            </a:extLst>
          </p:cNvPr>
          <p:cNvSpPr txBox="1">
            <a:spLocks/>
          </p:cNvSpPr>
          <p:nvPr/>
        </p:nvSpPr>
        <p:spPr>
          <a:xfrm>
            <a:off x="1706880" y="4374374"/>
            <a:ext cx="9144000" cy="6039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October 2021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723A9-9B96-3448-A176-30EA898954BA}"/>
              </a:ext>
            </a:extLst>
          </p:cNvPr>
          <p:cNvSpPr txBox="1"/>
          <p:nvPr/>
        </p:nvSpPr>
        <p:spPr>
          <a:xfrm>
            <a:off x="99753" y="6258743"/>
            <a:ext cx="494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</a:rPr>
              <a:t>10.14.2021 </a:t>
            </a:r>
            <a:r>
              <a:rPr lang="en-US" dirty="0">
                <a:latin typeface="Arial" panose="020B0604020202020204" pitchFamily="34" charset="0"/>
              </a:rPr>
              <a:t>| Department </a:t>
            </a:r>
            <a:r>
              <a:rPr lang="en-US" dirty="0" smtClean="0">
                <a:latin typeface="Arial" panose="020B0604020202020204" pitchFamily="34" charset="0"/>
              </a:rPr>
              <a:t>of Lab &amp; Pathology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4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011" y="1521230"/>
            <a:ext cx="10363200" cy="2616101"/>
          </a:xfrm>
        </p:spPr>
        <p:txBody>
          <a:bodyPr/>
          <a:lstStyle/>
          <a:p>
            <a:r>
              <a:rPr lang="en-US" sz="3200" dirty="0" smtClean="0"/>
              <a:t>Defend in place </a:t>
            </a:r>
          </a:p>
          <a:p>
            <a:endParaRPr lang="en-US" sz="3200" dirty="0" smtClean="0"/>
          </a:p>
          <a:p>
            <a:pPr lvl="2"/>
            <a:r>
              <a:rPr lang="en-US" sz="2400" dirty="0" smtClean="0"/>
              <a:t>The clinical lab is designed for you to continue to provide patient care in the event of a fire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Unless the fire is in the immediate area</a:t>
            </a:r>
          </a:p>
          <a:p>
            <a:pPr lvl="2"/>
            <a:endParaRPr lang="en-US" sz="2400" dirty="0" smtClean="0"/>
          </a:p>
          <a:p>
            <a:pPr lvl="2"/>
            <a:r>
              <a:rPr lang="en-US" sz="2400" dirty="0" smtClean="0"/>
              <a:t>Follow your department specific policies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203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Non-clinical 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488" y="1732253"/>
            <a:ext cx="10363200" cy="2893100"/>
          </a:xfrm>
        </p:spPr>
        <p:txBody>
          <a:bodyPr/>
          <a:lstStyle/>
          <a:p>
            <a:pPr lvl="2"/>
            <a:r>
              <a:rPr lang="en-US" sz="3200" dirty="0" smtClean="0"/>
              <a:t>Evacuate if possible</a:t>
            </a:r>
          </a:p>
          <a:p>
            <a:pPr lvl="2"/>
            <a:endParaRPr lang="en-US" sz="3200" dirty="0" smtClean="0"/>
          </a:p>
          <a:p>
            <a:pPr lvl="4"/>
            <a:r>
              <a:rPr lang="en-US" sz="2400" dirty="0" smtClean="0"/>
              <a:t>If leaving could negatively affect patient testing two people can</a:t>
            </a:r>
            <a:r>
              <a:rPr lang="en-US" sz="2400" dirty="0"/>
              <a:t> </a:t>
            </a:r>
            <a:r>
              <a:rPr lang="en-US" sz="2400" dirty="0" smtClean="0"/>
              <a:t>remain in the lab</a:t>
            </a:r>
          </a:p>
          <a:p>
            <a:pPr lvl="4"/>
            <a:endParaRPr lang="en-US" sz="2400" dirty="0" smtClean="0"/>
          </a:p>
          <a:p>
            <a:pPr lvl="4"/>
            <a:r>
              <a:rPr lang="en-US" sz="2400" dirty="0" smtClean="0"/>
              <a:t>One person to preform the testing, another person to maintain outside communication and monitor surrounding areas for signs of a fire</a:t>
            </a:r>
          </a:p>
        </p:txBody>
      </p:sp>
    </p:spTree>
    <p:extLst>
      <p:ext uri="{BB962C8B-B14F-4D97-AF65-F5344CB8AC3E}">
        <p14:creationId xmlns:p14="http://schemas.microsoft.com/office/powerpoint/2010/main" val="426906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and Drills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1"/>
            <a:ext cx="10363200" cy="4524315"/>
          </a:xfrm>
        </p:spPr>
        <p:txBody>
          <a:bodyPr/>
          <a:lstStyle/>
          <a:p>
            <a:r>
              <a:rPr lang="en-US" sz="3200" dirty="0" smtClean="0"/>
              <a:t>Tests are performed annually</a:t>
            </a:r>
          </a:p>
          <a:p>
            <a:pPr lvl="2"/>
            <a:r>
              <a:rPr lang="en-US" sz="2400" dirty="0" smtClean="0"/>
              <a:t>Advanced notice will be provided</a:t>
            </a:r>
          </a:p>
          <a:p>
            <a:pPr lvl="2"/>
            <a:r>
              <a:rPr lang="en-US" sz="2400" dirty="0" smtClean="0"/>
              <a:t>Evacuation is not necessary</a:t>
            </a:r>
          </a:p>
          <a:p>
            <a:pPr lvl="2"/>
            <a:endParaRPr lang="en-US" sz="2400" dirty="0" smtClean="0"/>
          </a:p>
          <a:p>
            <a:r>
              <a:rPr lang="en-US" sz="3200" dirty="0" smtClean="0"/>
              <a:t>Drills are conducted annually</a:t>
            </a:r>
          </a:p>
          <a:p>
            <a:pPr lvl="2"/>
            <a:r>
              <a:rPr lang="en-US" sz="2400" dirty="0" smtClean="0"/>
              <a:t>Unannounced</a:t>
            </a:r>
          </a:p>
          <a:p>
            <a:pPr lvl="2"/>
            <a:r>
              <a:rPr lang="en-US" sz="2400" dirty="0" smtClean="0"/>
              <a:t>Respond as you would to any other alarm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1396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705" y="1434927"/>
            <a:ext cx="10515600" cy="429254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Title 21</a:t>
            </a:r>
          </a:p>
          <a:p>
            <a:pPr marL="1196975" lvl="3" indent="-514350">
              <a:buFont typeface="Wingdings" panose="05000000000000000000" pitchFamily="2" charset="2"/>
              <a:buChar char="§"/>
            </a:pPr>
            <a:r>
              <a:rPr lang="en-US" sz="2000" dirty="0"/>
              <a:t>Email employee changes (new hires, resignations, transfers) to Danielle Bancroft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Safety Inspections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/>
              <a:t>February 2021 – COMPLETED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/>
              <a:t>May 2021 – COMPLETED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/>
              <a:t>August 2021 -COMPLETED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November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/>
              <a:t>Trimedx</a:t>
            </a:r>
            <a:endParaRPr lang="en-US" sz="24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/>
              <a:t>Email </a:t>
            </a:r>
            <a:r>
              <a:rPr lang="en-US" sz="2000" dirty="0" err="1" smtClean="0"/>
              <a:t>Trimedx</a:t>
            </a:r>
            <a:r>
              <a:rPr lang="en-US" sz="2000" dirty="0" smtClean="0"/>
              <a:t> unresolved </a:t>
            </a:r>
            <a:r>
              <a:rPr lang="en-US" sz="2000" dirty="0"/>
              <a:t>concerns or questions to Shelley.</a:t>
            </a:r>
          </a:p>
          <a:p>
            <a:pPr marL="463550" indent="-457200">
              <a:buAutoNum type="arabicPeriod" startAt="4"/>
            </a:pPr>
            <a:r>
              <a:rPr lang="en-US" sz="2400" dirty="0"/>
              <a:t>MQR</a:t>
            </a:r>
          </a:p>
          <a:p>
            <a:pPr marL="1031875" lvl="3" indent="-342900">
              <a:buFont typeface="Wingdings" panose="05000000000000000000" pitchFamily="2" charset="2"/>
              <a:buChar char="§"/>
            </a:pPr>
            <a:r>
              <a:rPr lang="en-US" sz="2000" dirty="0"/>
              <a:t>Monthly Quality Review due 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Friday of each month</a:t>
            </a:r>
            <a:r>
              <a:rPr lang="en-US" sz="20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6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5178" y="1670858"/>
            <a:ext cx="804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Next Lab Manager’s Meeting: November 11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2021</a:t>
            </a:r>
            <a:endParaRPr lang="en-US" sz="3600" dirty="0"/>
          </a:p>
        </p:txBody>
      </p:sp>
      <p:pic>
        <p:nvPicPr>
          <p:cNvPr id="4" name="Picture 3" descr="Engineer Everything: PSSR (Personal Safety &amp; Soci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65645"/>
            <a:ext cx="3810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1227" y="346653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b="1" spc="-150" dirty="0" smtClean="0"/>
              <a:t>Patient and Family Promise</a:t>
            </a:r>
            <a:endParaRPr lang="en-US" b="1" spc="-1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D8309-74DC-F740-B252-2E7E7B3D4569}"/>
              </a:ext>
            </a:extLst>
          </p:cNvPr>
          <p:cNvCxnSpPr/>
          <p:nvPr/>
        </p:nvCxnSpPr>
        <p:spPr>
          <a:xfrm>
            <a:off x="940769" y="1253751"/>
            <a:ext cx="10207487" cy="0"/>
          </a:xfrm>
          <a:prstGeom prst="line">
            <a:avLst/>
          </a:prstGeom>
          <a:ln w="12700">
            <a:solidFill>
              <a:srgbClr val="008C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49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24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51227" y="34665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 smtClean="0"/>
              <a:t>Days Since Last Serious Safety Event</a:t>
            </a:r>
            <a:endParaRPr lang="en-US" b="1" spc="-150" dirty="0"/>
          </a:p>
        </p:txBody>
      </p:sp>
      <p:sp>
        <p:nvSpPr>
          <p:cNvPr id="3" name="TextBox 2"/>
          <p:cNvSpPr txBox="1"/>
          <p:nvPr/>
        </p:nvSpPr>
        <p:spPr>
          <a:xfrm>
            <a:off x="1570182" y="1431636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WFB: </a:t>
            </a:r>
            <a:r>
              <a:rPr lang="en-US" sz="2400" b="1" dirty="0" smtClean="0"/>
              <a:t>4</a:t>
            </a:r>
            <a:endParaRPr lang="en-US" sz="2400" b="1" dirty="0" smtClean="0"/>
          </a:p>
          <a:p>
            <a:pPr algn="ctr"/>
            <a:r>
              <a:rPr lang="en-US" b="1" dirty="0" smtClean="0"/>
              <a:t>  </a:t>
            </a:r>
            <a:endParaRPr lang="en-US" b="1" dirty="0"/>
          </a:p>
          <a:p>
            <a:pPr algn="ctr"/>
            <a:r>
              <a:rPr lang="en-US" sz="2400" b="1" dirty="0"/>
              <a:t>BCH: </a:t>
            </a:r>
            <a:r>
              <a:rPr lang="en-US" sz="2400" b="1" dirty="0" smtClean="0"/>
              <a:t>61</a:t>
            </a:r>
            <a:endParaRPr lang="en-US" sz="2400" b="1" dirty="0" smtClean="0"/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DMC: </a:t>
            </a:r>
            <a:r>
              <a:rPr lang="en-US" sz="2400" b="1" dirty="0" smtClean="0"/>
              <a:t>238</a:t>
            </a:r>
            <a:endParaRPr lang="en-US" sz="2400" b="1" dirty="0"/>
          </a:p>
          <a:p>
            <a:pPr algn="ctr"/>
            <a:endParaRPr lang="en-US" b="1" dirty="0" smtClean="0"/>
          </a:p>
          <a:p>
            <a:pPr algn="ctr"/>
            <a:r>
              <a:rPr lang="en-US" sz="2400" b="1" dirty="0" smtClean="0"/>
              <a:t>HPMC</a:t>
            </a:r>
            <a:r>
              <a:rPr lang="en-US" sz="2400" b="1" dirty="0" smtClean="0"/>
              <a:t>: 103 </a:t>
            </a:r>
            <a:endParaRPr lang="en-US" sz="2400" b="1" dirty="0" smtClean="0"/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LMC: </a:t>
            </a:r>
            <a:r>
              <a:rPr lang="en-US" sz="2400" b="1" dirty="0" smtClean="0"/>
              <a:t>191</a:t>
            </a:r>
            <a:endParaRPr lang="en-US" sz="2400" b="1" dirty="0" smtClean="0"/>
          </a:p>
          <a:p>
            <a:pPr algn="ctr"/>
            <a:endParaRPr lang="en-US" b="1" dirty="0"/>
          </a:p>
          <a:p>
            <a:pPr algn="ctr"/>
            <a:r>
              <a:rPr lang="en-US" sz="2400" b="1" dirty="0"/>
              <a:t>WMC: </a:t>
            </a:r>
            <a:r>
              <a:rPr lang="en-US" sz="2400" b="1" dirty="0" smtClean="0"/>
              <a:t>105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3294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51227" y="32818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 smtClean="0"/>
              <a:t>Good Catches</a:t>
            </a:r>
            <a:endParaRPr lang="en-US" b="1" spc="-1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1318399"/>
            <a:ext cx="7712364" cy="450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3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51227" y="32818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 smtClean="0"/>
              <a:t>Good Catches</a:t>
            </a:r>
            <a:endParaRPr lang="en-US" b="1" spc="-1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8" y="1182102"/>
            <a:ext cx="7832437" cy="477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055" y="877455"/>
            <a:ext cx="2752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Good Catch Recipient </a:t>
            </a:r>
          </a:p>
          <a:p>
            <a:pPr algn="ctr"/>
            <a:r>
              <a:rPr lang="en-US" sz="2400" b="1" dirty="0" smtClean="0"/>
              <a:t>For September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Diana Phillips</a:t>
            </a:r>
          </a:p>
          <a:p>
            <a:pPr algn="ctr"/>
            <a:r>
              <a:rPr lang="en-US" sz="2400" b="1" dirty="0" smtClean="0"/>
              <a:t>POCT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91" y="374650"/>
            <a:ext cx="5275331" cy="523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47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78935" y="15546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 smtClean="0"/>
              <a:t>Safety Focus of the Month </a:t>
            </a:r>
          </a:p>
          <a:p>
            <a:pPr algn="ctr"/>
            <a:r>
              <a:rPr lang="en-US" b="1" spc="-150" dirty="0" smtClean="0"/>
              <a:t>Lab Section Compliance</a:t>
            </a:r>
            <a:endParaRPr lang="en-US" b="1" spc="-1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37" y="1481023"/>
            <a:ext cx="8503482" cy="47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598520"/>
              </p:ext>
            </p:extLst>
          </p:nvPr>
        </p:nvGraphicFramePr>
        <p:xfrm>
          <a:off x="332509" y="2233317"/>
          <a:ext cx="4753264" cy="32900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1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16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First – ALWAYS!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341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700" b="1" dirty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eporting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30188" indent="-230188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endParaRPr lang="en-US" sz="14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923">
                <a:tc>
                  <a:txBody>
                    <a:bodyPr/>
                    <a:lstStyle/>
                    <a:p>
                      <a:pPr marL="230188" marR="0" indent="-230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Who can report? Anyone! </a:t>
                      </a:r>
                      <a:endParaRPr lang="en-US" sz="110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10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Anything that harms </a:t>
                      </a:r>
                      <a:r>
                        <a:rPr lang="en-US" sz="1100" kern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or employee</a:t>
                      </a:r>
                      <a:endParaRPr lang="en-US" sz="110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10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Anything that threatens to harm </a:t>
                      </a:r>
                      <a:r>
                        <a:rPr lang="en-US" sz="1100" kern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patient or employee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100" kern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Anytime something unexpected happens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Blip>
                          <a:blip r:embed="rId2"/>
                        </a:buBlip>
                      </a:pPr>
                      <a:r>
                        <a:rPr lang="en-US" sz="1100" b="1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Celebrate our successes! </a:t>
                      </a:r>
                      <a:r>
                        <a:rPr lang="en-US" sz="1100" kern="120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Recognize great catches and reporting</a:t>
                      </a:r>
                      <a:r>
                        <a:rPr lang="en-US" sz="1100" kern="1200" baseline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 a Good Catch report, Shout Out or e-card. </a:t>
                      </a:r>
                    </a:p>
                    <a:p>
                      <a:pPr marL="230188" indent="-230188" algn="l" defTabSz="914400" rtl="0" eaLnBrk="1" latinLnBrk="0" hangingPunct="1">
                        <a:spcAft>
                          <a:spcPts val="600"/>
                        </a:spcAft>
                        <a:buFontTx/>
                        <a:buNone/>
                      </a:pPr>
                      <a:endParaRPr lang="en-US" sz="800" kern="1200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10833" t="25263" r="63889" b="40833"/>
          <a:stretch>
            <a:fillRect/>
          </a:stretch>
        </p:blipFill>
        <p:spPr bwMode="auto">
          <a:xfrm>
            <a:off x="7823200" y="2233316"/>
            <a:ext cx="3980873" cy="309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A35C0D-CB1A-804B-BB96-27AC343F77C1}"/>
              </a:ext>
            </a:extLst>
          </p:cNvPr>
          <p:cNvSpPr txBox="1">
            <a:spLocks/>
          </p:cNvSpPr>
          <p:nvPr/>
        </p:nvSpPr>
        <p:spPr>
          <a:xfrm>
            <a:off x="551227" y="3281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spc="-150" dirty="0" smtClean="0"/>
              <a:t>Safety Focus of the Month</a:t>
            </a:r>
            <a:endParaRPr lang="en-US" b="1" spc="-150" dirty="0"/>
          </a:p>
        </p:txBody>
      </p:sp>
      <p:sp>
        <p:nvSpPr>
          <p:cNvPr id="4" name="TextBox 3"/>
          <p:cNvSpPr txBox="1"/>
          <p:nvPr/>
        </p:nvSpPr>
        <p:spPr>
          <a:xfrm>
            <a:off x="628073" y="165374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Patient Events &amp; Safety Events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820219" y="1758864"/>
            <a:ext cx="224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Employee Events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85773" y="1653743"/>
            <a:ext cx="278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Good Catches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599" y="2233316"/>
            <a:ext cx="20097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8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 smtClean="0">
                <a:solidFill>
                  <a:srgbClr val="FF0000"/>
                </a:solidFill>
              </a:rPr>
              <a:t>Employee</a:t>
            </a:r>
            <a:r>
              <a:rPr lang="en-US" dirty="0" smtClean="0"/>
              <a:t> Hazard 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589" y="1828801"/>
            <a:ext cx="10609811" cy="2185214"/>
          </a:xfrm>
        </p:spPr>
        <p:txBody>
          <a:bodyPr/>
          <a:lstStyle/>
          <a:p>
            <a:pPr marL="457200" lvl="2" indent="0">
              <a:buNone/>
            </a:pPr>
            <a:r>
              <a:rPr lang="en-US" sz="3200" dirty="0" smtClean="0"/>
              <a:t>October’s Topic – </a:t>
            </a:r>
            <a:r>
              <a:rPr lang="en-US" sz="3200" dirty="0" smtClean="0">
                <a:solidFill>
                  <a:srgbClr val="FF0000"/>
                </a:solidFill>
              </a:rPr>
              <a:t>Fire Alarms</a:t>
            </a:r>
          </a:p>
          <a:p>
            <a:pPr marL="457200" lvl="2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Clinical Labs</a:t>
            </a:r>
          </a:p>
          <a:p>
            <a:pPr marL="457200" lvl="2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Non-clinical Labs</a:t>
            </a:r>
          </a:p>
          <a:p>
            <a:pPr marL="457200" lvl="2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Tests and Drills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152" y="3093116"/>
            <a:ext cx="3182823" cy="211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4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trium Presentation 1">
      <a:dk1>
        <a:srgbClr val="767882"/>
      </a:dk1>
      <a:lt1>
        <a:srgbClr val="FFFFFF"/>
      </a:lt1>
      <a:dk2>
        <a:srgbClr val="000000"/>
      </a:dk2>
      <a:lt2>
        <a:srgbClr val="008C94"/>
      </a:lt2>
      <a:accent1>
        <a:srgbClr val="006C74"/>
      </a:accent1>
      <a:accent2>
        <a:srgbClr val="E5B801"/>
      </a:accent2>
      <a:accent3>
        <a:srgbClr val="004797"/>
      </a:accent3>
      <a:accent4>
        <a:srgbClr val="04BB6E"/>
      </a:accent4>
      <a:accent5>
        <a:srgbClr val="FF7D2E"/>
      </a:accent5>
      <a:accent6>
        <a:srgbClr val="E4333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B945E1B690043B84BB6A52FCE9C03" ma:contentTypeVersion="10" ma:contentTypeDescription="Create a new document." ma:contentTypeScope="" ma:versionID="78415f39f01d9ff4702ec5d5188ade60">
  <xsd:schema xmlns:xsd="http://www.w3.org/2001/XMLSchema" xmlns:xs="http://www.w3.org/2001/XMLSchema" xmlns:p="http://schemas.microsoft.com/office/2006/metadata/properties" xmlns:ns3="9cf83a04-d13f-4892-865d-583e21da827c" targetNamespace="http://schemas.microsoft.com/office/2006/metadata/properties" ma:root="true" ma:fieldsID="ba7403da90208c24bea272715246be54" ns3:_="">
    <xsd:import namespace="9cf83a04-d13f-4892-865d-583e21da827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3a04-d13f-4892-865d-583e21da82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3E951E-49FB-47AE-884F-BB1AD78C7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3a04-d13f-4892-865d-583e21da8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F4885C-7609-4458-9BFE-1B0CB90D374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cf83a04-d13f-4892-865d-583e21da827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3523AF-DDDA-4640-8FDD-706FD85835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3396</TotalTime>
  <Words>316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PowerPoint Presentation</vt:lpstr>
      <vt:lpstr>Patient and Family Promise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 Employee Hazard Awareness</vt:lpstr>
      <vt:lpstr>Clinical Labs</vt:lpstr>
      <vt:lpstr>Non-clinical Labs</vt:lpstr>
      <vt:lpstr>Tests and Drills</vt:lpstr>
      <vt:lpstr>Reminders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 Stone</dc:creator>
  <cp:lastModifiedBy>Shelley Bowman</cp:lastModifiedBy>
  <cp:revision>117</cp:revision>
  <dcterms:created xsi:type="dcterms:W3CDTF">2020-08-30T18:26:08Z</dcterms:created>
  <dcterms:modified xsi:type="dcterms:W3CDTF">2021-10-13T20:01:01Z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0x010100838B945E1B690043B84BB6A52FCE9C03</vt:lpwstr>
  </property>
</Properties>
</file>