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401" r:id="rId5"/>
    <p:sldId id="346" r:id="rId6"/>
    <p:sldId id="402" r:id="rId7"/>
    <p:sldId id="404" r:id="rId8"/>
    <p:sldId id="403" r:id="rId9"/>
    <p:sldId id="407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14" r:id="rId20"/>
    <p:sldId id="40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75767F"/>
    <a:srgbClr val="6C6D76"/>
    <a:srgbClr val="63646B"/>
    <a:srgbClr val="606167"/>
    <a:srgbClr val="5C5D62"/>
    <a:srgbClr val="E5B901"/>
    <a:srgbClr val="F0C200"/>
    <a:srgbClr val="008C95"/>
    <a:srgbClr val="00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2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803563" y="3642536"/>
            <a:ext cx="10437091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 Safety Presentation</a:t>
            </a:r>
            <a:endParaRPr lang="en-US" sz="48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97AE-5E62-6949-B001-D10D9E2716D7}"/>
              </a:ext>
            </a:extLst>
          </p:cNvPr>
          <p:cNvSpPr txBox="1">
            <a:spLocks/>
          </p:cNvSpPr>
          <p:nvPr/>
        </p:nvSpPr>
        <p:spPr>
          <a:xfrm>
            <a:off x="1706880" y="4374374"/>
            <a:ext cx="9144000" cy="603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November 2021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723A9-9B96-3448-A176-30EA898954BA}"/>
              </a:ext>
            </a:extLst>
          </p:cNvPr>
          <p:cNvSpPr txBox="1"/>
          <p:nvPr/>
        </p:nvSpPr>
        <p:spPr>
          <a:xfrm>
            <a:off x="99753" y="6258743"/>
            <a:ext cx="494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11.11.2021 </a:t>
            </a:r>
            <a:r>
              <a:rPr lang="en-US" dirty="0">
                <a:latin typeface="Arial" panose="020B0604020202020204" pitchFamily="34" charset="0"/>
              </a:rPr>
              <a:t>| Department </a:t>
            </a:r>
            <a:r>
              <a:rPr lang="en-US" dirty="0" smtClean="0">
                <a:latin typeface="Arial" panose="020B0604020202020204" pitchFamily="34" charset="0"/>
              </a:rPr>
              <a:t>of Lab &amp; Pathology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PPE?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04" y="1007681"/>
            <a:ext cx="12069896" cy="3422162"/>
          </a:xfrm>
        </p:spPr>
        <p:txBody>
          <a:bodyPr/>
          <a:lstStyle/>
          <a:p>
            <a:r>
              <a:rPr lang="en-US" dirty="0" smtClean="0"/>
              <a:t>So now that we have decided that PPE is going to be our protective method we need to choose what PPE should be worn for the task</a:t>
            </a:r>
          </a:p>
          <a:p>
            <a:pPr marL="0" indent="0">
              <a:buNone/>
            </a:pPr>
            <a:r>
              <a:rPr lang="en-US" sz="1600" dirty="0" smtClean="0"/>
              <a:t>					</a:t>
            </a:r>
            <a:r>
              <a:rPr lang="en-US" sz="2000" dirty="0" smtClean="0">
                <a:solidFill>
                  <a:schemeClr val="tx2"/>
                </a:solidFill>
              </a:rPr>
              <a:t>PPE Hazard Risk Assessment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943" y="2250408"/>
            <a:ext cx="7814113" cy="46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PPE Hazard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annually </a:t>
            </a:r>
          </a:p>
          <a:p>
            <a:endParaRPr lang="en-US" dirty="0" smtClean="0"/>
          </a:p>
          <a:p>
            <a:r>
              <a:rPr lang="en-US" dirty="0" smtClean="0"/>
              <a:t>Update when a new process is put into place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75" y="1825625"/>
            <a:ext cx="5654797" cy="3422162"/>
          </a:xfrm>
        </p:spPr>
        <p:txBody>
          <a:bodyPr/>
          <a:lstStyle/>
          <a:p>
            <a:r>
              <a:rPr lang="en-US" dirty="0" smtClean="0"/>
              <a:t>All employees should be trained on the PPE required for each task/bench and how to use it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472" y="164012"/>
            <a:ext cx="6096528" cy="66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 that you know </a:t>
            </a:r>
            <a:br>
              <a:rPr lang="en-US" dirty="0" smtClean="0"/>
            </a:br>
            <a:r>
              <a:rPr lang="en-US" dirty="0" smtClean="0"/>
              <a:t>why, what and how…..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B050"/>
                </a:solidFill>
              </a:rPr>
              <a:t>Make sure to use your PPE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562"/>
            <a:ext cx="10515600" cy="898410"/>
          </a:xfrm>
        </p:spPr>
        <p:txBody>
          <a:bodyPr/>
          <a:lstStyle/>
          <a:p>
            <a:pPr algn="ctr"/>
            <a:r>
              <a:rPr lang="en-US" dirty="0" smtClean="0"/>
              <a:t>Combining Safety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494"/>
            <a:ext cx="10515600" cy="34221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Current State:</a:t>
            </a:r>
          </a:p>
          <a:p>
            <a:r>
              <a:rPr lang="en-US" dirty="0" smtClean="0"/>
              <a:t>Lab Safety Coach’s Meeting </a:t>
            </a:r>
          </a:p>
          <a:p>
            <a:pPr lvl="1"/>
            <a:r>
              <a:rPr lang="en-US" dirty="0" smtClean="0"/>
              <a:t>30 minute every month</a:t>
            </a:r>
          </a:p>
          <a:p>
            <a:pPr lvl="1"/>
            <a:r>
              <a:rPr lang="en-US" dirty="0" smtClean="0"/>
              <a:t>Focus on preventing patient harm</a:t>
            </a:r>
          </a:p>
          <a:p>
            <a:r>
              <a:rPr lang="en-US" dirty="0" smtClean="0"/>
              <a:t>Lab Safety Team</a:t>
            </a:r>
          </a:p>
          <a:p>
            <a:pPr lvl="1"/>
            <a:r>
              <a:rPr lang="en-US" dirty="0" smtClean="0"/>
              <a:t>30 minutes every month</a:t>
            </a:r>
          </a:p>
          <a:p>
            <a:pPr lvl="1"/>
            <a:r>
              <a:rPr lang="en-US" dirty="0" smtClean="0"/>
              <a:t>Focus on preventing employee harm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6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181"/>
            <a:ext cx="10515600" cy="34221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Future State beginning January 2022:</a:t>
            </a:r>
          </a:p>
          <a:p>
            <a:r>
              <a:rPr lang="en-US" dirty="0" smtClean="0"/>
              <a:t>Combined Safety Meeting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Thursday of every month in CR 2108</a:t>
            </a:r>
          </a:p>
          <a:p>
            <a:pPr lvl="1"/>
            <a:r>
              <a:rPr lang="en-US" dirty="0" smtClean="0"/>
              <a:t>1-2pm</a:t>
            </a:r>
          </a:p>
          <a:p>
            <a:pPr lvl="1"/>
            <a:r>
              <a:rPr lang="en-US" dirty="0" smtClean="0"/>
              <a:t>You may have one person as the “Safety” person for your lab section or as many as you would like</a:t>
            </a:r>
          </a:p>
          <a:p>
            <a:pPr lvl="1"/>
            <a:r>
              <a:rPr lang="en-US" dirty="0" smtClean="0"/>
              <a:t>Recommend bench techs as the participant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Let Shelley or Hannah know by Dec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who your safety representative will be.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Combining Safety 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9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94" y="803161"/>
            <a:ext cx="10515600" cy="49658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Title </a:t>
            </a:r>
            <a:r>
              <a:rPr lang="en-US" sz="2400" dirty="0" smtClean="0"/>
              <a:t>21</a:t>
            </a:r>
          </a:p>
          <a:p>
            <a:pPr marL="968375" lvl="3" indent="-285750">
              <a:buFont typeface="Wingdings" panose="05000000000000000000" pitchFamily="2" charset="2"/>
              <a:buChar char="§"/>
            </a:pPr>
            <a:r>
              <a:rPr lang="en-US" dirty="0" smtClean="0"/>
              <a:t>Email employee changes (new hires, resignations, transfers) to Danielle Bancroft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Safety </a:t>
            </a:r>
            <a:r>
              <a:rPr lang="en-US" sz="2400" dirty="0"/>
              <a:t>Inspections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February 2021 – COMPLETED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May 2021 – COMPLETED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August 2021 -COMPLETED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</a:rPr>
              <a:t>November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Trimedx</a:t>
            </a:r>
            <a:endParaRPr lang="en-US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Email </a:t>
            </a:r>
            <a:r>
              <a:rPr lang="en-US" sz="1800" dirty="0" err="1" smtClean="0"/>
              <a:t>Trimedx</a:t>
            </a:r>
            <a:r>
              <a:rPr lang="en-US" sz="1800" dirty="0" smtClean="0"/>
              <a:t> unresolved </a:t>
            </a:r>
            <a:r>
              <a:rPr lang="en-US" sz="1800" dirty="0"/>
              <a:t>concerns or questions to Shelley</a:t>
            </a:r>
            <a:r>
              <a:rPr lang="en-US" sz="2200" dirty="0"/>
              <a:t>.</a:t>
            </a:r>
          </a:p>
          <a:p>
            <a:pPr marL="463550" indent="-457200">
              <a:buAutoNum type="arabicPeriod" startAt="4"/>
            </a:pPr>
            <a:r>
              <a:rPr lang="en-US" sz="2400" dirty="0"/>
              <a:t>MQR</a:t>
            </a:r>
          </a:p>
          <a:p>
            <a:pPr marL="1031875" lvl="3" indent="-342900">
              <a:buFont typeface="Wingdings" panose="05000000000000000000" pitchFamily="2" charset="2"/>
              <a:buChar char="§"/>
            </a:pPr>
            <a:r>
              <a:rPr lang="en-US" dirty="0" smtClean="0"/>
              <a:t>Monthly </a:t>
            </a:r>
            <a:r>
              <a:rPr lang="en-US" dirty="0"/>
              <a:t>Quality Review due </a:t>
            </a: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Friday of each month</a:t>
            </a:r>
            <a:r>
              <a:rPr lang="en-US" sz="2000" dirty="0"/>
              <a:t>. </a:t>
            </a:r>
            <a:endParaRPr lang="en-US" sz="2000" dirty="0" smtClean="0"/>
          </a:p>
          <a:p>
            <a:pPr marL="288925" lvl="1" indent="-514350">
              <a:buAutoNum type="arabicPeriod" startAt="5"/>
            </a:pPr>
            <a:r>
              <a:rPr lang="en-US" sz="2600" dirty="0" smtClean="0"/>
              <a:t>Safety Focus of the Month</a:t>
            </a:r>
            <a:r>
              <a:rPr lang="en-US" sz="2200" dirty="0" smtClean="0"/>
              <a:t> </a:t>
            </a:r>
            <a:endParaRPr lang="en-US" dirty="0"/>
          </a:p>
          <a:p>
            <a:pPr marL="1200150" lvl="3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Submit compliance by 15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of the next month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6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5178" y="1070693"/>
            <a:ext cx="804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Next Lab Manager’s Meeting: December 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2021</a:t>
            </a:r>
            <a:endParaRPr lang="en-US" sz="3600" dirty="0"/>
          </a:p>
        </p:txBody>
      </p:sp>
      <p:pic>
        <p:nvPicPr>
          <p:cNvPr id="4" name="Picture 3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48" y="2558074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2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1227" y="346653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spc="-150" dirty="0" smtClean="0"/>
              <a:t>Patient and Family Promise</a:t>
            </a:r>
            <a:endParaRPr lang="en-US" b="1" spc="-1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94076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49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24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551227" y="3466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spc="-150" dirty="0" smtClean="0"/>
              <a:t>Days Since Last Serious Safety Event</a:t>
            </a:r>
            <a:endParaRPr lang="en-US" b="1" spc="-150" dirty="0"/>
          </a:p>
        </p:txBody>
      </p:sp>
      <p:sp>
        <p:nvSpPr>
          <p:cNvPr id="3" name="TextBox 2"/>
          <p:cNvSpPr txBox="1"/>
          <p:nvPr/>
        </p:nvSpPr>
        <p:spPr>
          <a:xfrm>
            <a:off x="1570182" y="1431636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WFB</a:t>
            </a:r>
            <a:r>
              <a:rPr lang="en-US" sz="2400" b="1" dirty="0" smtClean="0"/>
              <a:t>: 16 </a:t>
            </a:r>
          </a:p>
          <a:p>
            <a:pPr algn="ctr"/>
            <a:r>
              <a:rPr lang="en-US" b="1" dirty="0" smtClean="0"/>
              <a:t>  </a:t>
            </a:r>
            <a:endParaRPr lang="en-US" b="1" dirty="0"/>
          </a:p>
          <a:p>
            <a:pPr algn="ctr"/>
            <a:r>
              <a:rPr lang="en-US" sz="2400" b="1" dirty="0"/>
              <a:t>BCH: </a:t>
            </a:r>
            <a:r>
              <a:rPr lang="en-US" sz="2400" b="1" dirty="0" smtClean="0"/>
              <a:t>33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DMC: </a:t>
            </a:r>
            <a:r>
              <a:rPr lang="en-US" sz="2400" b="1" dirty="0" smtClean="0"/>
              <a:t>267</a:t>
            </a:r>
            <a:endParaRPr lang="en-US" sz="2400" b="1" dirty="0"/>
          </a:p>
          <a:p>
            <a:pPr algn="ctr"/>
            <a:endParaRPr lang="en-US" b="1" dirty="0" smtClean="0"/>
          </a:p>
          <a:p>
            <a:pPr algn="ctr"/>
            <a:r>
              <a:rPr lang="en-US" sz="2400" b="1" dirty="0" smtClean="0"/>
              <a:t>HPMC: 132 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LMC: </a:t>
            </a:r>
            <a:r>
              <a:rPr lang="en-US" sz="2400" b="1" dirty="0" smtClean="0"/>
              <a:t>51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WMC: </a:t>
            </a:r>
            <a:r>
              <a:rPr lang="en-US" sz="2400" b="1" dirty="0" smtClean="0"/>
              <a:t>134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294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551227" y="32818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spc="-150" dirty="0" smtClean="0"/>
              <a:t>Good Catches</a:t>
            </a:r>
            <a:endParaRPr lang="en-US" b="1" spc="-1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609" y="1587730"/>
            <a:ext cx="8520328" cy="3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3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055" y="877455"/>
            <a:ext cx="2752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Good Catch Recipient </a:t>
            </a:r>
          </a:p>
          <a:p>
            <a:pPr algn="ctr"/>
            <a:r>
              <a:rPr lang="en-US" sz="2400" b="1" dirty="0" smtClean="0"/>
              <a:t>For October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Angela Jones</a:t>
            </a:r>
          </a:p>
          <a:p>
            <a:pPr algn="ctr"/>
            <a:r>
              <a:rPr lang="en-US" sz="2400" b="1" dirty="0" smtClean="0"/>
              <a:t>Chemistry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5" y="340821"/>
            <a:ext cx="3561955" cy="51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4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578935" y="1414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150" dirty="0" smtClean="0"/>
              <a:t>Safety Focus of the Month </a:t>
            </a:r>
          </a:p>
          <a:p>
            <a:pPr algn="ctr"/>
            <a:r>
              <a:rPr lang="en-US" sz="3600" b="1" spc="-150" dirty="0" smtClean="0"/>
              <a:t>Lab Section Compliance</a:t>
            </a:r>
            <a:endParaRPr lang="en-US" sz="3600" b="1" spc="-1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543" y="996547"/>
            <a:ext cx="9114282" cy="50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2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03" y="74180"/>
            <a:ext cx="10782993" cy="948286"/>
          </a:xfrm>
        </p:spPr>
        <p:txBody>
          <a:bodyPr/>
          <a:lstStyle/>
          <a:p>
            <a:pPr algn="ctr"/>
            <a:r>
              <a:rPr lang="en-US" sz="3600" dirty="0" smtClean="0"/>
              <a:t>Safety Focus of the Month</a:t>
            </a:r>
            <a:br>
              <a:rPr lang="en-US" sz="3600" dirty="0" smtClean="0"/>
            </a:br>
            <a:r>
              <a:rPr lang="en-US" sz="3600" dirty="0" smtClean="0"/>
              <a:t>SBAR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61900" y="1294009"/>
          <a:ext cx="5943600" cy="47085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2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Communicate Clearly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48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ituation</a:t>
                      </a:r>
                      <a:endParaRPr lang="en-US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4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going on now?</a:t>
                      </a:r>
                    </a:p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4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Concise statement of the problem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4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ackground</a:t>
                      </a:r>
                      <a:endParaRPr lang="en-US" sz="180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4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did we get here?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4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Pertinent and brief information related to situation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4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ssessment</a:t>
                      </a:r>
                      <a:endParaRPr lang="en-US" sz="180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4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do you think</a:t>
                      </a: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going on?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to support your assessment</a:t>
                      </a:r>
                      <a:endParaRPr lang="en-US" sz="14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4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equest/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32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ecommendation </a:t>
                      </a:r>
                      <a:endParaRPr lang="en-US" sz="180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4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do you want done?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4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Your </a:t>
                      </a:r>
                      <a:r>
                        <a:rPr lang="en-US" sz="14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suggested method to resolve the problem</a:t>
                      </a:r>
                      <a:endParaRPr lang="en-US" sz="140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63345" y="4122095"/>
            <a:ext cx="3167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“SBAR is a powerful tool that is used to improve the effectiveness of communication between individuals” TJC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63345" y="2724939"/>
            <a:ext cx="3582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SBAR provides the benefit of conveying a complete message in a brief manner.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63345" y="1285696"/>
            <a:ext cx="342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 communication is seen as a root cause of many adverse events.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5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 smtClean="0">
                <a:solidFill>
                  <a:srgbClr val="FF0000"/>
                </a:solidFill>
              </a:rPr>
              <a:t>Employee</a:t>
            </a:r>
            <a:r>
              <a:rPr lang="en-US" dirty="0" smtClean="0"/>
              <a:t> Hazard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911" y="1825625"/>
            <a:ext cx="10758889" cy="342216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November’s Topic – Personal Protective Equipment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031" y="2684109"/>
            <a:ext cx="5115937" cy="287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346" y="1320385"/>
            <a:ext cx="8478398" cy="5537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PPE?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04" y="1212018"/>
            <a:ext cx="10515600" cy="3422162"/>
          </a:xfrm>
        </p:spPr>
        <p:txBody>
          <a:bodyPr/>
          <a:lstStyle/>
          <a:p>
            <a:r>
              <a:rPr lang="en-US" dirty="0" smtClean="0"/>
              <a:t>PPE is chosen as the protective method when all other methods are unsatisfactory</a:t>
            </a:r>
          </a:p>
        </p:txBody>
      </p:sp>
    </p:spTree>
    <p:extLst>
      <p:ext uri="{BB962C8B-B14F-4D97-AF65-F5344CB8AC3E}">
        <p14:creationId xmlns:p14="http://schemas.microsoft.com/office/powerpoint/2010/main" val="6855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0" ma:contentTypeDescription="Create a new document." ma:contentTypeScope="" ma:versionID="78415f39f01d9ff4702ec5d5188ade60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a7403da90208c24bea272715246be54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F4885C-7609-4458-9BFE-1B0CB90D374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9cf83a04-d13f-4892-865d-583e21da827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3E951E-49FB-47AE-884F-BB1AD78C7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3664</TotalTime>
  <Words>460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Patient and Family Promise</vt:lpstr>
      <vt:lpstr>PowerPoint Presentation</vt:lpstr>
      <vt:lpstr>PowerPoint Presentation</vt:lpstr>
      <vt:lpstr>PowerPoint Presentation</vt:lpstr>
      <vt:lpstr>PowerPoint Presentation</vt:lpstr>
      <vt:lpstr>Safety Focus of the Month SBAR</vt:lpstr>
      <vt:lpstr>Lab Employee Hazard Awareness</vt:lpstr>
      <vt:lpstr>Why do we have PPE?</vt:lpstr>
      <vt:lpstr>What PPE? </vt:lpstr>
      <vt:lpstr>PPE Hazard Risk Assessment</vt:lpstr>
      <vt:lpstr>Training</vt:lpstr>
      <vt:lpstr>Now that you know  why, what and how…..</vt:lpstr>
      <vt:lpstr>Combining Safety Forces</vt:lpstr>
      <vt:lpstr>Combining Safety Forces</vt:lpstr>
      <vt:lpstr>Reminders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Shelley C. Bowman</cp:lastModifiedBy>
  <cp:revision>125</cp:revision>
  <dcterms:created xsi:type="dcterms:W3CDTF">2020-08-30T18:26:08Z</dcterms:created>
  <dcterms:modified xsi:type="dcterms:W3CDTF">2021-11-11T16:03:15Z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