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401" r:id="rId5"/>
    <p:sldId id="346" r:id="rId6"/>
    <p:sldId id="402" r:id="rId7"/>
    <p:sldId id="404" r:id="rId8"/>
    <p:sldId id="403" r:id="rId9"/>
    <p:sldId id="407" r:id="rId10"/>
    <p:sldId id="424" r:id="rId11"/>
    <p:sldId id="425" r:id="rId12"/>
    <p:sldId id="426" r:id="rId13"/>
    <p:sldId id="427" r:id="rId14"/>
    <p:sldId id="428" r:id="rId15"/>
    <p:sldId id="429" r:id="rId16"/>
    <p:sldId id="437" r:id="rId17"/>
    <p:sldId id="438" r:id="rId18"/>
    <p:sldId id="422" r:id="rId19"/>
    <p:sldId id="423" r:id="rId20"/>
    <p:sldId id="440" r:id="rId21"/>
    <p:sldId id="430" r:id="rId22"/>
    <p:sldId id="439" r:id="rId23"/>
    <p:sldId id="431" r:id="rId24"/>
    <p:sldId id="432" r:id="rId25"/>
    <p:sldId id="433" r:id="rId26"/>
    <p:sldId id="434" r:id="rId27"/>
    <p:sldId id="435" r:id="rId28"/>
    <p:sldId id="414" r:id="rId29"/>
    <p:sldId id="40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2"/>
    <a:srgbClr val="75767F"/>
    <a:srgbClr val="6C6D76"/>
    <a:srgbClr val="63646B"/>
    <a:srgbClr val="606167"/>
    <a:srgbClr val="5C5D62"/>
    <a:srgbClr val="E5B901"/>
    <a:srgbClr val="F0C200"/>
    <a:srgbClr val="008C95"/>
    <a:srgbClr val="007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2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0E2215C-96C6-8D43-AA77-F5ABF5E57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57CB469-7135-4240-A8AB-EEF1493C2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769" y="5705922"/>
            <a:ext cx="2356403" cy="453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1EDDEF-2B7F-3540-9C73-692A6B588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A43A9FE-B5DC-8C44-B8CC-6108C5AC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42931A4-ADCD-2E4A-BB68-96666B651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613A13B-71E1-A444-AB28-18D6AC09F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C9C0F30-A5DB-7947-B02F-09E57194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7375-7576-3645-AF3C-A1E5E6380F60}"/>
              </a:ext>
            </a:extLst>
          </p:cNvPr>
          <p:cNvSpPr txBox="1">
            <a:spLocks/>
          </p:cNvSpPr>
          <p:nvPr/>
        </p:nvSpPr>
        <p:spPr>
          <a:xfrm>
            <a:off x="803563" y="3642536"/>
            <a:ext cx="10437091" cy="7318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50" smtClean="0">
                <a:solidFill>
                  <a:schemeClr val="bg1"/>
                </a:solidFill>
                <a:latin typeface="Arial" panose="020B0604020202020204" pitchFamily="34" charset="0"/>
              </a:rPr>
              <a:t> Lab Safety </a:t>
            </a:r>
            <a:r>
              <a:rPr lang="en-US" sz="4800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Presentation</a:t>
            </a:r>
            <a:endParaRPr lang="en-US" sz="4800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97AE-5E62-6949-B001-D10D9E2716D7}"/>
              </a:ext>
            </a:extLst>
          </p:cNvPr>
          <p:cNvSpPr txBox="1">
            <a:spLocks/>
          </p:cNvSpPr>
          <p:nvPr/>
        </p:nvSpPr>
        <p:spPr>
          <a:xfrm>
            <a:off x="1706880" y="4374374"/>
            <a:ext cx="9144000" cy="6039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December 2021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723A9-9B96-3448-A176-30EA898954BA}"/>
              </a:ext>
            </a:extLst>
          </p:cNvPr>
          <p:cNvSpPr txBox="1"/>
          <p:nvPr/>
        </p:nvSpPr>
        <p:spPr>
          <a:xfrm>
            <a:off x="99753" y="6258743"/>
            <a:ext cx="494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12.9.2021 </a:t>
            </a:r>
            <a:r>
              <a:rPr lang="en-US" dirty="0">
                <a:latin typeface="Arial" panose="020B0604020202020204" pitchFamily="34" charset="0"/>
              </a:rPr>
              <a:t>| Department </a:t>
            </a:r>
            <a:r>
              <a:rPr lang="en-US" dirty="0" smtClean="0">
                <a:latin typeface="Arial" panose="020B0604020202020204" pitchFamily="34" charset="0"/>
              </a:rPr>
              <a:t>of Lab &amp; Pathology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4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the Occurrence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step you should take is to report the occurrence using the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Employee Occurrence Reporting </a:t>
            </a:r>
            <a:r>
              <a:rPr lang="en-US" dirty="0" smtClean="0"/>
              <a:t>tool</a:t>
            </a:r>
          </a:p>
          <a:p>
            <a:endParaRPr lang="en-US" dirty="0"/>
          </a:p>
          <a:p>
            <a:r>
              <a:rPr lang="en-US" dirty="0" smtClean="0"/>
              <a:t>This is found on the intranet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Occurrence Reporting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25" y="1094408"/>
            <a:ext cx="7992549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report?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Tracking occurrences allows us to:</a:t>
            </a:r>
          </a:p>
          <a:p>
            <a:endParaRPr lang="en-US" sz="1100" dirty="0" smtClean="0"/>
          </a:p>
          <a:p>
            <a:pPr lvl="1"/>
            <a:r>
              <a:rPr lang="en-US" dirty="0" smtClean="0"/>
              <a:t>Recognize common injury types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Improve processes 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/>
              <a:t>H</a:t>
            </a:r>
            <a:r>
              <a:rPr lang="en-US" dirty="0" smtClean="0"/>
              <a:t>elp eliminate future injury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Recalls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do not reset the ECRI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password</a:t>
            </a:r>
          </a:p>
          <a:p>
            <a:pPr marL="0" indent="0">
              <a:buNone/>
            </a:pPr>
            <a:endParaRPr lang="en-US" sz="800" dirty="0" smtClean="0"/>
          </a:p>
          <a:p>
            <a:pPr lvl="1"/>
            <a:r>
              <a:rPr lang="en-US" dirty="0">
                <a:solidFill>
                  <a:srgbClr val="767882"/>
                </a:solidFill>
              </a:rPr>
              <a:t>This is a group account with </a:t>
            </a:r>
            <a:r>
              <a:rPr lang="en-US" dirty="0" smtClean="0">
                <a:solidFill>
                  <a:srgbClr val="767882"/>
                </a:solidFill>
              </a:rPr>
              <a:t>one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767882"/>
                </a:solidFill>
              </a:rPr>
              <a:t> </a:t>
            </a:r>
            <a:r>
              <a:rPr lang="en-US" dirty="0" smtClean="0">
                <a:solidFill>
                  <a:srgbClr val="767882"/>
                </a:solidFill>
              </a:rPr>
              <a:t>  </a:t>
            </a:r>
            <a:r>
              <a:rPr lang="en-US" dirty="0">
                <a:solidFill>
                  <a:srgbClr val="767882"/>
                </a:solidFill>
              </a:rPr>
              <a:t>password for the entire group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096000" y="1007391"/>
          <a:ext cx="5943600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5943600" imgH="4213768" progId="Word.Document.12">
                  <p:embed/>
                </p:oleObj>
              </mc:Choice>
              <mc:Fallback>
                <p:oleObj name="Document" r:id="rId3" imgW="5943600" imgH="4213768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1007391"/>
                        <a:ext cx="5943600" cy="421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448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Recalls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201" y="1690688"/>
            <a:ext cx="10757598" cy="3422162"/>
          </a:xfrm>
        </p:spPr>
        <p:txBody>
          <a:bodyPr/>
          <a:lstStyle/>
          <a:p>
            <a:r>
              <a:rPr lang="en-US" dirty="0" smtClean="0"/>
              <a:t>Our contract with ECRI ends on December 31</a:t>
            </a:r>
            <a:r>
              <a:rPr lang="en-US" baseline="30000" dirty="0" smtClean="0"/>
              <a:t>st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Starting January 1</a:t>
            </a:r>
            <a:r>
              <a:rPr lang="en-US" baseline="30000" dirty="0" smtClean="0"/>
              <a:t>st</a:t>
            </a:r>
            <a:r>
              <a:rPr lang="en-US" dirty="0" smtClean="0"/>
              <a:t> we will be using a new system – </a:t>
            </a:r>
            <a:r>
              <a:rPr lang="en-US" dirty="0" smtClean="0">
                <a:solidFill>
                  <a:srgbClr val="00B050"/>
                </a:solidFill>
              </a:rPr>
              <a:t>MD </a:t>
            </a:r>
            <a:r>
              <a:rPr lang="en-US" dirty="0" err="1">
                <a:solidFill>
                  <a:srgbClr val="00B050"/>
                </a:solidFill>
              </a:rPr>
              <a:t>B</a:t>
            </a:r>
            <a:r>
              <a:rPr lang="en-US" dirty="0" err="1" smtClean="0">
                <a:solidFill>
                  <a:srgbClr val="00B050"/>
                </a:solidFill>
              </a:rPr>
              <a:t>uyline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More information to come</a:t>
            </a:r>
          </a:p>
          <a:p>
            <a:pPr lvl="1"/>
            <a:endParaRPr lang="en-US" dirty="0"/>
          </a:p>
          <a:p>
            <a:pPr lvl="0"/>
            <a:r>
              <a:rPr lang="en-US" dirty="0">
                <a:solidFill>
                  <a:srgbClr val="767882"/>
                </a:solidFill>
              </a:rPr>
              <a:t>We are </a:t>
            </a:r>
            <a:r>
              <a:rPr lang="en-US" dirty="0" smtClean="0">
                <a:solidFill>
                  <a:srgbClr val="767882"/>
                </a:solidFill>
              </a:rPr>
              <a:t>using </a:t>
            </a:r>
            <a:r>
              <a:rPr lang="en-US" dirty="0" smtClean="0">
                <a:solidFill>
                  <a:srgbClr val="004797">
                    <a:lumMod val="60000"/>
                    <a:lumOff val="40000"/>
                  </a:srgbClr>
                </a:solidFill>
              </a:rPr>
              <a:t>ECRI</a:t>
            </a:r>
            <a:r>
              <a:rPr lang="en-US" dirty="0" smtClean="0">
                <a:solidFill>
                  <a:srgbClr val="767882"/>
                </a:solidFill>
              </a:rPr>
              <a:t> </a:t>
            </a:r>
            <a:r>
              <a:rPr lang="en-US" dirty="0">
                <a:solidFill>
                  <a:srgbClr val="767882"/>
                </a:solidFill>
              </a:rPr>
              <a:t>for the remainder of December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31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562"/>
            <a:ext cx="10515600" cy="898410"/>
          </a:xfrm>
        </p:spPr>
        <p:txBody>
          <a:bodyPr/>
          <a:lstStyle/>
          <a:p>
            <a:pPr algn="ctr"/>
            <a:r>
              <a:rPr lang="en-US" dirty="0" smtClean="0"/>
              <a:t>Combining Safety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2852" y="1609494"/>
            <a:ext cx="8106295" cy="34221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Current State:</a:t>
            </a:r>
          </a:p>
          <a:p>
            <a:r>
              <a:rPr lang="en-US" dirty="0" smtClean="0"/>
              <a:t>Lab Safety Coach’s Meeting </a:t>
            </a:r>
          </a:p>
          <a:p>
            <a:pPr lvl="1"/>
            <a:r>
              <a:rPr lang="en-US" dirty="0" smtClean="0"/>
              <a:t>30 minute every month</a:t>
            </a:r>
          </a:p>
          <a:p>
            <a:pPr lvl="1"/>
            <a:r>
              <a:rPr lang="en-US" dirty="0" smtClean="0"/>
              <a:t>Focus on preventing patient harm</a:t>
            </a:r>
          </a:p>
          <a:p>
            <a:r>
              <a:rPr lang="en-US" dirty="0" smtClean="0"/>
              <a:t>Lab Safety Team</a:t>
            </a:r>
          </a:p>
          <a:p>
            <a:pPr lvl="1"/>
            <a:r>
              <a:rPr lang="en-US" dirty="0" smtClean="0"/>
              <a:t>30 minutes every month</a:t>
            </a:r>
          </a:p>
          <a:p>
            <a:pPr lvl="1"/>
            <a:r>
              <a:rPr lang="en-US" dirty="0" smtClean="0"/>
              <a:t>Focus on preventing employee harm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67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181"/>
            <a:ext cx="10515600" cy="34221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Future State beginning January 2022:</a:t>
            </a:r>
          </a:p>
          <a:p>
            <a:r>
              <a:rPr lang="en-US" dirty="0" smtClean="0"/>
              <a:t>Combined Safety Meeting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Thursday of every month in CR 2108</a:t>
            </a:r>
          </a:p>
          <a:p>
            <a:pPr lvl="1"/>
            <a:r>
              <a:rPr lang="en-US" dirty="0" smtClean="0"/>
              <a:t>1-2pm</a:t>
            </a:r>
          </a:p>
          <a:p>
            <a:pPr lvl="1"/>
            <a:r>
              <a:rPr lang="en-US" dirty="0" smtClean="0"/>
              <a:t>You may have one person as the “Safety” person for your lab section or as many as you would like</a:t>
            </a:r>
          </a:p>
          <a:p>
            <a:pPr lvl="1"/>
            <a:r>
              <a:rPr lang="en-US" dirty="0" smtClean="0"/>
              <a:t>Recommend bench techs as the participant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Let Shelley or Hannah know by Dec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who your safety representative will be.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Combining Safety 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9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957" y="473190"/>
            <a:ext cx="3093720" cy="1325563"/>
          </a:xfrm>
        </p:spPr>
        <p:txBody>
          <a:bodyPr/>
          <a:lstStyle/>
          <a:p>
            <a:pPr algn="ctr"/>
            <a:r>
              <a:rPr lang="en-US" dirty="0" smtClean="0"/>
              <a:t>Current Safety Team List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907" y="114125"/>
            <a:ext cx="2891757" cy="57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82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369"/>
            <a:ext cx="10515600" cy="898409"/>
          </a:xfrm>
        </p:spPr>
        <p:txBody>
          <a:bodyPr/>
          <a:lstStyle/>
          <a:p>
            <a:pPr algn="ctr"/>
            <a:r>
              <a:rPr lang="en-US" dirty="0" smtClean="0"/>
              <a:t>Policy Templates in Title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538" y="1825625"/>
            <a:ext cx="9957262" cy="342216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eBinder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912" y="2636693"/>
            <a:ext cx="3219899" cy="176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54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06" y="348660"/>
            <a:ext cx="10515600" cy="732155"/>
          </a:xfrm>
        </p:spPr>
        <p:txBody>
          <a:bodyPr/>
          <a:lstStyle/>
          <a:p>
            <a:pPr algn="ctr"/>
            <a:r>
              <a:rPr lang="en-US" dirty="0" smtClean="0"/>
              <a:t>CAP Standard COM.10050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03366" y="1535625"/>
            <a:ext cx="1062445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The </a:t>
            </a: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procedure manual includes the following elements, when applicable: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Principle </a:t>
            </a: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and clinical significance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Requirements </a:t>
            </a: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for patient preparation; specimen collection, labeling, </a:t>
            </a: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handling, storage</a:t>
            </a: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, preservation, transportation, processing, and referral; and criteria </a:t>
            </a: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for specimen </a:t>
            </a: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acceptability and </a:t>
            </a: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rejection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Microscopic </a:t>
            </a: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examination, including the detection of inadequately prepared </a:t>
            </a: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slides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Step-by-step </a:t>
            </a: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performance of the procedure, including test calculations </a:t>
            </a: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and interpretation </a:t>
            </a: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of </a:t>
            </a: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results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Preparation </a:t>
            </a: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of slides, solutions, calibrators, controls, reagents, stains, and </a:t>
            </a: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other materials </a:t>
            </a: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used in </a:t>
            </a: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testing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Calibration </a:t>
            </a: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and calibration verification </a:t>
            </a: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procedures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The </a:t>
            </a: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analytic measurement range for test results for the test system, if </a:t>
            </a: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applicable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Control procedures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Corrective </a:t>
            </a: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action to take when calibration or control results fail to meet </a:t>
            </a: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the laboratory's </a:t>
            </a: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criteria for </a:t>
            </a: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acceptability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Limitations </a:t>
            </a: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in the test methodology, including interfering </a:t>
            </a: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substances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Reference </a:t>
            </a: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intervals (normal values</a:t>
            </a: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) Imminently </a:t>
            </a: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life-threatening (critical) test </a:t>
            </a: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Pertinent </a:t>
            </a: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literature </a:t>
            </a: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references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The </a:t>
            </a: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laboratory's system for entering results in the patient record and </a:t>
            </a: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reporting patient </a:t>
            </a: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results including, when appropriate, the procedure for </a:t>
            </a: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reporting imminently </a:t>
            </a: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life-threatening (critical) </a:t>
            </a: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results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Description </a:t>
            </a:r>
            <a:r>
              <a:rPr lang="en-US" sz="1600" dirty="0">
                <a:latin typeface="Calibri" panose="020F0502020204030204" pitchFamily="34" charset="0"/>
                <a:ea typeface="MS PGothic" panose="020B0600070205080204" pitchFamily="34" charset="-128"/>
              </a:rPr>
              <a:t>of the course of action to take if a test system becomes inoperable</a:t>
            </a:r>
            <a:endParaRPr lang="en-US" sz="1600" dirty="0">
              <a:effectLst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91206" y="5556068"/>
            <a:ext cx="1236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9.22.2021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9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1227" y="346653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spc="-150" dirty="0" smtClean="0"/>
              <a:t>Patient and Family Promise</a:t>
            </a:r>
            <a:endParaRPr lang="en-US" b="1" spc="-1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940769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49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244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43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Form Template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818" y="1432993"/>
            <a:ext cx="6442363" cy="429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60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12" y="1412530"/>
            <a:ext cx="4357255" cy="923348"/>
          </a:xfrm>
        </p:spPr>
        <p:txBody>
          <a:bodyPr/>
          <a:lstStyle/>
          <a:p>
            <a:pPr algn="ctr"/>
            <a:r>
              <a:rPr lang="en-US" dirty="0" smtClean="0"/>
              <a:t>Policy Template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145" y="0"/>
            <a:ext cx="5157786" cy="63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40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701" y="1027906"/>
            <a:ext cx="3168535" cy="1325563"/>
          </a:xfrm>
        </p:spPr>
        <p:txBody>
          <a:bodyPr/>
          <a:lstStyle/>
          <a:p>
            <a:r>
              <a:rPr lang="en-US" dirty="0" smtClean="0"/>
              <a:t>Non-Testing Procedure Template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361" y="132745"/>
            <a:ext cx="5161857" cy="639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58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22" y="739198"/>
            <a:ext cx="3284913" cy="1325563"/>
          </a:xfrm>
        </p:spPr>
        <p:txBody>
          <a:bodyPr/>
          <a:lstStyle/>
          <a:p>
            <a:pPr algn="ctr"/>
            <a:r>
              <a:rPr lang="en-US" dirty="0" smtClean="0"/>
              <a:t>Testing Procedure Template</a:t>
            </a:r>
            <a:br>
              <a:rPr lang="en-US" dirty="0" smtClean="0"/>
            </a:br>
            <a:r>
              <a:rPr lang="en-US" sz="3200" dirty="0" smtClean="0"/>
              <a:t>Page 1 of 2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596" y="185738"/>
            <a:ext cx="5062091" cy="620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78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911" y="134995"/>
            <a:ext cx="5264117" cy="63904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6891" y="767141"/>
            <a:ext cx="322906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Testing Procedure </a:t>
            </a:r>
            <a:r>
              <a:rPr lang="en-US" sz="4400" dirty="0" smtClean="0"/>
              <a:t>Template</a:t>
            </a:r>
          </a:p>
          <a:p>
            <a:pPr algn="ctr"/>
            <a:r>
              <a:rPr lang="en-US" sz="3200" dirty="0" smtClean="0"/>
              <a:t>Page 2 of 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4652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894" y="803161"/>
            <a:ext cx="10515600" cy="49658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Title </a:t>
            </a:r>
            <a:r>
              <a:rPr lang="en-US" sz="2400" dirty="0" smtClean="0"/>
              <a:t>21</a:t>
            </a:r>
          </a:p>
          <a:p>
            <a:pPr marL="968375" lvl="3" indent="-285750">
              <a:buFont typeface="Wingdings" panose="05000000000000000000" pitchFamily="2" charset="2"/>
              <a:buChar char="§"/>
            </a:pPr>
            <a:r>
              <a:rPr lang="en-US" dirty="0" smtClean="0"/>
              <a:t>Email employee changes (new hires, resignations, transfers) to Danielle Bancroft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Safety </a:t>
            </a:r>
            <a:r>
              <a:rPr lang="en-US" sz="2400" dirty="0"/>
              <a:t>Inspections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February 2021 – COMPLETED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May 2021 – COMPLETED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August 2021 </a:t>
            </a:r>
            <a:r>
              <a:rPr lang="en-US" sz="1800" dirty="0" smtClean="0"/>
              <a:t>–COMPLETED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November 2021 - COMPLETED</a:t>
            </a:r>
            <a:endParaRPr lang="en-US" sz="18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FF0000"/>
                </a:solidFill>
              </a:rPr>
              <a:t>February 2022</a:t>
            </a:r>
            <a:endParaRPr lang="en-US" sz="18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Trimedx</a:t>
            </a:r>
            <a:endParaRPr lang="en-US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Email </a:t>
            </a:r>
            <a:r>
              <a:rPr lang="en-US" sz="1800" dirty="0" err="1" smtClean="0"/>
              <a:t>Trimedx</a:t>
            </a:r>
            <a:r>
              <a:rPr lang="en-US" sz="1800" dirty="0" smtClean="0"/>
              <a:t> unresolved </a:t>
            </a:r>
            <a:r>
              <a:rPr lang="en-US" sz="1800" dirty="0"/>
              <a:t>concerns or questions to Shelley</a:t>
            </a:r>
            <a:r>
              <a:rPr lang="en-US" sz="2200" dirty="0"/>
              <a:t>.</a:t>
            </a:r>
          </a:p>
          <a:p>
            <a:pPr marL="463550" indent="-457200">
              <a:buAutoNum type="arabicPeriod" startAt="4"/>
            </a:pPr>
            <a:r>
              <a:rPr lang="en-US" sz="2400" dirty="0"/>
              <a:t>MQR</a:t>
            </a:r>
          </a:p>
          <a:p>
            <a:pPr marL="1031875" lvl="3" indent="-342900">
              <a:buFont typeface="Wingdings" panose="05000000000000000000" pitchFamily="2" charset="2"/>
              <a:buChar char="§"/>
            </a:pPr>
            <a:r>
              <a:rPr lang="en-US" dirty="0" smtClean="0"/>
              <a:t>Monthly </a:t>
            </a:r>
            <a:r>
              <a:rPr lang="en-US" dirty="0"/>
              <a:t>Quality Review due </a:t>
            </a: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Friday of each month</a:t>
            </a:r>
            <a:r>
              <a:rPr lang="en-US" sz="2000" dirty="0"/>
              <a:t>. </a:t>
            </a:r>
            <a:endParaRPr lang="en-US" sz="2000" dirty="0" smtClean="0"/>
          </a:p>
          <a:p>
            <a:pPr marL="288925" lvl="1" indent="-514350">
              <a:buAutoNum type="arabicPeriod" startAt="5"/>
            </a:pPr>
            <a:r>
              <a:rPr lang="en-US" sz="2600" dirty="0" smtClean="0"/>
              <a:t>Safety Focus of the Month</a:t>
            </a:r>
            <a:r>
              <a:rPr lang="en-US" sz="2200" dirty="0" smtClean="0"/>
              <a:t> </a:t>
            </a:r>
            <a:endParaRPr lang="en-US" dirty="0"/>
          </a:p>
          <a:p>
            <a:pPr marL="1200150" lvl="3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Submit compliance by 15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of the next month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6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5178" y="1070693"/>
            <a:ext cx="804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Next Lab Manager’s Meeting: </a:t>
            </a:r>
          </a:p>
          <a:p>
            <a:pPr algn="ctr"/>
            <a:r>
              <a:rPr lang="en-US" sz="3600" dirty="0" smtClean="0"/>
              <a:t>January , 2022</a:t>
            </a:r>
            <a:endParaRPr lang="en-US" sz="3600" dirty="0"/>
          </a:p>
        </p:txBody>
      </p:sp>
      <p:pic>
        <p:nvPicPr>
          <p:cNvPr id="2" name="Picture 1" descr="Merry Christmas Balls Free Vector by vecree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104" y="2541755"/>
            <a:ext cx="3121152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2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 txBox="1">
            <a:spLocks/>
          </p:cNvSpPr>
          <p:nvPr/>
        </p:nvSpPr>
        <p:spPr>
          <a:xfrm>
            <a:off x="551227" y="34665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spc="-150" dirty="0" smtClean="0"/>
              <a:t>Days Since Last Serious Safety Event</a:t>
            </a:r>
            <a:endParaRPr lang="en-US" b="1" spc="-150" dirty="0"/>
          </a:p>
        </p:txBody>
      </p:sp>
      <p:sp>
        <p:nvSpPr>
          <p:cNvPr id="3" name="TextBox 2"/>
          <p:cNvSpPr txBox="1"/>
          <p:nvPr/>
        </p:nvSpPr>
        <p:spPr>
          <a:xfrm>
            <a:off x="1570182" y="1431636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WFB</a:t>
            </a:r>
            <a:r>
              <a:rPr lang="en-US" sz="2400" b="1" dirty="0" smtClean="0"/>
              <a:t>: 19</a:t>
            </a:r>
          </a:p>
          <a:p>
            <a:pPr algn="ctr"/>
            <a:r>
              <a:rPr lang="en-US" b="1" dirty="0" smtClean="0"/>
              <a:t>  </a:t>
            </a:r>
            <a:endParaRPr lang="en-US" b="1" dirty="0"/>
          </a:p>
          <a:p>
            <a:pPr algn="ctr"/>
            <a:r>
              <a:rPr lang="en-US" sz="2400" b="1" dirty="0"/>
              <a:t>BCH: </a:t>
            </a:r>
            <a:r>
              <a:rPr lang="en-US" sz="2400" b="1" dirty="0" smtClean="0"/>
              <a:t>29</a:t>
            </a:r>
            <a:endParaRPr lang="en-US" sz="2400" b="1" dirty="0"/>
          </a:p>
          <a:p>
            <a:pPr algn="ctr"/>
            <a:endParaRPr lang="en-US" b="1" dirty="0"/>
          </a:p>
          <a:p>
            <a:pPr algn="ctr"/>
            <a:r>
              <a:rPr lang="en-US" sz="2400" b="1" dirty="0"/>
              <a:t>DMC: </a:t>
            </a:r>
            <a:r>
              <a:rPr lang="en-US" sz="2400" b="1" dirty="0" smtClean="0"/>
              <a:t>294</a:t>
            </a:r>
            <a:endParaRPr lang="en-US" sz="2400" b="1" dirty="0"/>
          </a:p>
          <a:p>
            <a:pPr algn="ctr"/>
            <a:endParaRPr lang="en-US" b="1" dirty="0" smtClean="0"/>
          </a:p>
          <a:p>
            <a:pPr algn="ctr"/>
            <a:r>
              <a:rPr lang="en-US" sz="2400" b="1" dirty="0" smtClean="0"/>
              <a:t>HPMC: 26 </a:t>
            </a:r>
          </a:p>
          <a:p>
            <a:pPr algn="ctr"/>
            <a:endParaRPr lang="en-US" b="1" dirty="0"/>
          </a:p>
          <a:p>
            <a:pPr algn="ctr"/>
            <a:r>
              <a:rPr lang="en-US" sz="2400" b="1" dirty="0"/>
              <a:t>LMC: </a:t>
            </a:r>
            <a:r>
              <a:rPr lang="en-US" sz="2400" b="1" dirty="0" smtClean="0"/>
              <a:t>78</a:t>
            </a:r>
          </a:p>
          <a:p>
            <a:pPr algn="ctr"/>
            <a:endParaRPr lang="en-US" b="1" dirty="0"/>
          </a:p>
          <a:p>
            <a:pPr algn="ctr"/>
            <a:r>
              <a:rPr lang="en-US" sz="2400" b="1" dirty="0"/>
              <a:t>WMC: </a:t>
            </a:r>
            <a:r>
              <a:rPr lang="en-US" sz="2400" b="1" dirty="0" smtClean="0"/>
              <a:t>161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294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 txBox="1">
            <a:spLocks/>
          </p:cNvSpPr>
          <p:nvPr/>
        </p:nvSpPr>
        <p:spPr>
          <a:xfrm>
            <a:off x="551227" y="32818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spc="-150" dirty="0" smtClean="0"/>
              <a:t>Good Catches</a:t>
            </a:r>
            <a:endParaRPr lang="en-US" b="1" spc="-1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520" y="1963129"/>
            <a:ext cx="7024201" cy="23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3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989" y="1120676"/>
            <a:ext cx="2752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Good Catch Recipient </a:t>
            </a:r>
          </a:p>
          <a:p>
            <a:pPr algn="ctr"/>
            <a:r>
              <a:rPr lang="en-US" sz="2400" b="1" dirty="0" smtClean="0"/>
              <a:t>For November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John Quigley</a:t>
            </a:r>
          </a:p>
          <a:p>
            <a:pPr algn="ctr"/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0175" y="967049"/>
            <a:ext cx="4995947" cy="39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4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 txBox="1">
            <a:spLocks/>
          </p:cNvSpPr>
          <p:nvPr/>
        </p:nvSpPr>
        <p:spPr>
          <a:xfrm>
            <a:off x="578935" y="1414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pc="-150" dirty="0" smtClean="0"/>
              <a:t>Safety Focus of the Month </a:t>
            </a:r>
          </a:p>
          <a:p>
            <a:pPr algn="ctr"/>
            <a:r>
              <a:rPr lang="en-US" sz="3600" b="1" spc="-150" dirty="0" smtClean="0"/>
              <a:t>Lab Section Compliance</a:t>
            </a:r>
            <a:endParaRPr lang="en-US" sz="3600" b="1" spc="-1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94" y="1242036"/>
            <a:ext cx="9725082" cy="5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2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950" y="191191"/>
            <a:ext cx="5282563" cy="6550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04" y="556479"/>
            <a:ext cx="3743268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 smtClean="0">
                <a:solidFill>
                  <a:srgbClr val="FF0000"/>
                </a:solidFill>
              </a:rPr>
              <a:t>Employee</a:t>
            </a:r>
            <a:r>
              <a:rPr lang="en-US" dirty="0" smtClean="0"/>
              <a:t> Hazard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911" y="1825625"/>
            <a:ext cx="10758889" cy="342216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December’s Topic 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– Employee Occurrence Reporting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80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Medical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767882"/>
                </a:solidFill>
              </a:rPr>
              <a:t>Employee Occurrence would be an exposure or injury that occurred in the lab</a:t>
            </a:r>
          </a:p>
          <a:p>
            <a:pPr lvl="0"/>
            <a:endParaRPr lang="en-US" sz="1100" dirty="0" smtClean="0">
              <a:solidFill>
                <a:srgbClr val="767882"/>
              </a:solidFill>
            </a:endParaRPr>
          </a:p>
          <a:p>
            <a:pPr lvl="0"/>
            <a:r>
              <a:rPr lang="en-US" dirty="0" smtClean="0">
                <a:solidFill>
                  <a:srgbClr val="767882"/>
                </a:solidFill>
              </a:rPr>
              <a:t>After an occurrence the first step is to </a:t>
            </a:r>
            <a:r>
              <a:rPr lang="en-US" dirty="0" smtClean="0">
                <a:solidFill>
                  <a:srgbClr val="FF0000"/>
                </a:solidFill>
              </a:rPr>
              <a:t>Get Medical Assistance</a:t>
            </a:r>
          </a:p>
          <a:p>
            <a:pPr lvl="0"/>
            <a:endParaRPr lang="en-US" sz="1100" dirty="0">
              <a:solidFill>
                <a:srgbClr val="767882"/>
              </a:solidFill>
            </a:endParaRPr>
          </a:p>
          <a:p>
            <a:r>
              <a:rPr lang="en-US" dirty="0"/>
              <a:t>Call or visit Employee Health (</a:t>
            </a:r>
            <a:r>
              <a:rPr lang="en-US" dirty="0">
                <a:solidFill>
                  <a:srgbClr val="0070C0"/>
                </a:solidFill>
              </a:rPr>
              <a:t>336–716–4801</a:t>
            </a:r>
            <a:r>
              <a:rPr lang="en-US" dirty="0" smtClean="0"/>
              <a:t>)</a:t>
            </a:r>
          </a:p>
          <a:p>
            <a:endParaRPr lang="en-US" sz="1100" dirty="0"/>
          </a:p>
          <a:p>
            <a:r>
              <a:rPr lang="en-US" dirty="0"/>
              <a:t>Or visit the </a:t>
            </a:r>
            <a:r>
              <a:rPr lang="en-US" dirty="0">
                <a:solidFill>
                  <a:srgbClr val="FF0000"/>
                </a:solidFill>
              </a:rPr>
              <a:t>Emergency Department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3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10" ma:contentTypeDescription="Create a new document." ma:contentTypeScope="" ma:versionID="78415f39f01d9ff4702ec5d5188ade60">
  <xsd:schema xmlns:xsd="http://www.w3.org/2001/XMLSchema" xmlns:xs="http://www.w3.org/2001/XMLSchema" xmlns:p="http://schemas.microsoft.com/office/2006/metadata/properties" xmlns:ns3="9cf83a04-d13f-4892-865d-583e21da827c" targetNamespace="http://schemas.microsoft.com/office/2006/metadata/properties" ma:root="true" ma:fieldsID="ba7403da90208c24bea272715246be54" ns3:_="">
    <xsd:import namespace="9cf83a04-d13f-4892-865d-583e21da82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3E951E-49FB-47AE-884F-BB1AD78C7E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3523AF-DDDA-4640-8FDD-706FD8583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F4885C-7609-4458-9BFE-1B0CB90D374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cf83a04-d13f-4892-865d-583e21da827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4298</TotalTime>
  <Words>624</Words>
  <Application>Microsoft Office PowerPoint</Application>
  <PresentationFormat>Widescreen</PresentationFormat>
  <Paragraphs>123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MS PGothic</vt:lpstr>
      <vt:lpstr>Arial</vt:lpstr>
      <vt:lpstr>Calibri</vt:lpstr>
      <vt:lpstr>Wingdings</vt:lpstr>
      <vt:lpstr>Office Theme</vt:lpstr>
      <vt:lpstr>Document</vt:lpstr>
      <vt:lpstr>PowerPoint Presentation</vt:lpstr>
      <vt:lpstr>Patient and Family Promise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 Employee Hazard Awareness</vt:lpstr>
      <vt:lpstr>Get Medical Assistance</vt:lpstr>
      <vt:lpstr>Report the Occurrence</vt:lpstr>
      <vt:lpstr>Occurrence Reporting</vt:lpstr>
      <vt:lpstr>Why do we report?</vt:lpstr>
      <vt:lpstr>Product Recalls</vt:lpstr>
      <vt:lpstr>Product Recalls</vt:lpstr>
      <vt:lpstr>Combining Safety Forces</vt:lpstr>
      <vt:lpstr>Combining Safety Forces</vt:lpstr>
      <vt:lpstr>Current Safety Team List</vt:lpstr>
      <vt:lpstr>Policy Templates in Title 21</vt:lpstr>
      <vt:lpstr>CAP Standard COM.10050</vt:lpstr>
      <vt:lpstr>Form Template</vt:lpstr>
      <vt:lpstr>Policy Template</vt:lpstr>
      <vt:lpstr>Non-Testing Procedure Template</vt:lpstr>
      <vt:lpstr>Testing Procedure Template Page 1 of 2</vt:lpstr>
      <vt:lpstr>PowerPoint Presentation</vt:lpstr>
      <vt:lpstr>Reminders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Stone</dc:creator>
  <cp:lastModifiedBy>Shelley Bowman</cp:lastModifiedBy>
  <cp:revision>146</cp:revision>
  <dcterms:created xsi:type="dcterms:W3CDTF">2020-08-30T18:26:08Z</dcterms:created>
  <dcterms:modified xsi:type="dcterms:W3CDTF">2021-12-09T13:39:38Z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