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0" r:id="rId4"/>
    <p:sldId id="271" r:id="rId5"/>
    <p:sldId id="272" r:id="rId6"/>
    <p:sldId id="273" r:id="rId7"/>
    <p:sldId id="274" r:id="rId8"/>
    <p:sldId id="257" r:id="rId9"/>
    <p:sldId id="258" r:id="rId10"/>
    <p:sldId id="276" r:id="rId11"/>
    <p:sldId id="279" r:id="rId12"/>
    <p:sldId id="264" r:id="rId13"/>
    <p:sldId id="265" r:id="rId14"/>
    <p:sldId id="259" r:id="rId15"/>
    <p:sldId id="261" r:id="rId16"/>
    <p:sldId id="262" r:id="rId17"/>
    <p:sldId id="275" r:id="rId18"/>
    <p:sldId id="266" r:id="rId19"/>
    <p:sldId id="263" r:id="rId20"/>
    <p:sldId id="278" r:id="rId21"/>
    <p:sldId id="268" r:id="rId22"/>
    <p:sldId id="260" r:id="rId23"/>
    <p:sldId id="267" r:id="rId24"/>
    <p:sldId id="277" r:id="rId2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12/20/2021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12/20/2021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CP Staff Meetings </a:t>
            </a:r>
            <a:endParaRPr lang="en-US" dirty="0"/>
          </a:p>
        </p:txBody>
      </p:sp>
      <p:sp>
        <p:nvSpPr>
          <p:cNvPr id="3" name="Subtitle 2"/>
          <p:cNvSpPr>
            <a:spLocks noGrp="1"/>
          </p:cNvSpPr>
          <p:nvPr>
            <p:ph type="subTitle" idx="1"/>
          </p:nvPr>
        </p:nvSpPr>
        <p:spPr/>
        <p:txBody>
          <a:bodyPr/>
          <a:lstStyle/>
          <a:p>
            <a:r>
              <a:rPr lang="en-US" dirty="0" smtClean="0"/>
              <a:t>December 2021</a:t>
            </a:r>
            <a:endParaRPr lang="en-US" dirty="0"/>
          </a:p>
        </p:txBody>
      </p:sp>
    </p:spTree>
    <p:extLst>
      <p:ext uri="{BB962C8B-B14F-4D97-AF65-F5344CB8AC3E}">
        <p14:creationId xmlns:p14="http://schemas.microsoft.com/office/powerpoint/2010/main" val="2445300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 Samples – when multiple sets on one patient</a:t>
            </a:r>
            <a:endParaRPr lang="en-US" dirty="0"/>
          </a:p>
        </p:txBody>
      </p:sp>
      <p:sp>
        <p:nvSpPr>
          <p:cNvPr id="3" name="Content Placeholder 2"/>
          <p:cNvSpPr>
            <a:spLocks noGrp="1"/>
          </p:cNvSpPr>
          <p:nvPr>
            <p:ph idx="1"/>
          </p:nvPr>
        </p:nvSpPr>
        <p:spPr>
          <a:xfrm>
            <a:off x="544392" y="842375"/>
            <a:ext cx="10554574" cy="3636511"/>
          </a:xfrm>
        </p:spPr>
        <p:txBody>
          <a:bodyPr/>
          <a:lstStyle/>
          <a:p>
            <a:pPr marL="0" indent="0">
              <a:buNone/>
            </a:pPr>
            <a:r>
              <a:rPr lang="en-US" dirty="0"/>
              <a:t>Lung Anatomy – Sample Types listed on BAL </a:t>
            </a:r>
            <a:r>
              <a:rPr lang="en-US" dirty="0" smtClean="0"/>
              <a:t>samples:</a:t>
            </a:r>
          </a:p>
          <a:p>
            <a:pPr marL="0" indent="0">
              <a:buNone/>
            </a:pPr>
            <a:endParaRPr lang="en-US" dirty="0"/>
          </a:p>
          <a:p>
            <a:endParaRPr lang="en-US" dirty="0"/>
          </a:p>
        </p:txBody>
      </p:sp>
      <p:pic>
        <p:nvPicPr>
          <p:cNvPr id="4" name="Picture 3" descr="Schematic of a human lung with its five lobes. RUL = right upper lobe,... |  Download Scientific Diagram"/>
          <p:cNvPicPr/>
          <p:nvPr/>
        </p:nvPicPr>
        <p:blipFill>
          <a:blip r:embed="rId2">
            <a:extLst>
              <a:ext uri="{28A0092B-C50C-407E-A947-70E740481C1C}">
                <a14:useLocalDpi xmlns:a14="http://schemas.microsoft.com/office/drawing/2010/main" val="0"/>
              </a:ext>
            </a:extLst>
          </a:blip>
          <a:srcRect/>
          <a:stretch>
            <a:fillRect/>
          </a:stretch>
        </p:blipFill>
        <p:spPr bwMode="auto">
          <a:xfrm>
            <a:off x="638694" y="2629448"/>
            <a:ext cx="5943600" cy="3698875"/>
          </a:xfrm>
          <a:prstGeom prst="rect">
            <a:avLst/>
          </a:prstGeom>
          <a:noFill/>
          <a:ln>
            <a:noFill/>
          </a:ln>
        </p:spPr>
      </p:pic>
      <p:graphicFrame>
        <p:nvGraphicFramePr>
          <p:cNvPr id="5" name="Table 4"/>
          <p:cNvGraphicFramePr>
            <a:graphicFrameLocks noGrp="1"/>
          </p:cNvGraphicFramePr>
          <p:nvPr>
            <p:extLst>
              <p:ext uri="{D42A27DB-BD31-4B8C-83A1-F6EECF244321}">
                <p14:modId xmlns:p14="http://schemas.microsoft.com/office/powerpoint/2010/main" val="1256220553"/>
              </p:ext>
            </p:extLst>
          </p:nvPr>
        </p:nvGraphicFramePr>
        <p:xfrm>
          <a:off x="6707364" y="2223809"/>
          <a:ext cx="5432944" cy="1597981"/>
        </p:xfrm>
        <a:graphic>
          <a:graphicData uri="http://schemas.openxmlformats.org/drawingml/2006/table">
            <a:tbl>
              <a:tblPr firstRow="1" firstCol="1" bandRow="1">
                <a:tableStyleId>{5C22544A-7EE6-4342-B048-85BDC9FD1C3A}</a:tableStyleId>
              </a:tblPr>
              <a:tblGrid>
                <a:gridCol w="2716472">
                  <a:extLst>
                    <a:ext uri="{9D8B030D-6E8A-4147-A177-3AD203B41FA5}">
                      <a16:colId xmlns:a16="http://schemas.microsoft.com/office/drawing/2014/main" val="3912926176"/>
                    </a:ext>
                  </a:extLst>
                </a:gridCol>
                <a:gridCol w="2716472">
                  <a:extLst>
                    <a:ext uri="{9D8B030D-6E8A-4147-A177-3AD203B41FA5}">
                      <a16:colId xmlns:a16="http://schemas.microsoft.com/office/drawing/2014/main" val="1095662292"/>
                    </a:ext>
                  </a:extLst>
                </a:gridCol>
              </a:tblGrid>
              <a:tr h="0">
                <a:tc>
                  <a:txBody>
                    <a:bodyPr/>
                    <a:lstStyle/>
                    <a:p>
                      <a:pPr marL="0" marR="0" algn="ctr">
                        <a:lnSpc>
                          <a:spcPct val="107000"/>
                        </a:lnSpc>
                        <a:spcBef>
                          <a:spcPts val="0"/>
                        </a:spcBef>
                        <a:spcAft>
                          <a:spcPts val="0"/>
                        </a:spcAft>
                      </a:pPr>
                      <a:r>
                        <a:rPr lang="en-US" sz="1400" dirty="0">
                          <a:effectLst/>
                        </a:rPr>
                        <a:t>BAL Sample Abbreviation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Site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748144"/>
                  </a:ext>
                </a:extLst>
              </a:tr>
              <a:tr h="0">
                <a:tc>
                  <a:txBody>
                    <a:bodyPr/>
                    <a:lstStyle/>
                    <a:p>
                      <a:pPr marL="0" marR="0" algn="ctr">
                        <a:lnSpc>
                          <a:spcPct val="107000"/>
                        </a:lnSpc>
                        <a:spcBef>
                          <a:spcPts val="0"/>
                        </a:spcBef>
                        <a:spcAft>
                          <a:spcPts val="0"/>
                        </a:spcAft>
                      </a:pPr>
                      <a:r>
                        <a:rPr lang="en-US" sz="1400">
                          <a:effectLst/>
                        </a:rPr>
                        <a:t>RUL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Right Upper Lobe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165324"/>
                  </a:ext>
                </a:extLst>
              </a:tr>
              <a:tr h="0">
                <a:tc>
                  <a:txBody>
                    <a:bodyPr/>
                    <a:lstStyle/>
                    <a:p>
                      <a:pPr marL="0" marR="0" algn="ctr">
                        <a:lnSpc>
                          <a:spcPct val="107000"/>
                        </a:lnSpc>
                        <a:spcBef>
                          <a:spcPts val="0"/>
                        </a:spcBef>
                        <a:spcAft>
                          <a:spcPts val="0"/>
                        </a:spcAft>
                      </a:pPr>
                      <a:r>
                        <a:rPr lang="en-US" sz="1400">
                          <a:effectLst/>
                        </a:rPr>
                        <a:t>RML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Right Middle Lobe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4018260"/>
                  </a:ext>
                </a:extLst>
              </a:tr>
              <a:tr h="0">
                <a:tc>
                  <a:txBody>
                    <a:bodyPr/>
                    <a:lstStyle/>
                    <a:p>
                      <a:pPr marL="0" marR="0" algn="ctr">
                        <a:lnSpc>
                          <a:spcPct val="107000"/>
                        </a:lnSpc>
                        <a:spcBef>
                          <a:spcPts val="0"/>
                        </a:spcBef>
                        <a:spcAft>
                          <a:spcPts val="0"/>
                        </a:spcAft>
                      </a:pPr>
                      <a:r>
                        <a:rPr lang="en-US" sz="1400" dirty="0">
                          <a:effectLst/>
                        </a:rPr>
                        <a:t>RLL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Right Lower Lobe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9395004"/>
                  </a:ext>
                </a:extLst>
              </a:tr>
              <a:tr h="0">
                <a:tc>
                  <a:txBody>
                    <a:bodyPr/>
                    <a:lstStyle/>
                    <a:p>
                      <a:pPr marL="0" marR="0" algn="ctr">
                        <a:lnSpc>
                          <a:spcPct val="107000"/>
                        </a:lnSpc>
                        <a:spcBef>
                          <a:spcPts val="0"/>
                        </a:spcBef>
                        <a:spcAft>
                          <a:spcPts val="0"/>
                        </a:spcAft>
                      </a:pPr>
                      <a:r>
                        <a:rPr lang="en-US" sz="1400">
                          <a:effectLst/>
                        </a:rPr>
                        <a:t>LUL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Left Upper Lobe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4135356"/>
                  </a:ext>
                </a:extLst>
              </a:tr>
              <a:tr h="0">
                <a:tc>
                  <a:txBody>
                    <a:bodyPr/>
                    <a:lstStyle/>
                    <a:p>
                      <a:pPr marL="0" marR="0" algn="ctr">
                        <a:lnSpc>
                          <a:spcPct val="107000"/>
                        </a:lnSpc>
                        <a:spcBef>
                          <a:spcPts val="0"/>
                        </a:spcBef>
                        <a:spcAft>
                          <a:spcPts val="0"/>
                        </a:spcAft>
                      </a:pPr>
                      <a:r>
                        <a:rPr lang="en-US" sz="1400">
                          <a:effectLst/>
                        </a:rPr>
                        <a:t>LLL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Left Lower Lobe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8175140"/>
                  </a:ext>
                </a:extLst>
              </a:tr>
              <a:tr h="0">
                <a:tc>
                  <a:txBody>
                    <a:bodyPr/>
                    <a:lstStyle/>
                    <a:p>
                      <a:pPr marL="0" marR="0" algn="ctr">
                        <a:lnSpc>
                          <a:spcPct val="107000"/>
                        </a:lnSpc>
                        <a:spcBef>
                          <a:spcPts val="0"/>
                        </a:spcBef>
                        <a:spcAft>
                          <a:spcPts val="0"/>
                        </a:spcAft>
                      </a:pPr>
                      <a:r>
                        <a:rPr lang="en-US" sz="1400">
                          <a:effectLst/>
                        </a:rPr>
                        <a:t>Lingula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Lingula site in left lung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1275360"/>
                  </a:ext>
                </a:extLst>
              </a:tr>
            </a:tbl>
          </a:graphicData>
        </a:graphic>
      </p:graphicFrame>
      <p:cxnSp>
        <p:nvCxnSpPr>
          <p:cNvPr id="6" name="Straight Arrow Connector 5"/>
          <p:cNvCxnSpPr/>
          <p:nvPr/>
        </p:nvCxnSpPr>
        <p:spPr>
          <a:xfrm flipV="1">
            <a:off x="3807229" y="5456335"/>
            <a:ext cx="145386" cy="563807"/>
          </a:xfrm>
          <a:prstGeom prst="straightConnector1">
            <a:avLst/>
          </a:prstGeom>
          <a:ln w="19050">
            <a:solidFill>
              <a:schemeClr val="accent1"/>
            </a:solidFill>
            <a:tailEnd type="triangle"/>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3397047" y="6020142"/>
            <a:ext cx="742691" cy="276999"/>
          </a:xfrm>
          <a:prstGeom prst="rect">
            <a:avLst/>
          </a:prstGeom>
          <a:noFill/>
        </p:spPr>
        <p:txBody>
          <a:bodyPr wrap="square" rtlCol="0">
            <a:spAutoFit/>
          </a:bodyPr>
          <a:lstStyle/>
          <a:p>
            <a:r>
              <a:rPr lang="en-US" sz="1200" dirty="0" smtClean="0">
                <a:solidFill>
                  <a:schemeClr val="bg1">
                    <a:lumMod val="95000"/>
                    <a:lumOff val="5000"/>
                  </a:schemeClr>
                </a:solidFill>
              </a:rPr>
              <a:t>Lingula</a:t>
            </a:r>
            <a:endParaRPr lang="en-US" sz="1200" dirty="0">
              <a:solidFill>
                <a:schemeClr val="bg1">
                  <a:lumMod val="95000"/>
                  <a:lumOff val="5000"/>
                </a:schemeClr>
              </a:solidFill>
            </a:endParaRPr>
          </a:p>
        </p:txBody>
      </p:sp>
      <p:sp>
        <p:nvSpPr>
          <p:cNvPr id="10" name="TextBox 9"/>
          <p:cNvSpPr txBox="1"/>
          <p:nvPr/>
        </p:nvSpPr>
        <p:spPr>
          <a:xfrm>
            <a:off x="6825605" y="4478885"/>
            <a:ext cx="5196461"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Multiple samples on one patient may be collected from different lung sites. </a:t>
            </a:r>
          </a:p>
          <a:p>
            <a:endParaRPr lang="en-US" dirty="0" smtClean="0"/>
          </a:p>
          <a:p>
            <a:pPr marL="285750" indent="-285750">
              <a:buFont typeface="Arial" panose="020B0604020202020204" pitchFamily="34" charset="0"/>
              <a:buChar char="•"/>
            </a:pPr>
            <a:r>
              <a:rPr lang="en-US" dirty="0" smtClean="0"/>
              <a:t>Pay attention to the label on the BAL sample as well as the specimen comments in the orders.</a:t>
            </a:r>
            <a:endParaRPr lang="en-US" dirty="0"/>
          </a:p>
        </p:txBody>
      </p:sp>
    </p:spTree>
    <p:extLst>
      <p:ext uri="{BB962C8B-B14F-4D97-AF65-F5344CB8AC3E}">
        <p14:creationId xmlns:p14="http://schemas.microsoft.com/office/powerpoint/2010/main" val="78750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in Beaker for </a:t>
            </a:r>
            <a:r>
              <a:rPr lang="en-US" smtClean="0"/>
              <a:t>Source example</a:t>
            </a:r>
            <a:endParaRPr lang="en-US" dirty="0"/>
          </a:p>
        </p:txBody>
      </p:sp>
      <p:pic>
        <p:nvPicPr>
          <p:cNvPr id="4" name="Content Placeholder 3"/>
          <p:cNvPicPr>
            <a:picLocks noGrp="1" noChangeAspect="1"/>
          </p:cNvPicPr>
          <p:nvPr>
            <p:ph idx="1"/>
          </p:nvPr>
        </p:nvPicPr>
        <p:blipFill>
          <a:blip r:embed="rId2"/>
          <a:stretch>
            <a:fillRect/>
          </a:stretch>
        </p:blipFill>
        <p:spPr>
          <a:xfrm>
            <a:off x="1399519" y="2731111"/>
            <a:ext cx="9392961" cy="2619741"/>
          </a:xfrm>
          <a:prstGeom prst="rect">
            <a:avLst/>
          </a:prstGeom>
        </p:spPr>
      </p:pic>
    </p:spTree>
    <p:extLst>
      <p:ext uri="{BB962C8B-B14F-4D97-AF65-F5344CB8AC3E}">
        <p14:creationId xmlns:p14="http://schemas.microsoft.com/office/powerpoint/2010/main" val="103728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KidneyIntelx</a:t>
            </a:r>
            <a:endParaRPr lang="en-US" dirty="0"/>
          </a:p>
        </p:txBody>
      </p:sp>
      <p:sp>
        <p:nvSpPr>
          <p:cNvPr id="3" name="Content Placeholder 2"/>
          <p:cNvSpPr>
            <a:spLocks noGrp="1"/>
          </p:cNvSpPr>
          <p:nvPr>
            <p:ph idx="1"/>
          </p:nvPr>
        </p:nvSpPr>
        <p:spPr/>
        <p:txBody>
          <a:bodyPr/>
          <a:lstStyle/>
          <a:p>
            <a:r>
              <a:rPr lang="en-US" dirty="0" smtClean="0"/>
              <a:t>2 lavender tops with a yellow ring</a:t>
            </a:r>
          </a:p>
          <a:p>
            <a:r>
              <a:rPr lang="en-US" dirty="0" smtClean="0"/>
              <a:t>21X-334KI accession number</a:t>
            </a:r>
          </a:p>
          <a:p>
            <a:r>
              <a:rPr lang="en-US" dirty="0" smtClean="0"/>
              <a:t>Goes to </a:t>
            </a:r>
            <a:r>
              <a:rPr lang="en-US" dirty="0" err="1" smtClean="0"/>
              <a:t>sendouts</a:t>
            </a:r>
            <a:endParaRPr lang="en-US" dirty="0" smtClean="0"/>
          </a:p>
          <a:p>
            <a:r>
              <a:rPr lang="en-US" dirty="0" smtClean="0"/>
              <a:t>Should </a:t>
            </a:r>
            <a:r>
              <a:rPr lang="en-US" smtClean="0"/>
              <a:t>arrive before 3:30pm Mon-Thurs</a:t>
            </a:r>
            <a:endParaRPr lang="en-US" dirty="0"/>
          </a:p>
        </p:txBody>
      </p:sp>
    </p:spTree>
    <p:extLst>
      <p:ext uri="{BB962C8B-B14F-4D97-AF65-F5344CB8AC3E}">
        <p14:creationId xmlns:p14="http://schemas.microsoft.com/office/powerpoint/2010/main" val="980538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DSA</a:t>
            </a:r>
            <a:endParaRPr lang="en-US" dirty="0"/>
          </a:p>
        </p:txBody>
      </p:sp>
      <p:sp>
        <p:nvSpPr>
          <p:cNvPr id="3" name="Content Placeholder 2"/>
          <p:cNvSpPr>
            <a:spLocks noGrp="1"/>
          </p:cNvSpPr>
          <p:nvPr>
            <p:ph idx="1"/>
          </p:nvPr>
        </p:nvSpPr>
        <p:spPr/>
        <p:txBody>
          <a:bodyPr/>
          <a:lstStyle/>
          <a:p>
            <a:r>
              <a:rPr lang="en-US" dirty="0" smtClean="0"/>
              <a:t>Miscellaneous Test/RTEST order for DSA = same as PRA</a:t>
            </a:r>
          </a:p>
          <a:p>
            <a:r>
              <a:rPr lang="en-US" dirty="0" smtClean="0"/>
              <a:t>Red top</a:t>
            </a:r>
          </a:p>
          <a:p>
            <a:r>
              <a:rPr lang="en-US" dirty="0" smtClean="0"/>
              <a:t>Don’t spin</a:t>
            </a:r>
            <a:endParaRPr lang="en-US" dirty="0"/>
          </a:p>
        </p:txBody>
      </p:sp>
    </p:spTree>
    <p:extLst>
      <p:ext uri="{BB962C8B-B14F-4D97-AF65-F5344CB8AC3E}">
        <p14:creationId xmlns:p14="http://schemas.microsoft.com/office/powerpoint/2010/main" val="14554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Urines and Aliquots</a:t>
            </a:r>
            <a:endParaRPr lang="en-US" dirty="0"/>
          </a:p>
        </p:txBody>
      </p:sp>
      <p:sp>
        <p:nvSpPr>
          <p:cNvPr id="3" name="Content Placeholder 2"/>
          <p:cNvSpPr>
            <a:spLocks noGrp="1"/>
          </p:cNvSpPr>
          <p:nvPr>
            <p:ph idx="1"/>
          </p:nvPr>
        </p:nvSpPr>
        <p:spPr>
          <a:xfrm>
            <a:off x="818712" y="1417638"/>
            <a:ext cx="10554574" cy="4833533"/>
          </a:xfrm>
        </p:spPr>
        <p:txBody>
          <a:bodyPr/>
          <a:lstStyle/>
          <a:p>
            <a:r>
              <a:rPr lang="en-US" dirty="0" smtClean="0"/>
              <a:t>When accessioning urines – check the entire cup for test labels. Reprint all test labels for Spin person to pour off required tests. </a:t>
            </a:r>
          </a:p>
          <a:p>
            <a:r>
              <a:rPr lang="en-US" dirty="0" smtClean="0"/>
              <a:t>All aliquots must be initialed by the person aliquoting. This is to show that you verified identifiers on the original sample with the aliquot.</a:t>
            </a:r>
          </a:p>
          <a:p>
            <a:r>
              <a:rPr lang="en-US" dirty="0" smtClean="0"/>
              <a:t>Urine aliquots will be monitored over the upcoming months for compliance.</a:t>
            </a:r>
          </a:p>
          <a:p>
            <a:r>
              <a:rPr lang="en-US" dirty="0" smtClean="0"/>
              <a:t>“Spin 2” person should be designated on first and second shifts to help pour off urines.</a:t>
            </a:r>
          </a:p>
          <a:p>
            <a:r>
              <a:rPr lang="en-US" dirty="0" smtClean="0"/>
              <a:t>Please prioritize STAT (ED) samples. </a:t>
            </a:r>
          </a:p>
          <a:p>
            <a:r>
              <a:rPr lang="en-US" dirty="0" smtClean="0"/>
              <a:t>Accession person or Spin 2 person should help locate missing urine samples</a:t>
            </a:r>
            <a:endParaRPr lang="en-US" dirty="0"/>
          </a:p>
        </p:txBody>
      </p:sp>
    </p:spTree>
    <p:extLst>
      <p:ext uri="{BB962C8B-B14F-4D97-AF65-F5344CB8AC3E}">
        <p14:creationId xmlns:p14="http://schemas.microsoft.com/office/powerpoint/2010/main" val="2458821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 rotation</a:t>
            </a:r>
            <a:endParaRPr lang="en-US" dirty="0"/>
          </a:p>
        </p:txBody>
      </p:sp>
      <p:sp>
        <p:nvSpPr>
          <p:cNvPr id="3" name="Content Placeholder 2"/>
          <p:cNvSpPr>
            <a:spLocks noGrp="1"/>
          </p:cNvSpPr>
          <p:nvPr>
            <p:ph idx="1"/>
          </p:nvPr>
        </p:nvSpPr>
        <p:spPr/>
        <p:txBody>
          <a:bodyPr/>
          <a:lstStyle/>
          <a:p>
            <a:r>
              <a:rPr lang="en-US" dirty="0" smtClean="0"/>
              <a:t>Spin 1: centrifuges</a:t>
            </a:r>
          </a:p>
          <a:p>
            <a:r>
              <a:rPr lang="en-US" dirty="0"/>
              <a:t>Please </a:t>
            </a:r>
            <a:r>
              <a:rPr lang="en-US" b="1" dirty="0"/>
              <a:t>double check all lavender top</a:t>
            </a:r>
            <a:r>
              <a:rPr lang="en-US" dirty="0"/>
              <a:t> tubes before </a:t>
            </a:r>
            <a:r>
              <a:rPr lang="en-US" dirty="0" smtClean="0"/>
              <a:t>centrifuging</a:t>
            </a:r>
          </a:p>
          <a:p>
            <a:r>
              <a:rPr lang="en-US" dirty="0" smtClean="0"/>
              <a:t>Spin 2: urines and routine hematology </a:t>
            </a:r>
            <a:r>
              <a:rPr lang="en-US" dirty="0" smtClean="0"/>
              <a:t>samples</a:t>
            </a:r>
          </a:p>
          <a:p>
            <a:r>
              <a:rPr lang="en-US" dirty="0" smtClean="0"/>
              <a:t>Ok to put STAT hematology samples in blue racks in accessioning. </a:t>
            </a:r>
            <a:endParaRPr lang="en-US" dirty="0" smtClean="0"/>
          </a:p>
          <a:p>
            <a:endParaRPr lang="en-US" dirty="0"/>
          </a:p>
          <a:p>
            <a:r>
              <a:rPr lang="en-US" dirty="0" smtClean="0"/>
              <a:t>Tube room person to take </a:t>
            </a:r>
            <a:r>
              <a:rPr lang="en-US" dirty="0" smtClean="0"/>
              <a:t>all </a:t>
            </a:r>
            <a:r>
              <a:rPr lang="en-US" dirty="0" smtClean="0"/>
              <a:t>hematology samples directly to hematology</a:t>
            </a:r>
          </a:p>
        </p:txBody>
      </p:sp>
    </p:spTree>
    <p:extLst>
      <p:ext uri="{BB962C8B-B14F-4D97-AF65-F5344CB8AC3E}">
        <p14:creationId xmlns:p14="http://schemas.microsoft.com/office/powerpoint/2010/main" val="2669511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 Phlebotomy Samples without Orders</a:t>
            </a:r>
            <a:endParaRPr lang="en-US" dirty="0"/>
          </a:p>
        </p:txBody>
      </p:sp>
      <p:sp>
        <p:nvSpPr>
          <p:cNvPr id="3" name="Content Placeholder 2"/>
          <p:cNvSpPr>
            <a:spLocks noGrp="1"/>
          </p:cNvSpPr>
          <p:nvPr>
            <p:ph idx="1"/>
          </p:nvPr>
        </p:nvSpPr>
        <p:spPr/>
        <p:txBody>
          <a:bodyPr/>
          <a:lstStyle/>
          <a:p>
            <a:r>
              <a:rPr lang="en-US" dirty="0" smtClean="0"/>
              <a:t>If samples with handwritten labels from OP Phlebotomy come without orders – orders may have been faxed to us</a:t>
            </a:r>
          </a:p>
          <a:p>
            <a:r>
              <a:rPr lang="en-US" dirty="0" smtClean="0"/>
              <a:t>Check the Future Orders folder in the requisitions hanging file bin</a:t>
            </a:r>
          </a:p>
          <a:p>
            <a:r>
              <a:rPr lang="en-US" dirty="0" smtClean="0"/>
              <a:t>OP Phlebotomy has green labels to place on packing list that say “Check Future Orders Folder”</a:t>
            </a:r>
          </a:p>
          <a:p>
            <a:pPr marL="0" indent="0">
              <a:buNone/>
            </a:pPr>
            <a:endParaRPr lang="en-US" dirty="0"/>
          </a:p>
        </p:txBody>
      </p:sp>
    </p:spTree>
    <p:extLst>
      <p:ext uri="{BB962C8B-B14F-4D97-AF65-F5344CB8AC3E}">
        <p14:creationId xmlns:p14="http://schemas.microsoft.com/office/powerpoint/2010/main" val="3192304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Not in </a:t>
            </a:r>
            <a:r>
              <a:rPr lang="en-US" dirty="0" err="1" smtClean="0"/>
              <a:t>CareEvolve</a:t>
            </a:r>
            <a:endParaRPr lang="en-US" dirty="0"/>
          </a:p>
        </p:txBody>
      </p:sp>
      <p:sp>
        <p:nvSpPr>
          <p:cNvPr id="3" name="Content Placeholder 2"/>
          <p:cNvSpPr>
            <a:spLocks noGrp="1"/>
          </p:cNvSpPr>
          <p:nvPr>
            <p:ph idx="1"/>
          </p:nvPr>
        </p:nvSpPr>
        <p:spPr/>
        <p:txBody>
          <a:bodyPr/>
          <a:lstStyle/>
          <a:p>
            <a:r>
              <a:rPr lang="en-US" dirty="0" smtClean="0"/>
              <a:t>New Job Aide describes what to do when you have to use “Outreach, Not on Staff” in </a:t>
            </a:r>
            <a:r>
              <a:rPr lang="en-US" dirty="0" err="1" smtClean="0"/>
              <a:t>CareEvolve</a:t>
            </a:r>
            <a:r>
              <a:rPr lang="en-US" dirty="0" smtClean="0"/>
              <a:t> as the provider (when the provider is not listed in </a:t>
            </a:r>
            <a:r>
              <a:rPr lang="en-US" dirty="0" err="1" smtClean="0"/>
              <a:t>CareEvolve</a:t>
            </a:r>
            <a:r>
              <a:rPr lang="en-US" dirty="0" smtClean="0"/>
              <a:t>)</a:t>
            </a:r>
          </a:p>
          <a:p>
            <a:r>
              <a:rPr lang="en-US" dirty="0" smtClean="0"/>
              <a:t>Causes billing problems when there is not an actual provider associated with the order</a:t>
            </a:r>
          </a:p>
          <a:p>
            <a:r>
              <a:rPr lang="en-US" dirty="0" smtClean="0"/>
              <a:t>CP processing </a:t>
            </a:r>
            <a:r>
              <a:rPr lang="en-US" dirty="0" err="1" smtClean="0"/>
              <a:t>CareEvolve</a:t>
            </a:r>
            <a:r>
              <a:rPr lang="en-US" dirty="0" smtClean="0"/>
              <a:t> orders after hours or weekends – follow the Job Aide</a:t>
            </a:r>
          </a:p>
          <a:p>
            <a:r>
              <a:rPr lang="en-US" dirty="0" smtClean="0"/>
              <a:t>If provider is in </a:t>
            </a:r>
            <a:r>
              <a:rPr lang="en-US" dirty="0" err="1" smtClean="0"/>
              <a:t>WakeOne</a:t>
            </a:r>
            <a:r>
              <a:rPr lang="en-US" dirty="0" smtClean="0"/>
              <a:t> Provider Finder but not in </a:t>
            </a:r>
            <a:r>
              <a:rPr lang="en-US" dirty="0" err="1" smtClean="0"/>
              <a:t>CareEvolve</a:t>
            </a:r>
            <a:r>
              <a:rPr lang="en-US" dirty="0" smtClean="0"/>
              <a:t> – email Path Tech</a:t>
            </a:r>
          </a:p>
          <a:p>
            <a:r>
              <a:rPr lang="en-US" dirty="0" smtClean="0"/>
              <a:t>If provider is not in </a:t>
            </a:r>
            <a:r>
              <a:rPr lang="en-US" dirty="0" err="1" smtClean="0"/>
              <a:t>WakeOne</a:t>
            </a:r>
            <a:r>
              <a:rPr lang="en-US" dirty="0" smtClean="0"/>
              <a:t> or </a:t>
            </a:r>
            <a:r>
              <a:rPr lang="en-US" dirty="0" err="1" smtClean="0"/>
              <a:t>CareEvolve</a:t>
            </a:r>
            <a:r>
              <a:rPr lang="en-US" dirty="0" smtClean="0"/>
              <a:t> – email Path Tech (or Client Services if you don’t have the necessary information)</a:t>
            </a:r>
            <a:endParaRPr lang="en-US" dirty="0"/>
          </a:p>
        </p:txBody>
      </p:sp>
    </p:spTree>
    <p:extLst>
      <p:ext uri="{BB962C8B-B14F-4D97-AF65-F5344CB8AC3E}">
        <p14:creationId xmlns:p14="http://schemas.microsoft.com/office/powerpoint/2010/main" val="1106259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sp>
        <p:nvSpPr>
          <p:cNvPr id="3" name="Content Placeholder 2"/>
          <p:cNvSpPr>
            <a:spLocks noGrp="1"/>
          </p:cNvSpPr>
          <p:nvPr>
            <p:ph idx="1"/>
          </p:nvPr>
        </p:nvSpPr>
        <p:spPr/>
        <p:txBody>
          <a:bodyPr/>
          <a:lstStyle/>
          <a:p>
            <a:r>
              <a:rPr lang="en-US" dirty="0" smtClean="0"/>
              <a:t>Keep an eye on the In Basket through the day</a:t>
            </a:r>
          </a:p>
          <a:p>
            <a:r>
              <a:rPr lang="en-US" dirty="0" smtClean="0"/>
              <a:t>If you need help with how to complete types of Add-Ons, please contact me. We will go through them together. </a:t>
            </a:r>
          </a:p>
          <a:p>
            <a:r>
              <a:rPr lang="en-US" dirty="0" smtClean="0"/>
              <a:t>The procedure has been updated to account for most Add-On scenarios. If you encounter a problem or something not covered by the procedure, let me know. </a:t>
            </a:r>
            <a:endParaRPr lang="en-US" dirty="0"/>
          </a:p>
        </p:txBody>
      </p:sp>
    </p:spTree>
    <p:extLst>
      <p:ext uri="{BB962C8B-B14F-4D97-AF65-F5344CB8AC3E}">
        <p14:creationId xmlns:p14="http://schemas.microsoft.com/office/powerpoint/2010/main" val="420392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Communication</a:t>
            </a:r>
            <a:endParaRPr lang="en-US" dirty="0"/>
          </a:p>
        </p:txBody>
      </p:sp>
      <p:sp>
        <p:nvSpPr>
          <p:cNvPr id="3" name="Content Placeholder 2"/>
          <p:cNvSpPr>
            <a:spLocks noGrp="1"/>
          </p:cNvSpPr>
          <p:nvPr>
            <p:ph idx="1"/>
          </p:nvPr>
        </p:nvSpPr>
        <p:spPr/>
        <p:txBody>
          <a:bodyPr/>
          <a:lstStyle/>
          <a:p>
            <a:r>
              <a:rPr lang="en-US" dirty="0" smtClean="0"/>
              <a:t>Use Tube Communication and Spin Communication sheets to document handoff between shifts</a:t>
            </a:r>
          </a:p>
          <a:p>
            <a:r>
              <a:rPr lang="en-US" dirty="0" smtClean="0"/>
              <a:t>Blank copies are on the bulletin board in Tube Room and on bulletin board by Spin fridge</a:t>
            </a:r>
          </a:p>
          <a:p>
            <a:r>
              <a:rPr lang="en-US" dirty="0" smtClean="0"/>
              <a:t>Completed forms go in </a:t>
            </a:r>
            <a:r>
              <a:rPr lang="en-US" dirty="0" err="1" smtClean="0"/>
              <a:t>Torie’s</a:t>
            </a:r>
            <a:r>
              <a:rPr lang="en-US" dirty="0"/>
              <a:t> </a:t>
            </a:r>
            <a:r>
              <a:rPr lang="en-US" dirty="0" smtClean="0"/>
              <a:t>box in Tube Room please</a:t>
            </a:r>
            <a:endParaRPr lang="en-US" dirty="0"/>
          </a:p>
        </p:txBody>
      </p:sp>
    </p:spTree>
    <p:extLst>
      <p:ext uri="{BB962C8B-B14F-4D97-AF65-F5344CB8AC3E}">
        <p14:creationId xmlns:p14="http://schemas.microsoft.com/office/powerpoint/2010/main" val="199841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Standards Policy</a:t>
            </a:r>
            <a:endParaRPr lang="en-US" dirty="0"/>
          </a:p>
        </p:txBody>
      </p:sp>
      <p:pic>
        <p:nvPicPr>
          <p:cNvPr id="4" name="Content Placeholder 3"/>
          <p:cNvPicPr>
            <a:picLocks noGrp="1" noChangeAspect="1"/>
          </p:cNvPicPr>
          <p:nvPr>
            <p:ph idx="1"/>
          </p:nvPr>
        </p:nvPicPr>
        <p:blipFill>
          <a:blip r:embed="rId2"/>
          <a:stretch>
            <a:fillRect/>
          </a:stretch>
        </p:blipFill>
        <p:spPr>
          <a:xfrm>
            <a:off x="349135" y="2369713"/>
            <a:ext cx="10757708" cy="1697673"/>
          </a:xfrm>
          <a:prstGeom prst="rect">
            <a:avLst/>
          </a:prstGeom>
        </p:spPr>
      </p:pic>
      <p:pic>
        <p:nvPicPr>
          <p:cNvPr id="5" name="Picture 4"/>
          <p:cNvPicPr>
            <a:picLocks noChangeAspect="1"/>
          </p:cNvPicPr>
          <p:nvPr/>
        </p:nvPicPr>
        <p:blipFill>
          <a:blip r:embed="rId3"/>
          <a:stretch>
            <a:fillRect/>
          </a:stretch>
        </p:blipFill>
        <p:spPr>
          <a:xfrm>
            <a:off x="166288" y="4397434"/>
            <a:ext cx="11792206" cy="1980650"/>
          </a:xfrm>
          <a:prstGeom prst="rect">
            <a:avLst/>
          </a:prstGeom>
        </p:spPr>
      </p:pic>
    </p:spTree>
    <p:extLst>
      <p:ext uri="{BB962C8B-B14F-4D97-AF65-F5344CB8AC3E}">
        <p14:creationId xmlns:p14="http://schemas.microsoft.com/office/powerpoint/2010/main" val="2248805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Requisitions</a:t>
            </a:r>
            <a:endParaRPr lang="en-US" dirty="0"/>
          </a:p>
        </p:txBody>
      </p:sp>
      <p:sp>
        <p:nvSpPr>
          <p:cNvPr id="3" name="Content Placeholder 2"/>
          <p:cNvSpPr>
            <a:spLocks noGrp="1"/>
          </p:cNvSpPr>
          <p:nvPr>
            <p:ph idx="1"/>
          </p:nvPr>
        </p:nvSpPr>
        <p:spPr/>
        <p:txBody>
          <a:bodyPr/>
          <a:lstStyle/>
          <a:p>
            <a:r>
              <a:rPr lang="en-US" dirty="0" smtClean="0"/>
              <a:t>Manual </a:t>
            </a:r>
            <a:r>
              <a:rPr lang="en-US" dirty="0" err="1" smtClean="0"/>
              <a:t>Reqs</a:t>
            </a:r>
            <a:r>
              <a:rPr lang="en-US" dirty="0" smtClean="0"/>
              <a:t> folder – file completed manual </a:t>
            </a:r>
            <a:r>
              <a:rPr lang="en-US" dirty="0" err="1" smtClean="0"/>
              <a:t>reqs</a:t>
            </a:r>
            <a:r>
              <a:rPr lang="en-US" dirty="0" smtClean="0"/>
              <a:t> (X accounts, autopsies, POPL, exposures)</a:t>
            </a:r>
          </a:p>
          <a:p>
            <a:r>
              <a:rPr lang="en-US" dirty="0" smtClean="0"/>
              <a:t>All folders except Helms </a:t>
            </a:r>
            <a:r>
              <a:rPr lang="en-US" dirty="0" err="1" smtClean="0"/>
              <a:t>Reqs</a:t>
            </a:r>
            <a:r>
              <a:rPr lang="en-US" dirty="0" smtClean="0"/>
              <a:t> folder to be emptied around midnight every night. Place all daily papers from hanging folders in “unsorted” red bin.</a:t>
            </a:r>
          </a:p>
          <a:p>
            <a:r>
              <a:rPr lang="en-US" dirty="0" smtClean="0"/>
              <a:t>Scanned requisitions are kept in a black bin on the top shelf of accessioning after hours/weekends. These are for reference only in case clients call with questions. Please do not file any new requisitions here. </a:t>
            </a:r>
            <a:endParaRPr lang="en-US" dirty="0"/>
          </a:p>
        </p:txBody>
      </p:sp>
    </p:spTree>
    <p:extLst>
      <p:ext uri="{BB962C8B-B14F-4D97-AF65-F5344CB8AC3E}">
        <p14:creationId xmlns:p14="http://schemas.microsoft.com/office/powerpoint/2010/main" val="504506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a:t>
            </a:r>
            <a:endParaRPr lang="en-US" dirty="0"/>
          </a:p>
        </p:txBody>
      </p:sp>
      <p:sp>
        <p:nvSpPr>
          <p:cNvPr id="3" name="Content Placeholder 2"/>
          <p:cNvSpPr>
            <a:spLocks noGrp="1"/>
          </p:cNvSpPr>
          <p:nvPr>
            <p:ph idx="1"/>
          </p:nvPr>
        </p:nvSpPr>
        <p:spPr/>
        <p:txBody>
          <a:bodyPr/>
          <a:lstStyle/>
          <a:p>
            <a:r>
              <a:rPr lang="en-US" dirty="0" smtClean="0"/>
              <a:t>When you get to work, relieve someone from their rotation. Or help with that rotation. </a:t>
            </a:r>
          </a:p>
          <a:p>
            <a:r>
              <a:rPr lang="en-US" dirty="0" smtClean="0"/>
              <a:t>Help each other. Especially if someone asks for help.</a:t>
            </a:r>
          </a:p>
          <a:p>
            <a:r>
              <a:rPr lang="en-US" dirty="0" smtClean="0"/>
              <a:t>Take time to answer each other’s questions. </a:t>
            </a:r>
          </a:p>
          <a:p>
            <a:r>
              <a:rPr lang="en-US" dirty="0" smtClean="0"/>
              <a:t>If you have a question, don’t be afraid to ask!</a:t>
            </a:r>
          </a:p>
          <a:p>
            <a:r>
              <a:rPr lang="en-US" dirty="0" smtClean="0"/>
              <a:t>Be kind to one another. </a:t>
            </a:r>
          </a:p>
          <a:p>
            <a:r>
              <a:rPr lang="en-US" dirty="0" smtClean="0"/>
              <a:t>We are here to provide care to patients. And provide customer service to our clients (nurses, doctors, phlebotomists, etc.). </a:t>
            </a:r>
          </a:p>
          <a:p>
            <a:r>
              <a:rPr lang="en-US" dirty="0" smtClean="0"/>
              <a:t>If you are stepping out of the lab for a few minutes, let your </a:t>
            </a:r>
            <a:r>
              <a:rPr lang="en-US" smtClean="0"/>
              <a:t>coworkers know. </a:t>
            </a:r>
            <a:endParaRPr lang="en-US" dirty="0"/>
          </a:p>
        </p:txBody>
      </p:sp>
    </p:spTree>
    <p:extLst>
      <p:ext uri="{BB962C8B-B14F-4D97-AF65-F5344CB8AC3E}">
        <p14:creationId xmlns:p14="http://schemas.microsoft.com/office/powerpoint/2010/main" val="708288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employees</a:t>
            </a:r>
            <a:endParaRPr lang="en-US" dirty="0"/>
          </a:p>
        </p:txBody>
      </p:sp>
      <p:sp>
        <p:nvSpPr>
          <p:cNvPr id="3" name="Content Placeholder 2"/>
          <p:cNvSpPr>
            <a:spLocks noGrp="1"/>
          </p:cNvSpPr>
          <p:nvPr>
            <p:ph idx="1"/>
          </p:nvPr>
        </p:nvSpPr>
        <p:spPr/>
        <p:txBody>
          <a:bodyPr/>
          <a:lstStyle/>
          <a:p>
            <a:r>
              <a:rPr lang="en-US" dirty="0" smtClean="0"/>
              <a:t>Leatha Houston – full time - started 11/1/21</a:t>
            </a:r>
          </a:p>
          <a:p>
            <a:r>
              <a:rPr lang="en-US" dirty="0" smtClean="0"/>
              <a:t>X’zoria Harris – PRN student – started 11/8/21</a:t>
            </a:r>
          </a:p>
          <a:p>
            <a:r>
              <a:rPr lang="en-US" dirty="0" smtClean="0"/>
              <a:t>Nieka Thomas – Assistant Manager – started 11/15/21</a:t>
            </a:r>
          </a:p>
          <a:p>
            <a:r>
              <a:rPr lang="en-US" dirty="0" smtClean="0"/>
              <a:t>Ami Boggs – part time, student – starts 12/20/21</a:t>
            </a:r>
            <a:endParaRPr lang="en-US" dirty="0"/>
          </a:p>
        </p:txBody>
      </p:sp>
    </p:spTree>
    <p:extLst>
      <p:ext uri="{BB962C8B-B14F-4D97-AF65-F5344CB8AC3E}">
        <p14:creationId xmlns:p14="http://schemas.microsoft.com/office/powerpoint/2010/main" val="415215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Coworker reminders</a:t>
            </a:r>
            <a:endParaRPr lang="en-US" dirty="0"/>
          </a:p>
        </p:txBody>
      </p:sp>
      <p:sp>
        <p:nvSpPr>
          <p:cNvPr id="3" name="Content Placeholder 2"/>
          <p:cNvSpPr>
            <a:spLocks noGrp="1"/>
          </p:cNvSpPr>
          <p:nvPr>
            <p:ph idx="1"/>
          </p:nvPr>
        </p:nvSpPr>
        <p:spPr>
          <a:xfrm>
            <a:off x="818712" y="2222287"/>
            <a:ext cx="10554574" cy="4170200"/>
          </a:xfrm>
        </p:spPr>
        <p:txBody>
          <a:bodyPr>
            <a:normAutofit/>
          </a:bodyPr>
          <a:lstStyle/>
          <a:p>
            <a:r>
              <a:rPr lang="en-US" dirty="0" smtClean="0"/>
              <a:t>Please hand off short blue tops and other problems directly to an accession person. Sitting the bag down by the bins causes a delay in processing and redraw. </a:t>
            </a:r>
          </a:p>
          <a:p>
            <a:r>
              <a:rPr lang="en-US" dirty="0" smtClean="0"/>
              <a:t>Be careful when scanning outreach or POPL samples. We have been missing some of these and they don’t get found until days later when the sample is expired.</a:t>
            </a:r>
          </a:p>
          <a:p>
            <a:r>
              <a:rPr lang="en-US" dirty="0" smtClean="0"/>
              <a:t>STAT and Routine bins in accession take first priority. Then the Outreach bins. </a:t>
            </a:r>
          </a:p>
          <a:p>
            <a:r>
              <a:rPr lang="en-US" dirty="0" smtClean="0"/>
              <a:t>Courier bins: follow first in, first out. Bin order: front to back; left to right; top to bottom</a:t>
            </a:r>
          </a:p>
          <a:p>
            <a:r>
              <a:rPr lang="en-US" dirty="0" smtClean="0"/>
              <a:t>Third shift: place all requisitions from the day in the red bin at/around midnight including manual requisitions.</a:t>
            </a:r>
          </a:p>
          <a:p>
            <a:r>
              <a:rPr lang="en-US" dirty="0" smtClean="0"/>
              <a:t>Process all body fluids from start to finish: fluid worksheet for EVERY body fluid. Aliquot and deliver your own body fluids.</a:t>
            </a:r>
            <a:endParaRPr lang="en-US" dirty="0"/>
          </a:p>
        </p:txBody>
      </p:sp>
    </p:spTree>
    <p:extLst>
      <p:ext uri="{BB962C8B-B14F-4D97-AF65-F5344CB8AC3E}">
        <p14:creationId xmlns:p14="http://schemas.microsoft.com/office/powerpoint/2010/main" val="2854217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Coworker reminders</a:t>
            </a:r>
            <a:endParaRPr lang="en-US" dirty="0"/>
          </a:p>
        </p:txBody>
      </p:sp>
      <p:sp>
        <p:nvSpPr>
          <p:cNvPr id="3" name="Content Placeholder 2"/>
          <p:cNvSpPr>
            <a:spLocks noGrp="1"/>
          </p:cNvSpPr>
          <p:nvPr>
            <p:ph idx="1"/>
          </p:nvPr>
        </p:nvSpPr>
        <p:spPr>
          <a:xfrm>
            <a:off x="827424" y="2330353"/>
            <a:ext cx="10554574" cy="4319829"/>
          </a:xfrm>
        </p:spPr>
        <p:txBody>
          <a:bodyPr>
            <a:normAutofit lnSpcReduction="10000"/>
          </a:bodyPr>
          <a:lstStyle/>
          <a:p>
            <a:r>
              <a:rPr lang="en-US" dirty="0" smtClean="0"/>
              <a:t>Only store fluids in the fluids rack if a freeze and hold is ordered (and sample has already been to </a:t>
            </a:r>
            <a:r>
              <a:rPr lang="en-US" dirty="0" err="1" smtClean="0"/>
              <a:t>sendouts</a:t>
            </a:r>
            <a:r>
              <a:rPr lang="en-US" dirty="0" smtClean="0"/>
              <a:t>). Store the freeze and hold sample in Container Storage in Beaker.</a:t>
            </a:r>
          </a:p>
          <a:p>
            <a:r>
              <a:rPr lang="en-US" dirty="0" smtClean="0"/>
              <a:t>Watch for upside down labels and fix them before they get to the bench.</a:t>
            </a:r>
          </a:p>
          <a:p>
            <a:r>
              <a:rPr lang="en-US" dirty="0" smtClean="0"/>
              <a:t>If you deal with a problem sample, send a specimen issues email (for outpatient samples) or call the floor (inpatients) and send for redraw as needed.</a:t>
            </a:r>
          </a:p>
          <a:p>
            <a:r>
              <a:rPr lang="en-US" dirty="0" smtClean="0"/>
              <a:t>When a UA vacutainer is received you don’t have to reprint a UA label. If it is shared with other samples, please reprint the UA.</a:t>
            </a:r>
          </a:p>
          <a:p>
            <a:r>
              <a:rPr lang="en-US" dirty="0" smtClean="0"/>
              <a:t>All tubes ordered as Extra Tubes go to the testing area. Do not put them in the spin rack.</a:t>
            </a:r>
          </a:p>
          <a:p>
            <a:r>
              <a:rPr lang="en-US" dirty="0" smtClean="0"/>
              <a:t>Make .2 tubes extra tubes – order as extra </a:t>
            </a:r>
            <a:r>
              <a:rPr lang="en-US" dirty="0" smtClean="0"/>
              <a:t>tube</a:t>
            </a:r>
          </a:p>
          <a:p>
            <a:r>
              <a:rPr lang="en-US" dirty="0" smtClean="0"/>
              <a:t>Don’t make packing lists on any Miscellaneous Test (MT accession)</a:t>
            </a:r>
          </a:p>
          <a:p>
            <a:r>
              <a:rPr lang="en-US" dirty="0" smtClean="0"/>
              <a:t>Take care of problem samples in CP. Don’t send to other labs if you know it’s the wrong sample type. </a:t>
            </a:r>
            <a:endParaRPr lang="en-US" dirty="0" smtClean="0"/>
          </a:p>
          <a:p>
            <a:endParaRPr lang="en-US" dirty="0"/>
          </a:p>
        </p:txBody>
      </p:sp>
    </p:spTree>
    <p:extLst>
      <p:ext uri="{BB962C8B-B14F-4D97-AF65-F5344CB8AC3E}">
        <p14:creationId xmlns:p14="http://schemas.microsoft.com/office/powerpoint/2010/main" val="8921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Policy</a:t>
            </a:r>
            <a:endParaRPr lang="en-US" dirty="0"/>
          </a:p>
        </p:txBody>
      </p:sp>
      <p:pic>
        <p:nvPicPr>
          <p:cNvPr id="4" name="Content Placeholder 3"/>
          <p:cNvPicPr>
            <a:picLocks noGrp="1" noChangeAspect="1"/>
          </p:cNvPicPr>
          <p:nvPr>
            <p:ph idx="1"/>
          </p:nvPr>
        </p:nvPicPr>
        <p:blipFill>
          <a:blip r:embed="rId2"/>
          <a:stretch>
            <a:fillRect/>
          </a:stretch>
        </p:blipFill>
        <p:spPr>
          <a:xfrm>
            <a:off x="652895" y="2399142"/>
            <a:ext cx="10553700" cy="1937016"/>
          </a:xfrm>
          <a:prstGeom prst="rect">
            <a:avLst/>
          </a:prstGeom>
        </p:spPr>
      </p:pic>
      <p:pic>
        <p:nvPicPr>
          <p:cNvPr id="5" name="Picture 4"/>
          <p:cNvPicPr>
            <a:picLocks noChangeAspect="1"/>
          </p:cNvPicPr>
          <p:nvPr/>
        </p:nvPicPr>
        <p:blipFill>
          <a:blip r:embed="rId3"/>
          <a:stretch>
            <a:fillRect/>
          </a:stretch>
        </p:blipFill>
        <p:spPr>
          <a:xfrm>
            <a:off x="810000" y="4510725"/>
            <a:ext cx="7077941" cy="415239"/>
          </a:xfrm>
          <a:prstGeom prst="rect">
            <a:avLst/>
          </a:prstGeom>
        </p:spPr>
      </p:pic>
    </p:spTree>
    <p:extLst>
      <p:ext uri="{BB962C8B-B14F-4D97-AF65-F5344CB8AC3E}">
        <p14:creationId xmlns:p14="http://schemas.microsoft.com/office/powerpoint/2010/main" val="145991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Policy</a:t>
            </a:r>
            <a:endParaRPr lang="en-US" dirty="0"/>
          </a:p>
        </p:txBody>
      </p:sp>
      <p:pic>
        <p:nvPicPr>
          <p:cNvPr id="4" name="Content Placeholder 3"/>
          <p:cNvPicPr>
            <a:picLocks noGrp="1" noChangeAspect="1"/>
          </p:cNvPicPr>
          <p:nvPr>
            <p:ph idx="1"/>
          </p:nvPr>
        </p:nvPicPr>
        <p:blipFill>
          <a:blip r:embed="rId2"/>
          <a:stretch>
            <a:fillRect/>
          </a:stretch>
        </p:blipFill>
        <p:spPr>
          <a:xfrm>
            <a:off x="726870" y="1582419"/>
            <a:ext cx="7386352" cy="5094613"/>
          </a:xfrm>
          <a:prstGeom prst="rect">
            <a:avLst/>
          </a:prstGeom>
        </p:spPr>
      </p:pic>
    </p:spTree>
    <p:extLst>
      <p:ext uri="{BB962C8B-B14F-4D97-AF65-F5344CB8AC3E}">
        <p14:creationId xmlns:p14="http://schemas.microsoft.com/office/powerpoint/2010/main" val="212596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Policy</a:t>
            </a:r>
            <a:endParaRPr lang="en-US" dirty="0"/>
          </a:p>
        </p:txBody>
      </p:sp>
      <p:pic>
        <p:nvPicPr>
          <p:cNvPr id="4" name="Content Placeholder 3"/>
          <p:cNvPicPr>
            <a:picLocks noGrp="1" noChangeAspect="1"/>
          </p:cNvPicPr>
          <p:nvPr>
            <p:ph idx="1"/>
          </p:nvPr>
        </p:nvPicPr>
        <p:blipFill>
          <a:blip r:embed="rId2"/>
          <a:stretch>
            <a:fillRect/>
          </a:stretch>
        </p:blipFill>
        <p:spPr>
          <a:xfrm>
            <a:off x="810000" y="2825317"/>
            <a:ext cx="9210523" cy="1504158"/>
          </a:xfrm>
          <a:prstGeom prst="rect">
            <a:avLst/>
          </a:prstGeom>
        </p:spPr>
      </p:pic>
    </p:spTree>
    <p:extLst>
      <p:ext uri="{BB962C8B-B14F-4D97-AF65-F5344CB8AC3E}">
        <p14:creationId xmlns:p14="http://schemas.microsoft.com/office/powerpoint/2010/main" val="655342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Policy</a:t>
            </a:r>
            <a:endParaRPr lang="en-US" dirty="0"/>
          </a:p>
        </p:txBody>
      </p:sp>
      <p:pic>
        <p:nvPicPr>
          <p:cNvPr id="5" name="Picture 4"/>
          <p:cNvPicPr>
            <a:picLocks noChangeAspect="1"/>
          </p:cNvPicPr>
          <p:nvPr/>
        </p:nvPicPr>
        <p:blipFill>
          <a:blip r:embed="rId2"/>
          <a:stretch>
            <a:fillRect/>
          </a:stretch>
        </p:blipFill>
        <p:spPr>
          <a:xfrm>
            <a:off x="693622" y="1625617"/>
            <a:ext cx="10021699" cy="4829849"/>
          </a:xfrm>
          <a:prstGeom prst="rect">
            <a:avLst/>
          </a:prstGeom>
        </p:spPr>
      </p:pic>
    </p:spTree>
    <p:extLst>
      <p:ext uri="{BB962C8B-B14F-4D97-AF65-F5344CB8AC3E}">
        <p14:creationId xmlns:p14="http://schemas.microsoft.com/office/powerpoint/2010/main" val="190437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a:t>
            </a:r>
            <a:endParaRPr lang="en-US" dirty="0"/>
          </a:p>
        </p:txBody>
      </p:sp>
      <p:sp>
        <p:nvSpPr>
          <p:cNvPr id="3" name="Content Placeholder 2"/>
          <p:cNvSpPr>
            <a:spLocks noGrp="1"/>
          </p:cNvSpPr>
          <p:nvPr>
            <p:ph idx="1"/>
          </p:nvPr>
        </p:nvSpPr>
        <p:spPr/>
        <p:txBody>
          <a:bodyPr/>
          <a:lstStyle/>
          <a:p>
            <a:r>
              <a:rPr lang="en-US" dirty="0" smtClean="0"/>
              <a:t>Use PPE when working in the lab. </a:t>
            </a:r>
          </a:p>
          <a:p>
            <a:r>
              <a:rPr lang="en-US" dirty="0" smtClean="0"/>
              <a:t>Wear a lab coat at all times in the lab to protect yourself. A scrub jacket does not replace a lab coat</a:t>
            </a:r>
            <a:r>
              <a:rPr lang="en-US" dirty="0" smtClean="0"/>
              <a:t>.</a:t>
            </a:r>
          </a:p>
          <a:p>
            <a:r>
              <a:rPr lang="en-US" dirty="0" smtClean="0"/>
              <a:t>Call Linen </a:t>
            </a:r>
            <a:r>
              <a:rPr lang="en-US" dirty="0" err="1" smtClean="0"/>
              <a:t>ascom</a:t>
            </a:r>
            <a:r>
              <a:rPr lang="en-US" dirty="0" smtClean="0"/>
              <a:t> if you need replacement scrubs: 2-4068</a:t>
            </a:r>
          </a:p>
          <a:p>
            <a:r>
              <a:rPr lang="en-US" dirty="0" smtClean="0"/>
              <a:t>If you can’t remember or find the Linen number, call SRC: 6-1111</a:t>
            </a:r>
            <a:endParaRPr lang="en-US" dirty="0" smtClean="0"/>
          </a:p>
          <a:p>
            <a:r>
              <a:rPr lang="en-US" dirty="0" smtClean="0"/>
              <a:t>No face time/video calls in the lab. This is a HIPAA risk of disclosing patient health information. Take personal calls on breaks. </a:t>
            </a:r>
          </a:p>
        </p:txBody>
      </p:sp>
    </p:spTree>
    <p:extLst>
      <p:ext uri="{BB962C8B-B14F-4D97-AF65-F5344CB8AC3E}">
        <p14:creationId xmlns:p14="http://schemas.microsoft.com/office/powerpoint/2010/main" val="211381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PREGSORLAB samples</a:t>
            </a:r>
            <a:endParaRPr lang="en-US" dirty="0"/>
          </a:p>
        </p:txBody>
      </p:sp>
      <p:sp>
        <p:nvSpPr>
          <p:cNvPr id="3" name="Content Placeholder 2"/>
          <p:cNvSpPr>
            <a:spLocks noGrp="1"/>
          </p:cNvSpPr>
          <p:nvPr>
            <p:ph idx="1"/>
          </p:nvPr>
        </p:nvSpPr>
        <p:spPr/>
        <p:txBody>
          <a:bodyPr/>
          <a:lstStyle/>
          <a:p>
            <a:r>
              <a:rPr lang="en-US" dirty="0" smtClean="0"/>
              <a:t>Come to CP in error</a:t>
            </a:r>
          </a:p>
          <a:p>
            <a:r>
              <a:rPr lang="en-US" dirty="0" smtClean="0"/>
              <a:t>Scan and send to Station 12</a:t>
            </a:r>
          </a:p>
          <a:p>
            <a:r>
              <a:rPr lang="en-US" dirty="0" smtClean="0"/>
              <a:t>Lets OR Lab know it’s on </a:t>
            </a:r>
            <a:r>
              <a:rPr lang="en-US" smtClean="0"/>
              <a:t>the way</a:t>
            </a:r>
            <a:endParaRPr lang="en-US" dirty="0"/>
          </a:p>
        </p:txBody>
      </p:sp>
    </p:spTree>
    <p:extLst>
      <p:ext uri="{BB962C8B-B14F-4D97-AF65-F5344CB8AC3E}">
        <p14:creationId xmlns:p14="http://schemas.microsoft.com/office/powerpoint/2010/main" val="3041940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Fluids</a:t>
            </a:r>
            <a:endParaRPr lang="en-US" dirty="0"/>
          </a:p>
        </p:txBody>
      </p:sp>
      <p:sp>
        <p:nvSpPr>
          <p:cNvPr id="3" name="Content Placeholder 2"/>
          <p:cNvSpPr>
            <a:spLocks noGrp="1"/>
          </p:cNvSpPr>
          <p:nvPr>
            <p:ph idx="1"/>
          </p:nvPr>
        </p:nvSpPr>
        <p:spPr>
          <a:xfrm>
            <a:off x="818712" y="2211184"/>
            <a:ext cx="10554574" cy="4788131"/>
          </a:xfrm>
        </p:spPr>
        <p:txBody>
          <a:bodyPr>
            <a:normAutofit fontScale="85000" lnSpcReduction="20000"/>
          </a:bodyPr>
          <a:lstStyle/>
          <a:p>
            <a:r>
              <a:rPr lang="en-US" dirty="0" smtClean="0"/>
              <a:t>Body Fluid Amylase – </a:t>
            </a:r>
            <a:r>
              <a:rPr lang="en-US" dirty="0" err="1" smtClean="0"/>
              <a:t>Sendout</a:t>
            </a:r>
            <a:r>
              <a:rPr lang="en-US" dirty="0" smtClean="0"/>
              <a:t> starting 12/22 at 0800.</a:t>
            </a:r>
          </a:p>
          <a:p>
            <a:r>
              <a:rPr lang="en-US" dirty="0" smtClean="0"/>
              <a:t>Amylase, Pancreatic Fluid Only LAB6189 – will be run in chemistry. All other fluids will be </a:t>
            </a:r>
            <a:r>
              <a:rPr lang="en-US" dirty="0" err="1" smtClean="0"/>
              <a:t>sendouts</a:t>
            </a:r>
            <a:r>
              <a:rPr lang="en-US" dirty="0" smtClean="0"/>
              <a:t>.</a:t>
            </a:r>
          </a:p>
          <a:p>
            <a:r>
              <a:rPr lang="en-US" dirty="0" smtClean="0"/>
              <a:t>Please correct orders when needed. An SBAR is going out to physicians and should help with orders being placed correctly. Table with order codes is in CP Job Aides binders at accessioning bench.</a:t>
            </a:r>
            <a:endParaRPr lang="en-US" dirty="0" smtClean="0"/>
          </a:p>
          <a:p>
            <a:r>
              <a:rPr lang="en-US" dirty="0" smtClean="0"/>
              <a:t>All other Body </a:t>
            </a:r>
            <a:r>
              <a:rPr lang="en-US" dirty="0"/>
              <a:t>F</a:t>
            </a:r>
            <a:r>
              <a:rPr lang="en-US" dirty="0" smtClean="0"/>
              <a:t>luid chemistry tests – </a:t>
            </a:r>
            <a:r>
              <a:rPr lang="en-US" dirty="0" err="1" smtClean="0"/>
              <a:t>Sendout</a:t>
            </a:r>
            <a:r>
              <a:rPr lang="en-US" dirty="0" smtClean="0"/>
              <a:t> tests – EACH test requires 1mL fluid:</a:t>
            </a:r>
          </a:p>
          <a:p>
            <a:pPr>
              <a:buFont typeface="Wingdings" panose="05000000000000000000" pitchFamily="2" charset="2"/>
              <a:buChar char="§"/>
            </a:pPr>
            <a:r>
              <a:rPr lang="en-US" dirty="0" smtClean="0"/>
              <a:t>Albumin, Body Fluid</a:t>
            </a:r>
          </a:p>
          <a:p>
            <a:pPr>
              <a:buFont typeface="Wingdings" panose="05000000000000000000" pitchFamily="2" charset="2"/>
              <a:buChar char="§"/>
            </a:pPr>
            <a:r>
              <a:rPr lang="en-US" dirty="0" smtClean="0"/>
              <a:t>Protein, Body Fluid</a:t>
            </a:r>
          </a:p>
          <a:p>
            <a:pPr>
              <a:buFont typeface="Wingdings" panose="05000000000000000000" pitchFamily="2" charset="2"/>
              <a:buChar char="§"/>
            </a:pPr>
            <a:r>
              <a:rPr lang="en-US" dirty="0" smtClean="0"/>
              <a:t>Lactate Dehydrogenase (LDH), Body Fluid</a:t>
            </a:r>
          </a:p>
          <a:p>
            <a:pPr>
              <a:buFont typeface="Wingdings" panose="05000000000000000000" pitchFamily="2" charset="2"/>
              <a:buChar char="§"/>
            </a:pPr>
            <a:r>
              <a:rPr lang="en-US" dirty="0" smtClean="0"/>
              <a:t>Glucose, Body Fluid</a:t>
            </a:r>
          </a:p>
          <a:p>
            <a:pPr>
              <a:buFont typeface="Wingdings" panose="05000000000000000000" pitchFamily="2" charset="2"/>
              <a:buChar char="§"/>
            </a:pPr>
            <a:r>
              <a:rPr lang="en-US" dirty="0" smtClean="0"/>
              <a:t>Creatinine, Body Fluid</a:t>
            </a:r>
          </a:p>
          <a:p>
            <a:pPr>
              <a:buFont typeface="Wingdings" panose="05000000000000000000" pitchFamily="2" charset="2"/>
              <a:buChar char="§"/>
            </a:pPr>
            <a:r>
              <a:rPr lang="en-US" dirty="0" smtClean="0"/>
              <a:t>Lipase, Body Fluid</a:t>
            </a:r>
          </a:p>
          <a:p>
            <a:pPr>
              <a:buFont typeface="Wingdings" panose="05000000000000000000" pitchFamily="2" charset="2"/>
              <a:buChar char="§"/>
            </a:pPr>
            <a:r>
              <a:rPr lang="en-US" dirty="0" smtClean="0"/>
              <a:t>Bilirubin, Body Fluid</a:t>
            </a:r>
          </a:p>
          <a:p>
            <a:pPr>
              <a:buFont typeface="Wingdings" panose="05000000000000000000" pitchFamily="2" charset="2"/>
              <a:buChar char="§"/>
            </a:pPr>
            <a:r>
              <a:rPr lang="en-US" dirty="0" smtClean="0"/>
              <a:t>Triglycerides, Body Fluid</a:t>
            </a:r>
          </a:p>
          <a:p>
            <a:pPr>
              <a:buFont typeface="Courier New" panose="02070309020205020404" pitchFamily="49" charset="0"/>
              <a:buChar char="o"/>
            </a:pPr>
            <a:r>
              <a:rPr lang="en-US" sz="1700" dirty="0" smtClean="0"/>
              <a:t>Give to </a:t>
            </a:r>
            <a:r>
              <a:rPr lang="en-US" sz="1700" dirty="0" err="1" smtClean="0"/>
              <a:t>Sendouts</a:t>
            </a:r>
            <a:r>
              <a:rPr lang="en-US" sz="1700" dirty="0" smtClean="0"/>
              <a:t> – they will write SO on label if it needs to be spun – Not all are spun!</a:t>
            </a:r>
          </a:p>
          <a:p>
            <a:pPr>
              <a:buFont typeface="Courier New" panose="02070309020205020404" pitchFamily="49" charset="0"/>
              <a:buChar char="o"/>
            </a:pPr>
            <a:r>
              <a:rPr lang="en-US" sz="1700" dirty="0" smtClean="0"/>
              <a:t>Collection time is important for </a:t>
            </a:r>
            <a:r>
              <a:rPr lang="en-US" sz="1700" dirty="0" err="1" smtClean="0"/>
              <a:t>sendout</a:t>
            </a:r>
            <a:r>
              <a:rPr lang="en-US" sz="1700" dirty="0" smtClean="0"/>
              <a:t> tests. Please enter correct collection time if you have it. </a:t>
            </a:r>
          </a:p>
          <a:p>
            <a:endParaRPr lang="en-US" dirty="0"/>
          </a:p>
        </p:txBody>
      </p:sp>
    </p:spTree>
    <p:extLst>
      <p:ext uri="{BB962C8B-B14F-4D97-AF65-F5344CB8AC3E}">
        <p14:creationId xmlns:p14="http://schemas.microsoft.com/office/powerpoint/2010/main" val="1433267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22536</TotalTime>
  <Words>1354</Words>
  <Application>Microsoft Office PowerPoint</Application>
  <PresentationFormat>Widescreen</PresentationFormat>
  <Paragraphs>127</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Century Gothic</vt:lpstr>
      <vt:lpstr>Courier New</vt:lpstr>
      <vt:lpstr>Times New Roman</vt:lpstr>
      <vt:lpstr>Wingdings</vt:lpstr>
      <vt:lpstr>Wingdings 2</vt:lpstr>
      <vt:lpstr>Quotable</vt:lpstr>
      <vt:lpstr>CP Staff Meetings </vt:lpstr>
      <vt:lpstr>Performance Standards Policy</vt:lpstr>
      <vt:lpstr>Attendance Policy</vt:lpstr>
      <vt:lpstr>Attendance Policy</vt:lpstr>
      <vt:lpstr>Attendance Policy</vt:lpstr>
      <vt:lpstr>Attendance Policy</vt:lpstr>
      <vt:lpstr>Safety</vt:lpstr>
      <vt:lpstr>PREGSORLAB samples</vt:lpstr>
      <vt:lpstr>Body Fluids</vt:lpstr>
      <vt:lpstr>BAL Samples – when multiple sets on one patient</vt:lpstr>
      <vt:lpstr>Comment in Beaker for Source example</vt:lpstr>
      <vt:lpstr>KidneyIntelx</vt:lpstr>
      <vt:lpstr>DSA</vt:lpstr>
      <vt:lpstr>Urines and Aliquots</vt:lpstr>
      <vt:lpstr>Spin rotation</vt:lpstr>
      <vt:lpstr>OP Phlebotomy Samples without Orders</vt:lpstr>
      <vt:lpstr>Provider Not in CareEvolve</vt:lpstr>
      <vt:lpstr>Add-Ons</vt:lpstr>
      <vt:lpstr>Shift Communication</vt:lpstr>
      <vt:lpstr>Filing Requisitions</vt:lpstr>
      <vt:lpstr>Teamwork</vt:lpstr>
      <vt:lpstr>New employees</vt:lpstr>
      <vt:lpstr>Coworker reminders</vt:lpstr>
      <vt:lpstr>Coworker reminders</vt:lpstr>
    </vt:vector>
  </TitlesOfParts>
  <Company>WFBH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 Staff Meetings </dc:title>
  <dc:creator>Torie L McHone</dc:creator>
  <cp:lastModifiedBy>Torie L McHone</cp:lastModifiedBy>
  <cp:revision>77</cp:revision>
  <cp:lastPrinted>2021-12-20T21:22:21Z</cp:lastPrinted>
  <dcterms:created xsi:type="dcterms:W3CDTF">2021-10-13T12:16:46Z</dcterms:created>
  <dcterms:modified xsi:type="dcterms:W3CDTF">2021-12-20T22:03:30Z</dcterms:modified>
</cp:coreProperties>
</file>