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401" r:id="rId5"/>
    <p:sldId id="346" r:id="rId6"/>
    <p:sldId id="402" r:id="rId7"/>
    <p:sldId id="405" r:id="rId8"/>
    <p:sldId id="353" r:id="rId9"/>
    <p:sldId id="406" r:id="rId10"/>
    <p:sldId id="408" r:id="rId11"/>
    <p:sldId id="410" r:id="rId12"/>
    <p:sldId id="407" r:id="rId13"/>
    <p:sldId id="411" r:id="rId14"/>
    <p:sldId id="412" r:id="rId15"/>
    <p:sldId id="41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2"/>
    <a:srgbClr val="75767F"/>
    <a:srgbClr val="6C6D76"/>
    <a:srgbClr val="63646B"/>
    <a:srgbClr val="606167"/>
    <a:srgbClr val="5C5D62"/>
    <a:srgbClr val="E5B901"/>
    <a:srgbClr val="F0C200"/>
    <a:srgbClr val="008C95"/>
    <a:srgbClr val="007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2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E185B-3BDF-D14D-B085-A580EE226E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C429685-219A-AF45-85AA-89BCC71FA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88" y="1410764"/>
            <a:ext cx="5365422" cy="1033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28F-73AB-4E46-BF9F-BC0A8EBF0BF2}"/>
              </a:ext>
            </a:extLst>
          </p:cNvPr>
          <p:cNvSpPr/>
          <p:nvPr userDrawn="1"/>
        </p:nvSpPr>
        <p:spPr>
          <a:xfrm>
            <a:off x="0" y="3041354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690B5-94E9-834D-A68A-03D61DA740E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0E2215C-96C6-8D43-AA77-F5ABF5E57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5B820-07C2-A949-BE2B-4A88861E97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757CB469-7135-4240-A8AB-EEF1493C2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769" y="5705922"/>
            <a:ext cx="2356403" cy="453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4B28AB-B922-D645-A3B2-3B6FC8273531}"/>
              </a:ext>
            </a:extLst>
          </p:cNvPr>
          <p:cNvSpPr/>
          <p:nvPr userDrawn="1"/>
        </p:nvSpPr>
        <p:spPr>
          <a:xfrm>
            <a:off x="0" y="2531400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0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65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662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433158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4331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414995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2FB26-8DBC-4E4E-9215-B6E21C4A450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F1EDDEF-2B7F-3540-9C73-692A6B588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D3E57-6927-AB4B-A396-BE9535E4BB41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A43A9FE-B5DC-8C44-B8CC-6108C5ACD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ACF14-7538-944A-B8D3-1F68ACCF22EF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542931A4-ADCD-2E4A-BB68-96666B651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613A13B-71E1-A444-AB28-18D6AC09F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DF682A-EA69-D145-AC8E-FC5B234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E4F81D-D791-B54B-B817-2D5B2841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E3B238-6DB3-B24D-A9A1-1914CFF8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F6225-3A98-874A-B114-B830B68FF40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6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9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954FD87-E782-B646-9AC7-30BE88FD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91F6FA-435C-3441-AC05-CCB47A34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AA0B62-C44F-7241-B4E4-B1A0DF64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8D541-3A9C-7F44-A648-CEE1110587D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2C9C0F30-A5DB-7947-B02F-09E571940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4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7375-7576-3645-AF3C-A1E5E6380F60}"/>
              </a:ext>
            </a:extLst>
          </p:cNvPr>
          <p:cNvSpPr txBox="1">
            <a:spLocks/>
          </p:cNvSpPr>
          <p:nvPr/>
        </p:nvSpPr>
        <p:spPr>
          <a:xfrm>
            <a:off x="1524000" y="3280192"/>
            <a:ext cx="9144000" cy="73183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Stokes/Forsyth County EMS</a:t>
            </a:r>
            <a:endParaRPr lang="en-US" sz="4800" b="1" spc="-1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97AE-5E62-6949-B001-D10D9E2716D7}"/>
              </a:ext>
            </a:extLst>
          </p:cNvPr>
          <p:cNvSpPr txBox="1">
            <a:spLocks/>
          </p:cNvSpPr>
          <p:nvPr/>
        </p:nvSpPr>
        <p:spPr>
          <a:xfrm>
            <a:off x="1706880" y="4030534"/>
            <a:ext cx="9144000" cy="81578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Storage and Handling of Blood Products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Prepared by:  Bettina Turner BSMT(ASCP)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SBB</a:t>
            </a:r>
            <a:r>
              <a:rPr lang="en-US" sz="2400" baseline="300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cm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723A9-9B96-3448-A176-30EA898954BA}"/>
              </a:ext>
            </a:extLst>
          </p:cNvPr>
          <p:cNvSpPr txBox="1"/>
          <p:nvPr/>
        </p:nvSpPr>
        <p:spPr>
          <a:xfrm>
            <a:off x="465513" y="6074077"/>
            <a:ext cx="349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1.7.2022 </a:t>
            </a:r>
            <a:r>
              <a:rPr lang="en-US" dirty="0">
                <a:latin typeface="Arial" panose="020B0604020202020204" pitchFamily="34" charset="0"/>
              </a:rPr>
              <a:t>| </a:t>
            </a:r>
            <a:r>
              <a:rPr lang="en-US" dirty="0" smtClean="0">
                <a:latin typeface="Arial" panose="020B0604020202020204" pitchFamily="34" charset="0"/>
              </a:rPr>
              <a:t>Blood Bank 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4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1" y="254117"/>
            <a:ext cx="6126277" cy="714895"/>
          </a:xfrm>
        </p:spPr>
        <p:txBody>
          <a:bodyPr/>
          <a:lstStyle/>
          <a:p>
            <a:r>
              <a:rPr lang="en-US" b="1" spc="-150" dirty="0" smtClean="0">
                <a:solidFill>
                  <a:srgbClr val="008C95"/>
                </a:solidFill>
              </a:rPr>
              <a:t>Documenting a Transfusion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2381" y="475371"/>
            <a:ext cx="4100375" cy="524360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776" y="993949"/>
            <a:ext cx="7136173" cy="472502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sz="2400" b="1" dirty="0" smtClean="0">
                <a:solidFill>
                  <a:srgbClr val="767882"/>
                </a:solidFill>
              </a:rPr>
              <a:t>When unit is transfused </a:t>
            </a:r>
            <a:r>
              <a:rPr lang="en-US" sz="2400" b="1" dirty="0" err="1" smtClean="0">
                <a:solidFill>
                  <a:srgbClr val="767882"/>
                </a:solidFill>
              </a:rPr>
              <a:t>enroute</a:t>
            </a:r>
            <a:endParaRPr lang="en-US" sz="2400" b="1" dirty="0" smtClean="0">
              <a:solidFill>
                <a:srgbClr val="767882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67882"/>
                </a:solidFill>
              </a:rPr>
              <a:t>Fill out the </a:t>
            </a:r>
            <a:r>
              <a:rPr lang="en-US" sz="2000" i="1" dirty="0" smtClean="0">
                <a:solidFill>
                  <a:srgbClr val="767882"/>
                </a:solidFill>
              </a:rPr>
              <a:t>“Emergency Release of Blood Products” </a:t>
            </a:r>
            <a:r>
              <a:rPr lang="en-US" sz="2000" dirty="0" smtClean="0">
                <a:solidFill>
                  <a:srgbClr val="767882"/>
                </a:solidFill>
              </a:rPr>
              <a:t>form sent with the blood.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endParaRPr lang="en-US" sz="2000" dirty="0" smtClean="0">
              <a:solidFill>
                <a:srgbClr val="767882"/>
              </a:solidFill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Patient </a:t>
            </a:r>
            <a:r>
              <a:rPr lang="en-US" sz="2000" b="1" i="1" dirty="0"/>
              <a:t>Name:  </a:t>
            </a:r>
            <a:r>
              <a:rPr lang="en-US" sz="2000" dirty="0"/>
              <a:t>any information </a:t>
            </a:r>
            <a:r>
              <a:rPr lang="en-US" sz="2000" dirty="0" smtClean="0"/>
              <a:t>available: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/>
              <a:t>Name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/>
              <a:t>MRN </a:t>
            </a:r>
            <a:r>
              <a:rPr lang="en-US" sz="1800" dirty="0"/>
              <a:t>and/or CSN – if </a:t>
            </a:r>
            <a:r>
              <a:rPr lang="en-US" sz="1800" dirty="0" smtClean="0"/>
              <a:t>available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Location</a:t>
            </a:r>
            <a:r>
              <a:rPr lang="en-US" sz="2000" b="1" i="1" dirty="0"/>
              <a:t>: </a:t>
            </a:r>
            <a:r>
              <a:rPr lang="en-US" sz="2000" dirty="0"/>
              <a:t>Forsyth or Stokes </a:t>
            </a:r>
            <a:r>
              <a:rPr lang="en-US" sz="2000" dirty="0" smtClean="0"/>
              <a:t>EMS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Technologist/Date/Time</a:t>
            </a:r>
            <a:r>
              <a:rPr lang="en-US" sz="2000" b="1" i="1" dirty="0"/>
              <a:t>:  </a:t>
            </a:r>
            <a:r>
              <a:rPr lang="en-US" sz="2000" dirty="0">
                <a:solidFill>
                  <a:srgbClr val="0070C0"/>
                </a:solidFill>
              </a:rPr>
              <a:t>leave </a:t>
            </a:r>
            <a:r>
              <a:rPr lang="en-US" sz="2000" dirty="0" smtClean="0">
                <a:solidFill>
                  <a:srgbClr val="0070C0"/>
                </a:solidFill>
              </a:rPr>
              <a:t>blank</a:t>
            </a:r>
            <a:endParaRPr lang="en-US" sz="2000" dirty="0" smtClean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Signatures </a:t>
            </a:r>
            <a:r>
              <a:rPr lang="en-US" sz="2000" b="1" i="1" dirty="0"/>
              <a:t>with </a:t>
            </a:r>
            <a:r>
              <a:rPr lang="en-US" sz="2000" b="1" i="1" dirty="0" smtClean="0"/>
              <a:t>Date/Time: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767882"/>
                </a:solidFill>
              </a:rPr>
              <a:t>Authorizing ER physician signature and printed name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767882"/>
                </a:solidFill>
              </a:rPr>
              <a:t>Date/Time of transfusion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endParaRPr lang="en-US" sz="1000" dirty="0">
              <a:solidFill>
                <a:srgbClr val="767882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67882"/>
                </a:solidFill>
              </a:rPr>
              <a:t>Return the completed form to the BB as soon as possible after the transfusion.</a:t>
            </a:r>
            <a:endParaRPr lang="en-US" sz="2000" dirty="0">
              <a:solidFill>
                <a:srgbClr val="767882"/>
              </a:solidFill>
            </a:endParaRPr>
          </a:p>
          <a:p>
            <a:pPr lvl="1">
              <a:lnSpc>
                <a:spcPct val="100000"/>
              </a:lnSpc>
              <a:buClr>
                <a:srgbClr val="007F88"/>
              </a:buClr>
              <a:buSzPct val="110000"/>
            </a:pPr>
            <a:endParaRPr lang="en-US" sz="2000" dirty="0">
              <a:solidFill>
                <a:srgbClr val="767882">
                  <a:lumMod val="50000"/>
                  <a:lumOff val="50000"/>
                </a:srgb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780"/>
          </a:xfrm>
        </p:spPr>
        <p:txBody>
          <a:bodyPr/>
          <a:lstStyle/>
          <a:p>
            <a:r>
              <a:rPr lang="en-US" b="1" spc="-150" dirty="0" smtClean="0">
                <a:solidFill>
                  <a:srgbClr val="008C95"/>
                </a:solidFill>
              </a:rPr>
              <a:t>Important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662"/>
            <a:ext cx="10515600" cy="4222865"/>
          </a:xfrm>
        </p:spPr>
        <p:txBody>
          <a:bodyPr/>
          <a:lstStyle/>
          <a:p>
            <a:r>
              <a:rPr lang="en-US" dirty="0"/>
              <a:t>Do NOT store the blood in any refrigerator or freezer other than the validated </a:t>
            </a:r>
            <a:r>
              <a:rPr lang="en-US" dirty="0" smtClean="0"/>
              <a:t>Engel </a:t>
            </a:r>
            <a:r>
              <a:rPr lang="en-US" dirty="0"/>
              <a:t>Refrigerator.</a:t>
            </a:r>
          </a:p>
          <a:p>
            <a:r>
              <a:rPr lang="en-US" dirty="0"/>
              <a:t>Only blood products supplied by Atrium Health Wake Forest Baptist Blood Bank may be stored in the refrigerator. </a:t>
            </a:r>
          </a:p>
          <a:p>
            <a:r>
              <a:rPr lang="en-US" dirty="0"/>
              <a:t>The blood MUST remain in the possession of Forsyth/Stokes County EMS personnel at all times</a:t>
            </a:r>
          </a:p>
          <a:p>
            <a:r>
              <a:rPr lang="en-US" dirty="0"/>
              <a:t>All Stokes/Forsyth County EMS personnel must be properly trained before using the </a:t>
            </a:r>
            <a:r>
              <a:rPr lang="en-US" dirty="0" smtClean="0"/>
              <a:t>Engel </a:t>
            </a:r>
            <a:r>
              <a:rPr lang="en-US" dirty="0"/>
              <a:t>Refrigerator or the blood products stored therein.</a:t>
            </a:r>
          </a:p>
        </p:txBody>
      </p:sp>
    </p:spTree>
    <p:extLst>
      <p:ext uri="{BB962C8B-B14F-4D97-AF65-F5344CB8AC3E}">
        <p14:creationId xmlns:p14="http://schemas.microsoft.com/office/powerpoint/2010/main" val="898906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780"/>
          </a:xfrm>
        </p:spPr>
        <p:txBody>
          <a:bodyPr/>
          <a:lstStyle/>
          <a:p>
            <a:r>
              <a:rPr lang="en-US" b="1" spc="-150" dirty="0" smtClean="0">
                <a:solidFill>
                  <a:srgbClr val="008C95"/>
                </a:solidFill>
              </a:rPr>
              <a:t>Refrigerator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851"/>
            <a:ext cx="10515600" cy="3842936"/>
          </a:xfrm>
        </p:spPr>
        <p:txBody>
          <a:bodyPr/>
          <a:lstStyle/>
          <a:p>
            <a:r>
              <a:rPr lang="en-US" dirty="0"/>
              <a:t>In the event of a refrigerator failure, call the Blood Bank immediately.</a:t>
            </a:r>
          </a:p>
          <a:p>
            <a:r>
              <a:rPr lang="en-US" dirty="0"/>
              <a:t>Return the unit(s) to the blood bank as soon as possible</a:t>
            </a:r>
          </a:p>
        </p:txBody>
      </p:sp>
    </p:spTree>
    <p:extLst>
      <p:ext uri="{BB962C8B-B14F-4D97-AF65-F5344CB8AC3E}">
        <p14:creationId xmlns:p14="http://schemas.microsoft.com/office/powerpoint/2010/main" val="27767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116379"/>
            <a:ext cx="10515600" cy="1574310"/>
          </a:xfrm>
          <a:prstGeom prst="rect">
            <a:avLst/>
          </a:prstGeom>
        </p:spPr>
        <p:txBody>
          <a:bodyPr/>
          <a:lstStyle/>
          <a:p>
            <a:r>
              <a:rPr lang="en-US" sz="3600" b="1" spc="-150" dirty="0" smtClean="0">
                <a:solidFill>
                  <a:srgbClr val="008C95"/>
                </a:solidFill>
              </a:rPr>
              <a:t>Storage and Handling of Blood Products from Atrium Health Wake Forest Baptist Blood Bank</a:t>
            </a:r>
            <a:endParaRPr lang="en-US" sz="3600" b="1" spc="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CEFF-99AE-E948-914A-EF71E9C220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346662"/>
            <a:ext cx="10515600" cy="4537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After completing this lesson, the learner will be able to: </a:t>
            </a:r>
            <a:endParaRPr lang="en-US" sz="3200" b="1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Identify the Engel DC Refrigerator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State the acceptable temperature range of blood/blood products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Interpret Safe-T-</a:t>
            </a:r>
            <a:r>
              <a:rPr lang="en-US" dirty="0" err="1" smtClean="0"/>
              <a:t>Vue</a:t>
            </a:r>
            <a:r>
              <a:rPr lang="en-US" dirty="0" smtClean="0"/>
              <a:t> color changes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Fill out an Emergency Release of Blood Products Form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Return or Restock blood products to Blood Bank</a:t>
            </a:r>
            <a:endParaRPr lang="en-US" dirty="0"/>
          </a:p>
          <a:p>
            <a:pPr marL="0" indent="0">
              <a:lnSpc>
                <a:spcPct val="100000"/>
              </a:lnSpc>
              <a:buClr>
                <a:srgbClr val="007F88"/>
              </a:buClr>
              <a:buSzPct val="11000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940769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24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spc="-150" dirty="0" smtClean="0">
                <a:solidFill>
                  <a:srgbClr val="008C95"/>
                </a:solidFill>
              </a:rPr>
              <a:t>Summary of Process</a:t>
            </a:r>
            <a:endParaRPr lang="en-US" b="1" spc="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CEFF-99AE-E948-914A-EF71E9C220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379913"/>
            <a:ext cx="10515600" cy="45040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/>
              <a:t>Atrium Health Wake Forest Baptist Blood Bank will</a:t>
            </a:r>
            <a:endParaRPr lang="en-US" sz="3200" b="1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Provide Stokes and Forsyth County EMS units with blood products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Whole Blood (WB)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In times of WB shortages, the following may be substituted</a:t>
            </a:r>
          </a:p>
          <a:p>
            <a:pPr marL="1714500" lvl="3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Packed Red Blood Cells (RBC)</a:t>
            </a:r>
          </a:p>
          <a:p>
            <a:pPr marL="1714500" lvl="3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Plasma 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Prepare products by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Applying a Safe-T-</a:t>
            </a:r>
            <a:r>
              <a:rPr lang="en-US" dirty="0" err="1" smtClean="0"/>
              <a:t>Vue</a:t>
            </a:r>
            <a:r>
              <a:rPr lang="en-US" dirty="0" smtClean="0"/>
              <a:t> sticker to the back of the unit(s)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Placing each unit between two small, chilled gel packs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Indicating “Return By” date on card placed in bag of unit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Calling specific EMS unit on intended day of return of blood product if not already returned.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Provide “</a:t>
            </a:r>
            <a:r>
              <a:rPr lang="en-US" i="1" dirty="0" smtClean="0"/>
              <a:t>Emergency Blood Products Issued”</a:t>
            </a:r>
            <a:r>
              <a:rPr lang="en-US" dirty="0" smtClean="0"/>
              <a:t> forms for documentation of  transfusion.  (1 form per unit)</a:t>
            </a:r>
            <a:endParaRPr lang="en-US" dirty="0"/>
          </a:p>
          <a:p>
            <a:pPr marL="457200" lvl="1" indent="0">
              <a:lnSpc>
                <a:spcPct val="100000"/>
              </a:lnSpc>
              <a:buClr>
                <a:srgbClr val="007F88"/>
              </a:buClr>
              <a:buSzPct val="110000"/>
              <a:buNone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940769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05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spc="-150" dirty="0" smtClean="0">
                <a:solidFill>
                  <a:srgbClr val="008C95"/>
                </a:solidFill>
              </a:rPr>
              <a:t>Engel DC Refrigerator</a:t>
            </a:r>
            <a:endParaRPr lang="en-US" b="1" spc="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CEFF-99AE-E948-914A-EF71E9C220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53266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/>
              <a:t>Each EMS unit participating will </a:t>
            </a:r>
            <a:endParaRPr lang="en-US" sz="3200" b="1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Use their own, validated Engel DC Refrigerator (Model MD14F) located in the EMS vehicle.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Document refrigerator temperatures twice daily to assure unit remains within proper temperature range (1-6°C)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Acknowledge any alarms of the </a:t>
            </a:r>
            <a:r>
              <a:rPr lang="en-US" dirty="0" err="1" smtClean="0"/>
              <a:t>TempTrace</a:t>
            </a:r>
            <a:r>
              <a:rPr lang="en-US" dirty="0" smtClean="0"/>
              <a:t> system temperature tracking system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Notify the Atrium Health Wake Forest Baptist Blood Bank of any refrigeration unit failure – whether too hot or too cold.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940769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95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A83D405-240D-844E-B9BE-403F33E1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000" b="1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 algn="ctr"/>
            <a:fld id="{15A3A3CC-4A33-426F-9192-929F87B7DC63}" type="slidenum">
              <a:rPr lang="en-ID" b="0" smtClean="0">
                <a:solidFill>
                  <a:schemeClr val="bg1"/>
                </a:solidFill>
                <a:latin typeface="Arial" panose="020B0604020202020204" pitchFamily="34" charset="0"/>
              </a:rPr>
              <a:pPr algn="ctr"/>
              <a:t>5</a:t>
            </a:fld>
            <a:endParaRPr lang="en-ID" b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46694-51C2-1148-8496-1AE4F7961B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4567" y="365125"/>
            <a:ext cx="5672858" cy="12891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spc="-150" dirty="0">
                <a:solidFill>
                  <a:srgbClr val="008C95"/>
                </a:solidFill>
              </a:rPr>
              <a:t>Engel DC </a:t>
            </a:r>
            <a:r>
              <a:rPr lang="en-US" b="1" spc="-150" dirty="0" smtClean="0">
                <a:solidFill>
                  <a:srgbClr val="008C95"/>
                </a:solidFill>
              </a:rPr>
              <a:t>Refrigerator</a:t>
            </a:r>
            <a:br>
              <a:rPr lang="en-US" b="1" spc="-150" dirty="0" smtClean="0">
                <a:solidFill>
                  <a:srgbClr val="008C95"/>
                </a:solidFill>
              </a:rPr>
            </a:br>
            <a:r>
              <a:rPr lang="en-US" sz="3600" b="1" spc="-150" dirty="0" smtClean="0">
                <a:solidFill>
                  <a:srgbClr val="008C95"/>
                </a:solidFill>
              </a:rPr>
              <a:t>Model MD14F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9707F-7400-7044-932C-1E94073F9DA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5825" y="2003367"/>
            <a:ext cx="4865688" cy="3250277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00000"/>
              </a:lnSpc>
              <a:buClr>
                <a:srgbClr val="007F88"/>
              </a:buClr>
              <a:buSzPct val="110000"/>
            </a:pPr>
            <a:r>
              <a:rPr lang="en-US" sz="2000" dirty="0" smtClean="0"/>
              <a:t>Validated by Blood Bank Management to maintain temperatures between    1-6°C</a:t>
            </a:r>
            <a:endParaRPr lang="en-US" sz="2000" dirty="0"/>
          </a:p>
          <a:p>
            <a:pPr marL="342900" indent="-342900">
              <a:lnSpc>
                <a:spcPct val="100000"/>
              </a:lnSpc>
              <a:buClr>
                <a:srgbClr val="007F88"/>
              </a:buClr>
              <a:buSzPct val="110000"/>
            </a:pPr>
            <a:r>
              <a:rPr lang="en-US" sz="2000" dirty="0" smtClean="0"/>
              <a:t>Temperature data tracked via </a:t>
            </a:r>
            <a:r>
              <a:rPr lang="en-US" sz="2000" dirty="0" err="1" smtClean="0"/>
              <a:t>WiFi</a:t>
            </a:r>
            <a:r>
              <a:rPr lang="en-US" sz="2000" dirty="0" smtClean="0"/>
              <a:t> and </a:t>
            </a:r>
            <a:r>
              <a:rPr lang="en-US" sz="2000" dirty="0" err="1" smtClean="0"/>
              <a:t>TempTrace</a:t>
            </a:r>
            <a:r>
              <a:rPr lang="en-US" sz="2000" dirty="0" smtClean="0"/>
              <a:t> temperature monitoring system.</a:t>
            </a:r>
          </a:p>
          <a:p>
            <a:pPr marL="800100" lvl="1" indent="-342900">
              <a:lnSpc>
                <a:spcPct val="100000"/>
              </a:lnSpc>
              <a:buClr>
                <a:srgbClr val="007F88"/>
              </a:buClr>
              <a:buSzPct val="110000"/>
            </a:pPr>
            <a:r>
              <a:rPr lang="en-US" sz="1600" dirty="0" smtClean="0"/>
              <a:t>When </a:t>
            </a:r>
            <a:r>
              <a:rPr lang="en-US" sz="1600" dirty="0" err="1" smtClean="0"/>
              <a:t>WiFi</a:t>
            </a:r>
            <a:r>
              <a:rPr lang="en-US" sz="1600" dirty="0" smtClean="0"/>
              <a:t> connection is lost, temperature data will be stored until connection is restored.  Once restored, stored data will download to the </a:t>
            </a:r>
            <a:r>
              <a:rPr lang="en-US" sz="1600" dirty="0" err="1" smtClean="0"/>
              <a:t>TempTrace</a:t>
            </a:r>
            <a:r>
              <a:rPr lang="en-US" sz="1600" dirty="0" smtClean="0"/>
              <a:t> electronic record.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F09B8F-80CF-6542-AF40-F9E53E04B159}"/>
              </a:ext>
            </a:extLst>
          </p:cNvPr>
          <p:cNvCxnSpPr>
            <a:cxnSpLocks/>
          </p:cNvCxnSpPr>
          <p:nvPr/>
        </p:nvCxnSpPr>
        <p:spPr>
          <a:xfrm>
            <a:off x="1268430" y="1534308"/>
            <a:ext cx="4866862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465" y="1454727"/>
            <a:ext cx="3426006" cy="328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spc="-150" dirty="0" smtClean="0">
                <a:solidFill>
                  <a:srgbClr val="008C95"/>
                </a:solidFill>
              </a:rPr>
              <a:t>Preparing the Units for EMS in the BB</a:t>
            </a:r>
            <a:endParaRPr lang="en-US" b="1" spc="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CEFF-99AE-E948-914A-EF71E9C220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253751"/>
            <a:ext cx="10515600" cy="463024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/>
              <a:t>When blood is needed by the EMS unit</a:t>
            </a:r>
            <a:endParaRPr lang="en-US" sz="3200" b="1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Notify the Blood Bank at (336)416-8235 that the unit is coming to get blood.(State which EMS unit you are when calling)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Blood Bank will prepare blood for EMS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Each </a:t>
            </a:r>
            <a:r>
              <a:rPr lang="en-US" dirty="0"/>
              <a:t>blood / product unit will have a temperature indicator (Safe-T-</a:t>
            </a:r>
            <a:r>
              <a:rPr lang="en-US" dirty="0" err="1"/>
              <a:t>Vue</a:t>
            </a:r>
            <a:r>
              <a:rPr lang="en-US" dirty="0"/>
              <a:t>) placed on it prior to its release from the Blood Bank </a:t>
            </a:r>
            <a:endParaRPr lang="en-US" dirty="0" smtClean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The unit will then be </a:t>
            </a:r>
            <a:r>
              <a:rPr lang="en-US" dirty="0"/>
              <a:t>packed between two </a:t>
            </a:r>
            <a:r>
              <a:rPr lang="en-US" dirty="0" smtClean="0"/>
              <a:t>small gel </a:t>
            </a:r>
            <a:r>
              <a:rPr lang="en-US" dirty="0"/>
              <a:t>packs and placed in a zip-tight plastic bag</a:t>
            </a:r>
            <a:r>
              <a:rPr lang="en-US" dirty="0" smtClean="0"/>
              <a:t>.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Validation studies indicate that products will maintain proper temperature for up to 1 hour under these conditions.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A “Return By” card will be placed in the bag indicating by what date the unit should be returned to the BB.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An “</a:t>
            </a:r>
            <a:r>
              <a:rPr lang="en-US" i="1" dirty="0" smtClean="0"/>
              <a:t>Emergency Release of Blood Products” form </a:t>
            </a:r>
            <a:r>
              <a:rPr lang="en-US" dirty="0" smtClean="0"/>
              <a:t>will also be sent with each unit.</a:t>
            </a:r>
            <a:endParaRPr lang="en-US" i="1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endParaRPr lang="en-US" dirty="0"/>
          </a:p>
          <a:p>
            <a:pPr marL="457200" lvl="1" indent="0">
              <a:lnSpc>
                <a:spcPct val="100000"/>
              </a:lnSpc>
              <a:buClr>
                <a:srgbClr val="007F88"/>
              </a:buClr>
              <a:buSzPct val="110000"/>
              <a:buNone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940769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74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spc="-150" dirty="0" smtClean="0">
                <a:solidFill>
                  <a:srgbClr val="008C95"/>
                </a:solidFill>
              </a:rPr>
              <a:t>Safe-T-</a:t>
            </a:r>
            <a:r>
              <a:rPr lang="en-US" b="1" spc="-150" dirty="0" err="1" smtClean="0">
                <a:solidFill>
                  <a:srgbClr val="008C95"/>
                </a:solidFill>
              </a:rPr>
              <a:t>Vue</a:t>
            </a:r>
            <a:endParaRPr lang="en-US" b="1" spc="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CEFF-99AE-E948-914A-EF71E9C220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253751"/>
            <a:ext cx="10515600" cy="46302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The Safe-T-</a:t>
            </a:r>
            <a:r>
              <a:rPr lang="en-US" dirty="0" err="1" smtClean="0"/>
              <a:t>Vue</a:t>
            </a:r>
            <a:r>
              <a:rPr lang="en-US" dirty="0" smtClean="0"/>
              <a:t> sticker is a device that aids in the monitoring of proper blood unit temperature.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/>
              <a:t>If the central window is white or white with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  <a:buNone/>
            </a:pPr>
            <a:r>
              <a:rPr lang="en-US" dirty="0"/>
              <a:t>    red, the unit temperature has been properly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  <a:buNone/>
            </a:pPr>
            <a:r>
              <a:rPr lang="en-US" dirty="0"/>
              <a:t>    maintained and can be used for transfusion</a:t>
            </a:r>
            <a:r>
              <a:rPr lang="en-US" dirty="0" smtClean="0"/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Should </a:t>
            </a:r>
            <a:r>
              <a:rPr lang="en-US" dirty="0"/>
              <a:t>the temperature of the unit reach &gt;6°C, the central window will turn completely </a:t>
            </a:r>
            <a:r>
              <a:rPr lang="en-US" b="1" dirty="0">
                <a:solidFill>
                  <a:srgbClr val="C00000"/>
                </a:solidFill>
              </a:rPr>
              <a:t>red</a:t>
            </a:r>
            <a:r>
              <a:rPr lang="en-US" dirty="0"/>
              <a:t> indicating unit must not be used.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sz="1400" i="1" dirty="0">
                <a:solidFill>
                  <a:srgbClr val="0070C0"/>
                </a:solidFill>
              </a:rPr>
              <a:t>Of note:  Safe-T-</a:t>
            </a:r>
            <a:r>
              <a:rPr lang="en-US" sz="1400" i="1" dirty="0" err="1">
                <a:solidFill>
                  <a:srgbClr val="0070C0"/>
                </a:solidFill>
              </a:rPr>
              <a:t>Vues</a:t>
            </a:r>
            <a:r>
              <a:rPr lang="en-US" sz="1400" i="1" dirty="0">
                <a:solidFill>
                  <a:srgbClr val="0070C0"/>
                </a:solidFill>
              </a:rPr>
              <a:t> will NOT change color if the refrigerator / units get TOO COLD.  Therefore, proper maintenance and monitoring of the refrigeration unit temp is crucial.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  <a:buNone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  <a:buNone/>
            </a:pPr>
            <a:endParaRPr lang="en-US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endParaRPr lang="en-US" dirty="0" smtClean="0"/>
          </a:p>
          <a:p>
            <a:pPr marL="457200" lvl="1" indent="0">
              <a:lnSpc>
                <a:spcPct val="100000"/>
              </a:lnSpc>
              <a:buClr>
                <a:srgbClr val="007F88"/>
              </a:buClr>
              <a:buSzPct val="110000"/>
              <a:buNone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940769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7"/>
          <a:stretch/>
        </p:blipFill>
        <p:spPr bwMode="auto">
          <a:xfrm>
            <a:off x="8029231" y="1821300"/>
            <a:ext cx="2983518" cy="136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63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r>
              <a:rPr lang="en-US" b="1" spc="-150" dirty="0" smtClean="0">
                <a:solidFill>
                  <a:srgbClr val="008C95"/>
                </a:solidFill>
              </a:rPr>
              <a:t>What it will look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38349"/>
            <a:ext cx="5181600" cy="3996067"/>
          </a:xfrm>
        </p:spPr>
        <p:txBody>
          <a:bodyPr/>
          <a:lstStyle/>
          <a:p>
            <a:r>
              <a:rPr lang="en-US" dirty="0" smtClean="0"/>
              <a:t>Safe-T-</a:t>
            </a:r>
            <a:r>
              <a:rPr lang="en-US" dirty="0" err="1" smtClean="0"/>
              <a:t>Vue</a:t>
            </a:r>
            <a:r>
              <a:rPr lang="en-US" dirty="0" smtClean="0"/>
              <a:t> on the unit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1847"/>
            <a:ext cx="5181600" cy="4062569"/>
          </a:xfrm>
        </p:spPr>
        <p:txBody>
          <a:bodyPr/>
          <a:lstStyle/>
          <a:p>
            <a:r>
              <a:rPr lang="en-US" dirty="0" smtClean="0"/>
              <a:t>Unit of blood in bag with gel packs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527" y="2090737"/>
            <a:ext cx="2434945" cy="3243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074" y="1974944"/>
            <a:ext cx="2748901" cy="3550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2308" t="41153" r="56424" b="33154"/>
          <a:stretch/>
        </p:blipFill>
        <p:spPr>
          <a:xfrm>
            <a:off x="8763000" y="4286154"/>
            <a:ext cx="1138843" cy="7018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66963" y="4468711"/>
            <a:ext cx="530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tx2"/>
                </a:solidFill>
              </a:rPr>
              <a:t>2/4/22</a:t>
            </a:r>
          </a:p>
          <a:p>
            <a:endParaRPr lang="en-US" sz="800" b="1" dirty="0" smtClean="0">
              <a:solidFill>
                <a:schemeClr val="tx2"/>
              </a:solidFill>
            </a:endParaRPr>
          </a:p>
          <a:p>
            <a:r>
              <a:rPr lang="en-US" sz="800" b="1" dirty="0" smtClean="0">
                <a:solidFill>
                  <a:schemeClr val="tx2"/>
                </a:solidFill>
              </a:rPr>
              <a:t>1300</a:t>
            </a:r>
            <a:endParaRPr lang="en-US" sz="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6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spc="-150" dirty="0" smtClean="0">
                <a:solidFill>
                  <a:srgbClr val="008C95"/>
                </a:solidFill>
              </a:rPr>
              <a:t>Picking up the Blood</a:t>
            </a:r>
            <a:endParaRPr lang="en-US" b="1" spc="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CEFF-99AE-E948-914A-EF71E9C220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49" y="1690688"/>
            <a:ext cx="10515600" cy="41933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EMS </a:t>
            </a:r>
            <a:r>
              <a:rPr lang="en-US" dirty="0"/>
              <a:t>personnel will arrive at Blood Bank with a carrying cooler to transport the blood unit(s) from the Blood Bank back to the </a:t>
            </a:r>
            <a:r>
              <a:rPr lang="en-US" dirty="0" smtClean="0"/>
              <a:t>EMS refrigerator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EMS personnel picking up blood will be asked to sign an “Issue Slip” prepared by BB staff to document who picked up the product.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 smtClean="0"/>
              <a:t>Once back at the vehicle, unit(s) should be placed </a:t>
            </a:r>
            <a:r>
              <a:rPr lang="en-US" dirty="0"/>
              <a:t>in </a:t>
            </a:r>
            <a:r>
              <a:rPr lang="en-US" dirty="0" smtClean="0"/>
              <a:t>refrigerator immediately.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F88"/>
              </a:buClr>
              <a:buSzPct val="110000"/>
            </a:pPr>
            <a:r>
              <a:rPr lang="en-US" dirty="0"/>
              <a:t>Store </a:t>
            </a:r>
            <a:r>
              <a:rPr lang="en-US" dirty="0" smtClean="0"/>
              <a:t>units there until </a:t>
            </a:r>
            <a:r>
              <a:rPr lang="en-US" dirty="0"/>
              <a:t>blood is transfused or “Return by” date – whichever comes first.</a:t>
            </a:r>
          </a:p>
          <a:p>
            <a:pPr marL="457200" lvl="1" indent="0">
              <a:lnSpc>
                <a:spcPct val="100000"/>
              </a:lnSpc>
              <a:buClr>
                <a:srgbClr val="007F88"/>
              </a:buClr>
              <a:buSzPct val="110000"/>
              <a:buNone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940769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9676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hsimmon\AppData\Local\Temp\articulate\presenter\imgtemp\zX1ipnGA_files\slide0001_image001.png"/>
</p:tagLst>
</file>

<file path=ppt/theme/theme1.xml><?xml version="1.0" encoding="utf-8"?>
<a:theme xmlns:a="http://schemas.openxmlformats.org/drawingml/2006/main" name="Office Theme">
  <a:themeElements>
    <a:clrScheme name="Atrium Presentation 1">
      <a:dk1>
        <a:srgbClr val="767882"/>
      </a:dk1>
      <a:lt1>
        <a:srgbClr val="FFFFFF"/>
      </a:lt1>
      <a:dk2>
        <a:srgbClr val="000000"/>
      </a:dk2>
      <a:lt2>
        <a:srgbClr val="008C94"/>
      </a:lt2>
      <a:accent1>
        <a:srgbClr val="006C74"/>
      </a:accent1>
      <a:accent2>
        <a:srgbClr val="E5B801"/>
      </a:accent2>
      <a:accent3>
        <a:srgbClr val="004797"/>
      </a:accent3>
      <a:accent4>
        <a:srgbClr val="04BB6E"/>
      </a:accent4>
      <a:accent5>
        <a:srgbClr val="FF7D2E"/>
      </a:accent5>
      <a:accent6>
        <a:srgbClr val="E433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1A1C473963441BD86150D67F8ACB6" ma:contentTypeVersion="16" ma:contentTypeDescription="Create a new document." ma:contentTypeScope="" ma:versionID="b6027ac7c4c30af25b9aba57a64d9322">
  <xsd:schema xmlns:xsd="http://www.w3.org/2001/XMLSchema" xmlns:xs="http://www.w3.org/2001/XMLSchema" xmlns:p="http://schemas.microsoft.com/office/2006/metadata/properties" xmlns:ns2="2e2fa44a-b297-4cb3-ae00-3700515fc5c7" xmlns:ns3="990867f7-ed38-4c21-b441-c544514c8362" targetNamespace="http://schemas.microsoft.com/office/2006/metadata/properties" ma:root="true" ma:fieldsID="133d9d9c0223997ef7a48798d8ee9476" ns2:_="" ns3:_="">
    <xsd:import namespace="2e2fa44a-b297-4cb3-ae00-3700515fc5c7"/>
    <xsd:import namespace="990867f7-ed38-4c21-b441-c544514c8362"/>
    <xsd:element name="properties">
      <xsd:complexType>
        <xsd:sequence>
          <xsd:element name="documentManagement">
            <xsd:complexType>
              <xsd:all>
                <xsd:element ref="ns2:Template_x0020_Type"/>
                <xsd:element ref="ns2:Thumbnail" minOccurs="0"/>
                <xsd:element ref="ns2:LookupLocation" minOccurs="0"/>
                <xsd:element ref="ns2:Size" minOccurs="0"/>
                <xsd:element ref="ns2:Description0" minOccurs="0"/>
                <xsd:element ref="ns2:Viewer_x0020_Type" minOccurs="0"/>
                <xsd:element ref="ns2:Format" minOccurs="0"/>
                <xsd:element ref="ns2:Notes0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fa44a-b297-4cb3-ae00-3700515fc5c7" elementFormDefault="qualified">
    <xsd:import namespace="http://schemas.microsoft.com/office/2006/documentManagement/types"/>
    <xsd:import namespace="http://schemas.microsoft.com/office/infopath/2007/PartnerControls"/>
    <xsd:element name="Template_x0020_Type" ma:index="2" ma:displayName="Template Type" ma:format="Dropdown" ma:internalName="Template_x0020_Type">
      <xsd:simpleType>
        <xsd:restriction base="dms:Choice">
          <xsd:enumeration value="Research Poster Templates"/>
          <xsd:enumeration value="PowerPoint Presentation Templates"/>
          <xsd:enumeration value="Clinical Trials Memo Templates (Word)"/>
          <xsd:enumeration value="Memo Templates"/>
          <xsd:enumeration value="Newsletter Templates"/>
          <xsd:enumeration value="Fax Forms"/>
        </xsd:restriction>
      </xsd:simpleType>
    </xsd:element>
    <xsd:element name="Thumbnail" ma:index="3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ookupLocation" ma:index="4" nillable="true" ma:displayName="Location" ma:list="{8c3d8ae5-af0e-43eb-a7ed-e0f5c1415c9c}" ma:internalName="LookupLocation" ma:readOnly="false" ma:showField="Title">
      <xsd:simpleType>
        <xsd:restriction base="dms:Lookup"/>
      </xsd:simpleType>
    </xsd:element>
    <xsd:element name="Size" ma:index="5" nillable="true" ma:displayName="Size" ma:internalName="Size">
      <xsd:simpleType>
        <xsd:restriction base="dms:Text">
          <xsd:maxLength value="255"/>
        </xsd:restriction>
      </xsd:simpleType>
    </xsd:element>
    <xsd:element name="Description0" ma:index="6" nillable="true" ma:displayName="Description" ma:internalName="Description0">
      <xsd:simpleType>
        <xsd:restriction base="dms:Text">
          <xsd:maxLength value="255"/>
        </xsd:restriction>
      </xsd:simpleType>
    </xsd:element>
    <xsd:element name="Viewer_x0020_Type" ma:index="7" nillable="true" ma:displayName="Viewer Type" ma:format="Dropdown" ma:internalName="Viewer_x0020_Type">
      <xsd:simpleType>
        <xsd:restriction base="dms:Choice">
          <xsd:enumeration value="Internal"/>
          <xsd:enumeration value="External"/>
        </xsd:restriction>
      </xsd:simpleType>
    </xsd:element>
    <xsd:element name="Format" ma:index="14" nillable="true" ma:displayName="Format" ma:format="Dropdown" ma:internalName="Format">
      <xsd:simpleType>
        <xsd:restriction base="dms:Choice">
          <xsd:enumeration value="Standard"/>
          <xsd:enumeration value="Widescreen"/>
        </xsd:restriction>
      </xsd:simpleType>
    </xsd:element>
    <xsd:element name="Notes0" ma:index="15" nillable="true" ma:displayName="Notes" ma:internalName="Notes0">
      <xsd:simpleType>
        <xsd:restriction base="dms:Note">
          <xsd:maxLength value="255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867f7-ed38-4c21-b441-c544514c8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2e2fa44a-b297-4cb3-ae00-3700515fc5c7">
      <Url xsi:nil="true"/>
      <Description xsi:nil="true"/>
    </Thumbnail>
    <Template_x0020_Type xmlns="2e2fa44a-b297-4cb3-ae00-3700515fc5c7">PowerPoint Presentation Templates</Template_x0020_Type>
    <Viewer_x0020_Type xmlns="2e2fa44a-b297-4cb3-ae00-3700515fc5c7" xsi:nil="true"/>
    <Notes0 xmlns="2e2fa44a-b297-4cb3-ae00-3700515fc5c7" xsi:nil="true"/>
    <Description0 xmlns="2e2fa44a-b297-4cb3-ae00-3700515fc5c7" xsi:nil="true"/>
    <LookupLocation xmlns="2e2fa44a-b297-4cb3-ae00-3700515fc5c7" xsi:nil="true"/>
    <Size xmlns="2e2fa44a-b297-4cb3-ae00-3700515fc5c7" xsi:nil="true"/>
    <Format xmlns="2e2fa44a-b297-4cb3-ae00-3700515fc5c7" xsi:nil="true"/>
  </documentManagement>
</p:properties>
</file>

<file path=customXml/itemProps1.xml><?xml version="1.0" encoding="utf-8"?>
<ds:datastoreItem xmlns:ds="http://schemas.openxmlformats.org/officeDocument/2006/customXml" ds:itemID="{E63523AF-DDDA-4640-8FDD-706FD8583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296A1C-221C-4CD9-AB8C-1B0FBD4BF0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2fa44a-b297-4cb3-ae00-3700515fc5c7"/>
    <ds:schemaRef ds:uri="990867f7-ed38-4c21-b441-c544514c83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F4885C-7609-4458-9BFE-1B0CB90D3740}">
  <ds:schemaRefs>
    <ds:schemaRef ds:uri="990867f7-ed38-4c21-b441-c544514c8362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2e2fa44a-b297-4cb3-ae00-3700515fc5c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3426</TotalTime>
  <Words>867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Storage and Handling of Blood Products from Atrium Health Wake Forest Baptist Blood Bank</vt:lpstr>
      <vt:lpstr>Summary of Process</vt:lpstr>
      <vt:lpstr>Engel DC Refrigerator</vt:lpstr>
      <vt:lpstr>Engel DC Refrigerator Model MD14F</vt:lpstr>
      <vt:lpstr>Preparing the Units for EMS in the BB</vt:lpstr>
      <vt:lpstr>Safe-T-Vue</vt:lpstr>
      <vt:lpstr>What it will look like</vt:lpstr>
      <vt:lpstr>Picking up the Blood</vt:lpstr>
      <vt:lpstr>Documenting a Transfusion</vt:lpstr>
      <vt:lpstr>Important Notes</vt:lpstr>
      <vt:lpstr>Refrigerator Failure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 Stone</dc:creator>
  <cp:lastModifiedBy>Bettina Turner</cp:lastModifiedBy>
  <cp:revision>128</cp:revision>
  <dcterms:created xsi:type="dcterms:W3CDTF">2020-08-30T18:26:08Z</dcterms:created>
  <dcterms:modified xsi:type="dcterms:W3CDTF">2022-01-10T20:22:21Z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0x0101006C11A1C473963441BD86150D67F8ACB6</vt:lpwstr>
  </property>
</Properties>
</file>