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sldIdLst>
    <p:sldId id="401" r:id="rId5"/>
    <p:sldId id="346" r:id="rId6"/>
    <p:sldId id="402" r:id="rId7"/>
    <p:sldId id="425" r:id="rId8"/>
    <p:sldId id="426" r:id="rId9"/>
    <p:sldId id="407" r:id="rId10"/>
    <p:sldId id="427" r:id="rId11"/>
    <p:sldId id="430" r:id="rId12"/>
    <p:sldId id="431" r:id="rId13"/>
    <p:sldId id="432" r:id="rId14"/>
    <p:sldId id="433" r:id="rId15"/>
    <p:sldId id="434" r:id="rId16"/>
    <p:sldId id="428" r:id="rId17"/>
    <p:sldId id="429" r:id="rId18"/>
    <p:sldId id="414" r:id="rId19"/>
    <p:sldId id="40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2"/>
    <a:srgbClr val="75767F"/>
    <a:srgbClr val="6C6D76"/>
    <a:srgbClr val="63646B"/>
    <a:srgbClr val="606167"/>
    <a:srgbClr val="5C5D62"/>
    <a:srgbClr val="E5B901"/>
    <a:srgbClr val="F0C200"/>
    <a:srgbClr val="008C95"/>
    <a:srgbClr val="007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2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AB1E1-C44C-49D4-A9D9-0EEE8C7B8929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DFE57-4847-43D7-BE1E-F9D5A3DB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1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E185B-3BDF-D14D-B085-A580EE226E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C429685-219A-AF45-85AA-89BCC71FA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88" y="1410764"/>
            <a:ext cx="5365422" cy="1033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28F-73AB-4E46-BF9F-BC0A8EBF0BF2}"/>
              </a:ext>
            </a:extLst>
          </p:cNvPr>
          <p:cNvSpPr/>
          <p:nvPr userDrawn="1"/>
        </p:nvSpPr>
        <p:spPr>
          <a:xfrm>
            <a:off x="0" y="3041354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690B5-94E9-834D-A68A-03D61DA740E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0E2215C-96C6-8D43-AA77-F5ABF5E57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5B820-07C2-A949-BE2B-4A88861E97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757CB469-7135-4240-A8AB-EEF1493C2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769" y="5705922"/>
            <a:ext cx="2356403" cy="453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4B28AB-B922-D645-A3B2-3B6FC8273531}"/>
              </a:ext>
            </a:extLst>
          </p:cNvPr>
          <p:cNvSpPr/>
          <p:nvPr userDrawn="1"/>
        </p:nvSpPr>
        <p:spPr>
          <a:xfrm>
            <a:off x="0" y="2531400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0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65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662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433158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4331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414995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2FB26-8DBC-4E4E-9215-B6E21C4A450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F1EDDEF-2B7F-3540-9C73-692A6B588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D3E57-6927-AB4B-A396-BE9535E4BB41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A43A9FE-B5DC-8C44-B8CC-6108C5ACD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ACF14-7538-944A-B8D3-1F68ACCF22EF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542931A4-ADCD-2E4A-BB68-96666B651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613A13B-71E1-A444-AB28-18D6AC09F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DF682A-EA69-D145-AC8E-FC5B234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E4F81D-D791-B54B-B817-2D5B2841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E3B238-6DB3-B24D-A9A1-1914CFF8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F6225-3A98-874A-B114-B830B68FF40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6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9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954FD87-E782-B646-9AC7-30BE88FD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91F6FA-435C-3441-AC05-CCB47A34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AA0B62-C44F-7241-B4E4-B1A0DF64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8D541-3A9C-7F44-A648-CEE1110587D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2C9C0F30-A5DB-7947-B02F-09E571940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CEEF209-652C-4C46-B0B1-4AF1080D79C2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D82944-8FB0-41C8-B229-680C49E57CC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23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hportis@wakehealth.edu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7375-7576-3645-AF3C-A1E5E6380F60}"/>
              </a:ext>
            </a:extLst>
          </p:cNvPr>
          <p:cNvSpPr txBox="1">
            <a:spLocks/>
          </p:cNvSpPr>
          <p:nvPr/>
        </p:nvSpPr>
        <p:spPr>
          <a:xfrm>
            <a:off x="803563" y="3642536"/>
            <a:ext cx="10437091" cy="73183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50" smtClean="0">
                <a:solidFill>
                  <a:schemeClr val="bg1"/>
                </a:solidFill>
                <a:latin typeface="Arial" panose="020B0604020202020204" pitchFamily="34" charset="0"/>
              </a:rPr>
              <a:t> Lab Safety </a:t>
            </a:r>
            <a:r>
              <a:rPr lang="en-US" sz="4800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Presentation</a:t>
            </a:r>
            <a:endParaRPr lang="en-US" sz="4800" b="1" spc="-1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97AE-5E62-6949-B001-D10D9E2716D7}"/>
              </a:ext>
            </a:extLst>
          </p:cNvPr>
          <p:cNvSpPr txBox="1">
            <a:spLocks/>
          </p:cNvSpPr>
          <p:nvPr/>
        </p:nvSpPr>
        <p:spPr>
          <a:xfrm>
            <a:off x="1706880" y="4374374"/>
            <a:ext cx="9144000" cy="6039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January 2022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723A9-9B96-3448-A176-30EA898954BA}"/>
              </a:ext>
            </a:extLst>
          </p:cNvPr>
          <p:cNvSpPr txBox="1"/>
          <p:nvPr/>
        </p:nvSpPr>
        <p:spPr>
          <a:xfrm>
            <a:off x="99753" y="6258743"/>
            <a:ext cx="494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1.2022 </a:t>
            </a:r>
            <a:r>
              <a:rPr lang="en-US" dirty="0">
                <a:latin typeface="Arial" panose="020B0604020202020204" pitchFamily="34" charset="0"/>
              </a:rPr>
              <a:t>| Department </a:t>
            </a:r>
            <a:r>
              <a:rPr lang="en-US" dirty="0" smtClean="0">
                <a:latin typeface="Arial" panose="020B0604020202020204" pitchFamily="34" charset="0"/>
              </a:rPr>
              <a:t>of Lab &amp; Pathology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4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wash your hands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767882"/>
                </a:solidFill>
              </a:rPr>
              <a:t>CDC and OSHA handwashing guidelines</a:t>
            </a:r>
          </a:p>
          <a:p>
            <a:pPr marL="0" lvl="0" indent="0" algn="ctr">
              <a:buNone/>
            </a:pPr>
            <a:r>
              <a:rPr lang="en-US" sz="2200" dirty="0">
                <a:solidFill>
                  <a:srgbClr val="767882"/>
                </a:solidFill>
              </a:rPr>
              <a:t>Wet	Lather     Scrub (20 Seconds)     Rinse     Dry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688" y="2397934"/>
            <a:ext cx="243861" cy="249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69" y="2397934"/>
            <a:ext cx="243861" cy="249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129" y="2402091"/>
            <a:ext cx="243861" cy="249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7640" y="2397934"/>
            <a:ext cx="243861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4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wash your hands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378" y="1690688"/>
            <a:ext cx="6077989" cy="3422162"/>
          </a:xfrm>
        </p:spPr>
        <p:txBody>
          <a:bodyPr/>
          <a:lstStyle/>
          <a:p>
            <a:r>
              <a:rPr lang="en-US" dirty="0" smtClean="0"/>
              <a:t>After removing gloves</a:t>
            </a:r>
          </a:p>
          <a:p>
            <a:r>
              <a:rPr lang="en-US" dirty="0" smtClean="0"/>
              <a:t>Before leaving the lab</a:t>
            </a:r>
          </a:p>
          <a:p>
            <a:r>
              <a:rPr lang="en-US" dirty="0" smtClean="0"/>
              <a:t>After patient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63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3390"/>
            <a:ext cx="10515600" cy="1325563"/>
          </a:xfrm>
        </p:spPr>
        <p:txBody>
          <a:bodyPr/>
          <a:lstStyle/>
          <a:p>
            <a:r>
              <a:rPr lang="en-US" dirty="0" smtClean="0"/>
              <a:t>MD </a:t>
            </a:r>
            <a:r>
              <a:rPr lang="en-US" dirty="0" err="1" smtClean="0"/>
              <a:t>Buyline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3051" y="1778953"/>
            <a:ext cx="5928360" cy="3422162"/>
          </a:xfrm>
        </p:spPr>
        <p:txBody>
          <a:bodyPr/>
          <a:lstStyle/>
          <a:p>
            <a:r>
              <a:rPr lang="en-US" dirty="0" smtClean="0"/>
              <a:t>Procedure will be updated</a:t>
            </a:r>
          </a:p>
          <a:p>
            <a:r>
              <a:rPr lang="en-US" dirty="0" smtClean="0"/>
              <a:t>ECRI data downloaded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352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CAP Self-Inspection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894" y="1584556"/>
            <a:ext cx="10515600" cy="34221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April 11</a:t>
            </a:r>
            <a:r>
              <a:rPr lang="en-US" baseline="30000" dirty="0" smtClean="0"/>
              <a:t>th</a:t>
            </a:r>
            <a:r>
              <a:rPr lang="en-US" dirty="0" smtClean="0"/>
              <a:t> – CAP to mail self-inspection packet</a:t>
            </a:r>
          </a:p>
          <a:p>
            <a:pPr marL="0" indent="0">
              <a:buNone/>
            </a:pPr>
            <a:r>
              <a:rPr lang="en-US" dirty="0" smtClean="0"/>
              <a:t>April 18</a:t>
            </a:r>
            <a:r>
              <a:rPr lang="en-US" baseline="30000" dirty="0" smtClean="0"/>
              <a:t>th</a:t>
            </a:r>
            <a:r>
              <a:rPr lang="en-US" dirty="0" smtClean="0"/>
              <a:t> -  Meeting with inspectors to distribute packets; provide instructions</a:t>
            </a:r>
          </a:p>
          <a:p>
            <a:pPr marL="0" indent="0">
              <a:buNone/>
            </a:pPr>
            <a:r>
              <a:rPr lang="en-US" dirty="0" smtClean="0"/>
              <a:t>April 25</a:t>
            </a:r>
            <a:r>
              <a:rPr lang="en-US" baseline="30000" dirty="0" smtClean="0"/>
              <a:t>th</a:t>
            </a:r>
            <a:r>
              <a:rPr lang="en-US" dirty="0" smtClean="0"/>
              <a:t> – inspection week</a:t>
            </a:r>
          </a:p>
          <a:p>
            <a:pPr marL="0" indent="0">
              <a:buNone/>
            </a:pPr>
            <a:r>
              <a:rPr lang="en-US" dirty="0" smtClean="0"/>
              <a:t>May 4</a:t>
            </a:r>
            <a:r>
              <a:rPr lang="en-US" baseline="30000" dirty="0" smtClean="0"/>
              <a:t>th</a:t>
            </a:r>
            <a:r>
              <a:rPr lang="en-US" dirty="0" smtClean="0"/>
              <a:t> – Summation</a:t>
            </a:r>
          </a:p>
          <a:p>
            <a:pPr marL="0" indent="0">
              <a:buNone/>
            </a:pPr>
            <a:r>
              <a:rPr lang="en-US" dirty="0" smtClean="0"/>
              <a:t>June 4</a:t>
            </a:r>
            <a:r>
              <a:rPr lang="en-US" baseline="30000" dirty="0" smtClean="0"/>
              <a:t>th</a:t>
            </a:r>
            <a:r>
              <a:rPr lang="en-US" dirty="0" smtClean="0"/>
              <a:t> – Submit corrective action plans</a:t>
            </a:r>
          </a:p>
          <a:p>
            <a:pPr marL="0" indent="0">
              <a:buNone/>
            </a:pPr>
            <a:r>
              <a:rPr lang="en-US" dirty="0" smtClean="0"/>
              <a:t>June 10</a:t>
            </a:r>
            <a:r>
              <a:rPr lang="en-US" baseline="30000" dirty="0" smtClean="0"/>
              <a:t>th</a:t>
            </a:r>
            <a:r>
              <a:rPr lang="en-US" dirty="0" smtClean="0"/>
              <a:t> – Self-inspection Verification Forms will be submitted to 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59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CAP Self- Inspection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4310"/>
            <a:ext cx="10515600" cy="3422162"/>
          </a:xfrm>
        </p:spPr>
        <p:txBody>
          <a:bodyPr/>
          <a:lstStyle/>
          <a:p>
            <a:r>
              <a:rPr lang="en-US" dirty="0" smtClean="0"/>
              <a:t>Residents will be inspectors and will be paired up with a lab volunteer.</a:t>
            </a:r>
          </a:p>
          <a:p>
            <a:r>
              <a:rPr lang="en-US" dirty="0" smtClean="0"/>
              <a:t>Need - lab </a:t>
            </a:r>
            <a:r>
              <a:rPr lang="en-US" dirty="0" smtClean="0"/>
              <a:t>volunteers to serve as an inspector of lab sections other than their own.  </a:t>
            </a:r>
          </a:p>
          <a:p>
            <a:pPr lvl="1"/>
            <a:r>
              <a:rPr lang="en-US" dirty="0" smtClean="0"/>
              <a:t>Must be a lab manager, an assistant lab manager or a speciality tech. </a:t>
            </a:r>
          </a:p>
          <a:p>
            <a:pPr lvl="1"/>
            <a:r>
              <a:rPr lang="en-US" dirty="0" smtClean="0"/>
              <a:t>Must complete the Inspection module in CAP to participate. </a:t>
            </a:r>
          </a:p>
          <a:p>
            <a:r>
              <a:rPr lang="en-US" dirty="0" smtClean="0"/>
              <a:t>An email will be forthcoming.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10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812876" cy="739833"/>
          </a:xfrm>
        </p:spPr>
        <p:txBody>
          <a:bodyPr/>
          <a:lstStyle/>
          <a:p>
            <a:pPr algn="ctr"/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141" y="944477"/>
            <a:ext cx="10515600" cy="52318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Title </a:t>
            </a:r>
            <a:r>
              <a:rPr lang="en-US" sz="2000" dirty="0" smtClean="0"/>
              <a:t>21</a:t>
            </a:r>
          </a:p>
          <a:p>
            <a:pPr marL="968375" lvl="3" indent="-285750">
              <a:buFont typeface="Wingdings" panose="05000000000000000000" pitchFamily="2" charset="2"/>
              <a:buChar char="§"/>
            </a:pPr>
            <a:r>
              <a:rPr lang="en-US" dirty="0" smtClean="0"/>
              <a:t>Email employee changes (new hires, resignations, transfers) to Danielle Bancroft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Safety </a:t>
            </a:r>
            <a:r>
              <a:rPr lang="en-US" sz="2000" dirty="0"/>
              <a:t>Inspections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</a:rPr>
              <a:t>February </a:t>
            </a:r>
            <a:r>
              <a:rPr lang="en-US" sz="1800" b="1" dirty="0" smtClean="0">
                <a:solidFill>
                  <a:srgbClr val="FF0000"/>
                </a:solidFill>
              </a:rPr>
              <a:t>2022</a:t>
            </a:r>
            <a:endParaRPr lang="en-US" sz="1800" b="1" dirty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May </a:t>
            </a:r>
            <a:r>
              <a:rPr lang="en-US" sz="1800" dirty="0" smtClean="0"/>
              <a:t>2022</a:t>
            </a:r>
            <a:endParaRPr lang="en-US" sz="18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August </a:t>
            </a:r>
            <a:r>
              <a:rPr lang="en-US" sz="1800" dirty="0" smtClean="0"/>
              <a:t>2022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November 2022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Trimedx</a:t>
            </a:r>
            <a:endParaRPr lang="en-US" sz="20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Email </a:t>
            </a:r>
            <a:r>
              <a:rPr lang="en-US" sz="1800" dirty="0" err="1" smtClean="0"/>
              <a:t>Trimedx</a:t>
            </a:r>
            <a:r>
              <a:rPr lang="en-US" sz="1800" dirty="0" smtClean="0"/>
              <a:t> unresolved </a:t>
            </a:r>
            <a:r>
              <a:rPr lang="en-US" sz="1800" dirty="0"/>
              <a:t>concerns or questions to Shelley.</a:t>
            </a:r>
          </a:p>
          <a:p>
            <a:pPr marL="463550" indent="-457200">
              <a:buAutoNum type="arabicPeriod" startAt="4"/>
            </a:pPr>
            <a:r>
              <a:rPr lang="en-US" sz="2000" dirty="0"/>
              <a:t>MQR</a:t>
            </a:r>
          </a:p>
          <a:p>
            <a:pPr marL="1031875" lvl="3" indent="-342900">
              <a:buFont typeface="Wingdings" panose="05000000000000000000" pitchFamily="2" charset="2"/>
              <a:buChar char="§"/>
            </a:pPr>
            <a:r>
              <a:rPr lang="en-US" dirty="0" smtClean="0"/>
              <a:t>Monthly </a:t>
            </a:r>
            <a:r>
              <a:rPr lang="en-US" dirty="0"/>
              <a:t>Quality Review due </a:t>
            </a: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Friday of each month</a:t>
            </a:r>
            <a:r>
              <a:rPr lang="en-US" dirty="0"/>
              <a:t>. </a:t>
            </a:r>
            <a:endParaRPr lang="en-US" dirty="0" smtClean="0"/>
          </a:p>
          <a:p>
            <a:pPr marL="288925" lvl="1" indent="-514350">
              <a:buAutoNum type="arabicPeriod" startAt="5"/>
            </a:pPr>
            <a:r>
              <a:rPr lang="en-US" sz="2000" dirty="0" smtClean="0"/>
              <a:t>Safety Focus of the Month </a:t>
            </a:r>
            <a:endParaRPr lang="en-US" sz="2000" dirty="0"/>
          </a:p>
          <a:p>
            <a:pPr marL="1200150" lvl="3" indent="-285750">
              <a:buFont typeface="Wingdings" panose="05000000000000000000" pitchFamily="2" charset="2"/>
              <a:buChar char="§"/>
            </a:pPr>
            <a:r>
              <a:rPr lang="en-US" dirty="0" smtClean="0"/>
              <a:t>Submit compliance by </a:t>
            </a:r>
            <a:r>
              <a:rPr lang="en-US" b="1" dirty="0" smtClean="0"/>
              <a:t>15</a:t>
            </a:r>
            <a:r>
              <a:rPr lang="en-US" b="1" baseline="30000" dirty="0" smtClean="0"/>
              <a:t>th</a:t>
            </a:r>
            <a:r>
              <a:rPr lang="en-US" b="1" dirty="0" smtClean="0"/>
              <a:t> of the next month</a:t>
            </a:r>
          </a:p>
          <a:p>
            <a:pPr marL="0" lvl="1" indent="0">
              <a:buNone/>
            </a:pPr>
            <a:r>
              <a:rPr lang="en-US" sz="2000" dirty="0" smtClean="0"/>
              <a:t>6. CAP Self-Inspection </a:t>
            </a:r>
          </a:p>
          <a:p>
            <a:pPr marL="1200150" lvl="3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67882"/>
                </a:solidFill>
              </a:rPr>
              <a:t>Week </a:t>
            </a:r>
            <a:r>
              <a:rPr lang="en-US" dirty="0">
                <a:solidFill>
                  <a:srgbClr val="767882"/>
                </a:solidFill>
              </a:rPr>
              <a:t>of April 25</a:t>
            </a:r>
            <a:r>
              <a:rPr lang="en-US" baseline="30000" dirty="0">
                <a:solidFill>
                  <a:srgbClr val="767882"/>
                </a:solidFill>
              </a:rPr>
              <a:t>th</a:t>
            </a:r>
            <a:r>
              <a:rPr lang="en-US" dirty="0">
                <a:solidFill>
                  <a:srgbClr val="767882"/>
                </a:solidFill>
              </a:rPr>
              <a:t> </a:t>
            </a:r>
          </a:p>
          <a:p>
            <a:pPr marL="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586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5178" y="1070693"/>
            <a:ext cx="804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Next Lab Manager’s Meeting: </a:t>
            </a:r>
          </a:p>
          <a:p>
            <a:pPr algn="ctr"/>
            <a:r>
              <a:rPr lang="en-US" sz="3600" dirty="0" smtClean="0"/>
              <a:t>February </a:t>
            </a:r>
            <a:r>
              <a:rPr lang="en-US" sz="3600" dirty="0" smtClean="0"/>
              <a:t>10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, 2022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822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1227" y="346653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spc="-150" dirty="0" smtClean="0"/>
              <a:t>Patient and Family Promise</a:t>
            </a:r>
            <a:endParaRPr lang="en-US" b="1" spc="-1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940769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49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24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 txBox="1">
            <a:spLocks/>
          </p:cNvSpPr>
          <p:nvPr/>
        </p:nvSpPr>
        <p:spPr>
          <a:xfrm>
            <a:off x="551227" y="34665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spc="-150" dirty="0" smtClean="0"/>
              <a:t>Days Since Last Serious Safety Event</a:t>
            </a:r>
            <a:endParaRPr lang="en-US" b="1" spc="-150" dirty="0"/>
          </a:p>
        </p:txBody>
      </p:sp>
      <p:sp>
        <p:nvSpPr>
          <p:cNvPr id="3" name="TextBox 2"/>
          <p:cNvSpPr txBox="1"/>
          <p:nvPr/>
        </p:nvSpPr>
        <p:spPr>
          <a:xfrm>
            <a:off x="1570182" y="1431636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WFB</a:t>
            </a:r>
            <a:r>
              <a:rPr lang="en-US" sz="2400" b="1" dirty="0" smtClean="0"/>
              <a:t>: 28 </a:t>
            </a:r>
          </a:p>
          <a:p>
            <a:pPr algn="ctr"/>
            <a:r>
              <a:rPr lang="en-US" b="1" dirty="0" smtClean="0"/>
              <a:t>  </a:t>
            </a:r>
            <a:endParaRPr lang="en-US" b="1" dirty="0"/>
          </a:p>
          <a:p>
            <a:pPr algn="ctr"/>
            <a:r>
              <a:rPr lang="en-US" sz="2400" b="1" dirty="0"/>
              <a:t>BCH: </a:t>
            </a:r>
            <a:r>
              <a:rPr lang="en-US" sz="2400" b="1" dirty="0" smtClean="0"/>
              <a:t>64</a:t>
            </a:r>
            <a:endParaRPr lang="en-US" sz="2400" b="1" dirty="0"/>
          </a:p>
          <a:p>
            <a:pPr algn="ctr"/>
            <a:endParaRPr lang="en-US" b="1" dirty="0"/>
          </a:p>
          <a:p>
            <a:pPr algn="ctr"/>
            <a:r>
              <a:rPr lang="en-US" sz="2400" b="1" dirty="0"/>
              <a:t>DMC: </a:t>
            </a:r>
            <a:r>
              <a:rPr lang="en-US" sz="2400" b="1" dirty="0" smtClean="0"/>
              <a:t>329</a:t>
            </a:r>
            <a:endParaRPr lang="en-US" sz="2400" b="1" dirty="0"/>
          </a:p>
          <a:p>
            <a:pPr algn="ctr"/>
            <a:endParaRPr lang="en-US" b="1" dirty="0" smtClean="0"/>
          </a:p>
          <a:p>
            <a:pPr algn="ctr"/>
            <a:r>
              <a:rPr lang="en-US" sz="2400" b="1" dirty="0" smtClean="0"/>
              <a:t>HPMC: 61</a:t>
            </a:r>
          </a:p>
          <a:p>
            <a:pPr algn="ctr"/>
            <a:endParaRPr lang="en-US" b="1" dirty="0"/>
          </a:p>
          <a:p>
            <a:pPr algn="ctr"/>
            <a:r>
              <a:rPr lang="en-US" sz="2400" b="1" dirty="0"/>
              <a:t>LMC: </a:t>
            </a:r>
            <a:r>
              <a:rPr lang="en-US" sz="2400" b="1" dirty="0" smtClean="0"/>
              <a:t>113</a:t>
            </a:r>
          </a:p>
          <a:p>
            <a:pPr algn="ctr"/>
            <a:endParaRPr lang="en-US" b="1" dirty="0"/>
          </a:p>
          <a:p>
            <a:pPr algn="ctr"/>
            <a:r>
              <a:rPr lang="en-US" sz="2400" b="1" dirty="0"/>
              <a:t>WMC</a:t>
            </a:r>
            <a:r>
              <a:rPr lang="en-US" sz="2400" b="1" dirty="0" smtClean="0"/>
              <a:t>: 196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31578" y="5534490"/>
            <a:ext cx="208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of 1/12/2022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4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515" y="639446"/>
            <a:ext cx="9752216" cy="840220"/>
          </a:xfrm>
        </p:spPr>
        <p:txBody>
          <a:bodyPr/>
          <a:lstStyle/>
          <a:p>
            <a:pPr algn="ctr"/>
            <a:r>
              <a:rPr lang="en-US" sz="3600" dirty="0" smtClean="0"/>
              <a:t>Good Catches in December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136668" y="2303239"/>
            <a:ext cx="6201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None Reported in December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775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322" y="124481"/>
            <a:ext cx="9144000" cy="10140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Good Catch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162" y="1245390"/>
            <a:ext cx="11402291" cy="206986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Did you or someone on your team ‘catch’ an error or mistake before it reached the medical record?  If so, that’s a good catch!</a:t>
            </a:r>
          </a:p>
          <a:p>
            <a:endParaRPr lang="en-US" sz="2000" dirty="0"/>
          </a:p>
          <a:p>
            <a:r>
              <a:rPr lang="en-US" sz="2000" dirty="0" smtClean="0"/>
              <a:t>Did you or someone on your team identify a safety hazard within your section or anywhere in the medical center before it caused harm to an employee or visitor?  If so, that’s a good catch!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66056" y="3280225"/>
            <a:ext cx="9210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Please report good catches!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7077" y="4168522"/>
            <a:ext cx="39817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report: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Submit the good catch in RL using the good catch icon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Email the good catch to Shelley Bowman:  </a:t>
            </a:r>
            <a:r>
              <a:rPr lang="en-US" dirty="0" smtClean="0">
                <a:hlinkClick r:id="rId2"/>
              </a:rPr>
              <a:t>shportis@wakehealth.edu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Notify your immediate supervisory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073532" y="4288544"/>
            <a:ext cx="1795549" cy="1778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0514" y="3946900"/>
            <a:ext cx="45332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A </a:t>
            </a:r>
            <a:r>
              <a:rPr lang="en-US" sz="1400" dirty="0"/>
              <a:t>drawing will occur each month </a:t>
            </a:r>
            <a:r>
              <a:rPr lang="en-US" sz="1400" dirty="0" smtClean="0"/>
              <a:t>from </a:t>
            </a:r>
            <a:r>
              <a:rPr lang="en-US" sz="1400" dirty="0"/>
              <a:t>all the good catch nominations. The winner will be recognized at the Safety Governance Committee and will receive a Good Catch Certificate, a gift card and their picture will be posted on the Pathology SharePoint site. </a:t>
            </a:r>
          </a:p>
        </p:txBody>
      </p:sp>
    </p:spTree>
    <p:extLst>
      <p:ext uri="{BB962C8B-B14F-4D97-AF65-F5344CB8AC3E}">
        <p14:creationId xmlns:p14="http://schemas.microsoft.com/office/powerpoint/2010/main" val="1987137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 txBox="1">
            <a:spLocks/>
          </p:cNvSpPr>
          <p:nvPr/>
        </p:nvSpPr>
        <p:spPr>
          <a:xfrm>
            <a:off x="578935" y="1414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spc="-150" dirty="0" smtClean="0"/>
              <a:t>Safety Focus of the Month </a:t>
            </a:r>
          </a:p>
          <a:p>
            <a:pPr algn="ctr"/>
            <a:r>
              <a:rPr lang="en-US" sz="3600" b="1" spc="-150" dirty="0" smtClean="0"/>
              <a:t>Lab Section Compliance</a:t>
            </a:r>
            <a:endParaRPr lang="en-US" sz="3600" b="1" spc="-1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07" y="1145037"/>
            <a:ext cx="9983781" cy="502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2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459" y="622183"/>
            <a:ext cx="3740726" cy="4398703"/>
          </a:xfrm>
        </p:spPr>
        <p:txBody>
          <a:bodyPr/>
          <a:lstStyle/>
          <a:p>
            <a:pPr algn="ctr"/>
            <a:r>
              <a:rPr lang="en-US" sz="3600" dirty="0" smtClean="0"/>
              <a:t>Safety Focus </a:t>
            </a:r>
            <a:br>
              <a:rPr lang="en-US" sz="3600" dirty="0" smtClean="0"/>
            </a:br>
            <a:r>
              <a:rPr lang="en-US" sz="3600" dirty="0" smtClean="0"/>
              <a:t>of the Month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January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Repeat-Back Technique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199019" y="174034"/>
          <a:ext cx="6879772" cy="65533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1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73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Communicate Clearly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6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322"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en-US" sz="2800" b="1" dirty="0" smtClean="0">
                          <a:solidFill>
                            <a:schemeClr val="accent1"/>
                          </a:solidFill>
                        </a:rPr>
                        <a:t>Repeat-Back</a:t>
                      </a:r>
                      <a:r>
                        <a:rPr lang="en-US" altLang="en-US" sz="2800" b="1" baseline="0" dirty="0" smtClean="0">
                          <a:solidFill>
                            <a:schemeClr val="accent2"/>
                          </a:solidFill>
                        </a:rPr>
                        <a:t> Technique</a:t>
                      </a:r>
                      <a:endParaRPr lang="en-US" altLang="en-US" sz="1200" b="1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altLang="en-US" sz="12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230188" marR="0" lvl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Sender communicates a request or information to a receiver</a:t>
                      </a:r>
                    </a:p>
                    <a:p>
                      <a:pPr marL="230188" marR="0" lvl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Receiver </a:t>
                      </a:r>
                      <a:r>
                        <a:rPr kumimoji="0" lang="en-US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repeats back</a:t>
                      </a:r>
                      <a:r>
                        <a:rPr kumimoji="0" lang="en-US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 request or information to the sender</a:t>
                      </a:r>
                    </a:p>
                    <a:p>
                      <a:pPr marL="230188" marR="0" lvl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Sender acknowledges the accuracy of the repeat-back. If not correct, repeats/clarifies the communication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261A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261A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en-US" altLang="en-US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 </a:t>
                      </a:r>
                      <a:r>
                        <a:rPr kumimoji="0" lang="en-US" altLang="en-US" sz="10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verbal orders </a:t>
                      </a:r>
                      <a:r>
                        <a:rPr kumimoji="0" lang="en-US" altLang="en-US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</a:t>
                      </a:r>
                      <a:r>
                        <a:rPr kumimoji="0" lang="en-US" altLang="en-US" sz="10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critical values </a:t>
                      </a:r>
                      <a:r>
                        <a:rPr kumimoji="0" lang="en-US" altLang="en-US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should be written and read back (see below) 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30188" indent="-230188">
                        <a:spcAft>
                          <a:spcPts val="600"/>
                        </a:spcAft>
                        <a:buFontTx/>
                        <a:buBlip>
                          <a:blip r:embed="rId2"/>
                        </a:buBlip>
                      </a:pPr>
                      <a:endParaRPr lang="en-US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3587">
                <a:tc>
                  <a:txBody>
                    <a:bodyPr/>
                    <a:lstStyle/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 when communicating routine but important information</a:t>
                      </a:r>
                    </a:p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Ensures the receiver </a:t>
                      </a:r>
                      <a:r>
                        <a:rPr lang="en-US" sz="1400" i="1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hears what they are supposed to hear</a:t>
                      </a:r>
                    </a:p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400" i="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Key: Close the loop with “That is correct!”</a:t>
                      </a: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Read-Back Technique</a:t>
                      </a:r>
                    </a:p>
                    <a:p>
                      <a:pPr marL="687388" marR="0" lvl="1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Sender communicates</a:t>
                      </a:r>
                    </a:p>
                    <a:p>
                      <a:pPr marL="687388" marR="0" lvl="1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Receiver </a:t>
                      </a:r>
                      <a:r>
                        <a:rPr lang="en-US" sz="1400" b="1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writes</a:t>
                      </a: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 order/request/result and </a:t>
                      </a:r>
                      <a:r>
                        <a:rPr lang="en-US" sz="1400" b="1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reads</a:t>
                      </a: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it back as written to the sender</a:t>
                      </a:r>
                    </a:p>
                    <a:p>
                      <a:pPr marL="687388" marR="0" lvl="1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Sender acknowledges accuracy with “That is correct” or makes the correction. </a:t>
                      </a:r>
                    </a:p>
                    <a:p>
                      <a:pPr marL="687388" marR="0" lvl="1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MUST BE USED WITH ALL VERBAL ORDERS AND CRITICAL VALUES. </a:t>
                      </a:r>
                      <a:endParaRPr lang="en-US" sz="140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19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 smtClean="0">
                <a:solidFill>
                  <a:srgbClr val="FF0000"/>
                </a:solidFill>
              </a:rPr>
              <a:t>Employee</a:t>
            </a:r>
            <a:r>
              <a:rPr lang="en-US" dirty="0" smtClean="0"/>
              <a:t> Hazard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911" y="1825625"/>
            <a:ext cx="10758889" cy="342216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January’s Topic 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– Handwashing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538" y="3238041"/>
            <a:ext cx="4117262" cy="21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Commission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247" y="1094103"/>
            <a:ext cx="8298387" cy="4655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247" y="4804756"/>
            <a:ext cx="1263535" cy="2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trium Presentation 1">
      <a:dk1>
        <a:srgbClr val="767882"/>
      </a:dk1>
      <a:lt1>
        <a:srgbClr val="FFFFFF"/>
      </a:lt1>
      <a:dk2>
        <a:srgbClr val="000000"/>
      </a:dk2>
      <a:lt2>
        <a:srgbClr val="008C94"/>
      </a:lt2>
      <a:accent1>
        <a:srgbClr val="006C74"/>
      </a:accent1>
      <a:accent2>
        <a:srgbClr val="E5B801"/>
      </a:accent2>
      <a:accent3>
        <a:srgbClr val="004797"/>
      </a:accent3>
      <a:accent4>
        <a:srgbClr val="04BB6E"/>
      </a:accent4>
      <a:accent5>
        <a:srgbClr val="FF7D2E"/>
      </a:accent5>
      <a:accent6>
        <a:srgbClr val="E433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B945E1B690043B84BB6A52FCE9C03" ma:contentTypeVersion="10" ma:contentTypeDescription="Create a new document." ma:contentTypeScope="" ma:versionID="78415f39f01d9ff4702ec5d5188ade60">
  <xsd:schema xmlns:xsd="http://www.w3.org/2001/XMLSchema" xmlns:xs="http://www.w3.org/2001/XMLSchema" xmlns:p="http://schemas.microsoft.com/office/2006/metadata/properties" xmlns:ns3="9cf83a04-d13f-4892-865d-583e21da827c" targetNamespace="http://schemas.microsoft.com/office/2006/metadata/properties" ma:root="true" ma:fieldsID="ba7403da90208c24bea272715246be54" ns3:_="">
    <xsd:import namespace="9cf83a04-d13f-4892-865d-583e21da82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3a04-d13f-4892-865d-583e21da8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3E951E-49FB-47AE-884F-BB1AD78C7E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3a04-d13f-4892-865d-583e21da8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3523AF-DDDA-4640-8FDD-706FD85835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F4885C-7609-4458-9BFE-1B0CB90D374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cf83a04-d13f-4892-865d-583e21da827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4464</TotalTime>
  <Words>595</Words>
  <Application>Microsoft Office PowerPoint</Application>
  <PresentationFormat>Widescreen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PowerPoint Presentation</vt:lpstr>
      <vt:lpstr>Patient and Family Promise</vt:lpstr>
      <vt:lpstr>PowerPoint Presentation</vt:lpstr>
      <vt:lpstr>Good Catches in December</vt:lpstr>
      <vt:lpstr>Good Catch</vt:lpstr>
      <vt:lpstr>PowerPoint Presentation</vt:lpstr>
      <vt:lpstr>Safety Focus  of the Month  January  Repeat-Back Technique</vt:lpstr>
      <vt:lpstr>Lab Employee Hazard Awareness</vt:lpstr>
      <vt:lpstr>Joint Commission </vt:lpstr>
      <vt:lpstr>How to wash your hands</vt:lpstr>
      <vt:lpstr>When to wash your hands</vt:lpstr>
      <vt:lpstr>MD Buyline</vt:lpstr>
      <vt:lpstr>CAP Self-Inspection</vt:lpstr>
      <vt:lpstr>CAP Self- Inspection </vt:lpstr>
      <vt:lpstr>Reminders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 Stone</dc:creator>
  <cp:lastModifiedBy>Shelley Bowman</cp:lastModifiedBy>
  <cp:revision>157</cp:revision>
  <dcterms:created xsi:type="dcterms:W3CDTF">2020-08-30T18:26:08Z</dcterms:created>
  <dcterms:modified xsi:type="dcterms:W3CDTF">2022-01-12T19:59:54Z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0x010100838B945E1B690043B84BB6A52FCE9C03</vt:lpwstr>
  </property>
</Properties>
</file>