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4.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5.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6.xml" ContentType="application/vnd.openxmlformats-officedocument.presentationml.notesSlide+xml"/>
  <Override PartName="/ppt/tags/tag20.xml" ContentType="application/vnd.openxmlformats-officedocument.presentationml.tags+xml"/>
  <Override PartName="/ppt/notesSlides/notesSlide7.xml" ContentType="application/vnd.openxmlformats-officedocument.presentationml.notesSlide+xml"/>
  <Override PartName="/ppt/tags/tag21.xml" ContentType="application/vnd.openxmlformats-officedocument.presentationml.tags+xml"/>
  <Override PartName="/ppt/notesSlides/notesSlide8.xml" ContentType="application/vnd.openxmlformats-officedocument.presentationml.notesSlide+xml"/>
  <Override PartName="/ppt/tags/tag22.xml" ContentType="application/vnd.openxmlformats-officedocument.presentationml.tags+xml"/>
  <Override PartName="/ppt/notesSlides/notesSlide9.xml" ContentType="application/vnd.openxmlformats-officedocument.presentationml.notesSlide+xml"/>
  <Override PartName="/ppt/tags/tag23.xml" ContentType="application/vnd.openxmlformats-officedocument.presentationml.tags+xml"/>
  <Override PartName="/ppt/notesSlides/notesSlide10.xml" ContentType="application/vnd.openxmlformats-officedocument.presentationml.notesSlide+xml"/>
  <Override PartName="/ppt/tags/tag24.xml" ContentType="application/vnd.openxmlformats-officedocument.presentationml.tags+xml"/>
  <Override PartName="/ppt/notesSlides/notesSlide11.xml" ContentType="application/vnd.openxmlformats-officedocument.presentationml.notesSlide+xml"/>
  <Override PartName="/ppt/tags/tag25.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57" r:id="rId3"/>
    <p:sldId id="269" r:id="rId4"/>
    <p:sldId id="279" r:id="rId5"/>
    <p:sldId id="270" r:id="rId6"/>
    <p:sldId id="282" r:id="rId7"/>
    <p:sldId id="280" r:id="rId8"/>
    <p:sldId id="281" r:id="rId9"/>
    <p:sldId id="271" r:id="rId10"/>
    <p:sldId id="278" r:id="rId11"/>
    <p:sldId id="258" r:id="rId12"/>
    <p:sldId id="275" r:id="rId13"/>
    <p:sldId id="276" r:id="rId14"/>
    <p:sldId id="277" r:id="rId15"/>
    <p:sldId id="259" r:id="rId16"/>
    <p:sldId id="260" r:id="rId17"/>
    <p:sldId id="261" r:id="rId18"/>
  </p:sldIdLst>
  <p:sldSz cx="9144000" cy="6858000" type="screen4x3"/>
  <p:notesSz cx="6934200" cy="92202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66CCFF"/>
    <a:srgbClr val="FF9900"/>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67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03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27475" y="0"/>
            <a:ext cx="3005138" cy="460375"/>
          </a:xfrm>
          <a:prstGeom prst="rect">
            <a:avLst/>
          </a:prstGeom>
        </p:spPr>
        <p:txBody>
          <a:bodyPr vert="horz" lIns="91440" tIns="45720" rIns="91440" bIns="45720" rtlCol="0"/>
          <a:lstStyle>
            <a:lvl1pPr algn="r">
              <a:defRPr sz="1200"/>
            </a:lvl1pPr>
          </a:lstStyle>
          <a:p>
            <a:fld id="{F5CDA1C3-6C24-4255-A885-2B27800E0A44}" type="datetimeFigureOut">
              <a:rPr lang="en-US" smtClean="0"/>
              <a:pPr/>
              <a:t>1/13/2022</a:t>
            </a:fld>
            <a:endParaRPr lang="en-US"/>
          </a:p>
        </p:txBody>
      </p:sp>
      <p:sp>
        <p:nvSpPr>
          <p:cNvPr id="4" name="Slide Image Placeholder 3"/>
          <p:cNvSpPr>
            <a:spLocks noGrp="1" noRot="1" noChangeAspect="1"/>
          </p:cNvSpPr>
          <p:nvPr>
            <p:ph type="sldImg" idx="2"/>
          </p:nvPr>
        </p:nvSpPr>
        <p:spPr>
          <a:xfrm>
            <a:off x="1162050" y="692150"/>
            <a:ext cx="4610100" cy="3457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3738" y="4379913"/>
            <a:ext cx="5546725" cy="41481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58238"/>
            <a:ext cx="3005138" cy="4603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27475" y="8758238"/>
            <a:ext cx="3005138" cy="460375"/>
          </a:xfrm>
          <a:prstGeom prst="rect">
            <a:avLst/>
          </a:prstGeom>
        </p:spPr>
        <p:txBody>
          <a:bodyPr vert="horz" lIns="91440" tIns="45720" rIns="91440" bIns="45720" rtlCol="0" anchor="b"/>
          <a:lstStyle>
            <a:lvl1pPr algn="r">
              <a:defRPr sz="1200"/>
            </a:lvl1pPr>
          </a:lstStyle>
          <a:p>
            <a:fld id="{65CC1686-0847-475F-8B4C-AFF20181A7FB}" type="slidenum">
              <a:rPr lang="en-US" smtClean="0"/>
              <a:pPr/>
              <a:t>‹#›</a:t>
            </a:fld>
            <a:endParaRPr lang="en-US"/>
          </a:p>
        </p:txBody>
      </p:sp>
    </p:spTree>
    <p:extLst>
      <p:ext uri="{BB962C8B-B14F-4D97-AF65-F5344CB8AC3E}">
        <p14:creationId xmlns:p14="http://schemas.microsoft.com/office/powerpoint/2010/main" val="1752472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CC1686-0847-475F-8B4C-AFF20181A7FB}"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CC1686-0847-475F-8B4C-AFF20181A7FB}" type="slidenum">
              <a:rPr lang="en-US" smtClean="0"/>
              <a:pPr/>
              <a:t>15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CC1686-0847-475F-8B4C-AFF20181A7FB}" type="slidenum">
              <a:rPr lang="en-US" smtClean="0"/>
              <a:pPr/>
              <a:t>16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CC1686-0847-475F-8B4C-AFF20181A7FB}" type="slidenum">
              <a:rPr lang="en-US" smtClean="0"/>
              <a:pPr/>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CC1686-0847-475F-8B4C-AFF20181A7FB}"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CC1686-0847-475F-8B4C-AFF20181A7FB}"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CC1686-0847-475F-8B4C-AFF20181A7FB}"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CC1686-0847-475F-8B4C-AFF20181A7FB}" type="slidenum">
              <a:rPr lang="en-US" smtClean="0"/>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CC1686-0847-475F-8B4C-AFF20181A7FB}" type="slidenum">
              <a:rPr lang="en-US" smtClean="0"/>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CC1686-0847-475F-8B4C-AFF20181A7FB}" type="slidenum">
              <a:rPr lang="en-US" smtClean="0"/>
              <a:pPr/>
              <a:t>12</a:t>
            </a:fld>
            <a:endParaRPr lang="en-US"/>
          </a:p>
        </p:txBody>
      </p:sp>
    </p:spTree>
    <p:extLst>
      <p:ext uri="{BB962C8B-B14F-4D97-AF65-F5344CB8AC3E}">
        <p14:creationId xmlns:p14="http://schemas.microsoft.com/office/powerpoint/2010/main" val="3598844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CC1686-0847-475F-8B4C-AFF20181A7FB}" type="slidenum">
              <a:rPr lang="en-US" smtClean="0"/>
              <a:pPr/>
              <a:t>13</a:t>
            </a:fld>
            <a:endParaRPr lang="en-US"/>
          </a:p>
        </p:txBody>
      </p:sp>
    </p:spTree>
    <p:extLst>
      <p:ext uri="{BB962C8B-B14F-4D97-AF65-F5344CB8AC3E}">
        <p14:creationId xmlns:p14="http://schemas.microsoft.com/office/powerpoint/2010/main" val="1220439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CC1686-0847-475F-8B4C-AFF20181A7FB}" type="slidenum">
              <a:rPr lang="en-US" smtClean="0"/>
              <a:pPr/>
              <a:t>14</a:t>
            </a:fld>
            <a:endParaRPr lang="en-US"/>
          </a:p>
        </p:txBody>
      </p:sp>
    </p:spTree>
    <p:extLst>
      <p:ext uri="{BB962C8B-B14F-4D97-AF65-F5344CB8AC3E}">
        <p14:creationId xmlns:p14="http://schemas.microsoft.com/office/powerpoint/2010/main" val="447692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B1305FD9-7C1F-4F39-A364-A87C199515B3}" type="datetimeFigureOut">
              <a:rPr lang="en-US" smtClean="0"/>
              <a:pPr/>
              <a:t>1/13/2022</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B9CA8CED-0C0D-4D13-9EDB-1376A1CC5D8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1305FD9-7C1F-4F39-A364-A87C199515B3}" type="datetimeFigureOut">
              <a:rPr lang="en-US" smtClean="0"/>
              <a:pPr/>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CA8CED-0C0D-4D13-9EDB-1376A1CC5D8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1305FD9-7C1F-4F39-A364-A87C199515B3}" type="datetimeFigureOut">
              <a:rPr lang="en-US" smtClean="0"/>
              <a:pPr/>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CA8CED-0C0D-4D13-9EDB-1376A1CC5D8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B1305FD9-7C1F-4F39-A364-A87C199515B3}" type="datetimeFigureOut">
              <a:rPr lang="en-US" smtClean="0"/>
              <a:pPr/>
              <a:t>1/13/2022</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B9CA8CED-0C0D-4D13-9EDB-1376A1CC5D8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B1305FD9-7C1F-4F39-A364-A87C199515B3}" type="datetimeFigureOut">
              <a:rPr lang="en-US" smtClean="0"/>
              <a:pPr/>
              <a:t>1/13/2022</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B9CA8CED-0C0D-4D13-9EDB-1376A1CC5D89}" type="slidenum">
              <a:rPr lang="en-US" smtClean="0"/>
              <a:pPr/>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B1305FD9-7C1F-4F39-A364-A87C199515B3}" type="datetimeFigureOut">
              <a:rPr lang="en-US" smtClean="0"/>
              <a:pPr/>
              <a:t>1/13/2022</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B9CA8CED-0C0D-4D13-9EDB-1376A1CC5D8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B1305FD9-7C1F-4F39-A364-A87C199515B3}" type="datetimeFigureOut">
              <a:rPr lang="en-US" smtClean="0"/>
              <a:pPr/>
              <a:t>1/13/2022</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B9CA8CED-0C0D-4D13-9EDB-1376A1CC5D8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1305FD9-7C1F-4F39-A364-A87C199515B3}" type="datetimeFigureOut">
              <a:rPr lang="en-US" smtClean="0"/>
              <a:pPr/>
              <a:t>1/13/2022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CA8CED-0C0D-4D13-9EDB-1376A1CC5D8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B1305FD9-7C1F-4F39-A364-A87C199515B3}" type="datetimeFigureOut">
              <a:rPr lang="en-US" smtClean="0"/>
              <a:pPr/>
              <a:t>1/13/2022</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B9CA8CED-0C0D-4D13-9EDB-1376A1CC5D8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B1305FD9-7C1F-4F39-A364-A87C199515B3}" type="datetimeFigureOut">
              <a:rPr lang="en-US" smtClean="0"/>
              <a:pPr/>
              <a:t>1/13/2022</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B9CA8CED-0C0D-4D13-9EDB-1376A1CC5D8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B1305FD9-7C1F-4F39-A364-A87C199515B3}" type="datetimeFigureOut">
              <a:rPr lang="en-US" smtClean="0"/>
              <a:pPr/>
              <a:t>1/13/2022</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B9CA8CED-0C0D-4D13-9EDB-1376A1CC5D8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B1305FD9-7C1F-4F39-A364-A87C199515B3}" type="datetimeFigureOut">
              <a:rPr lang="en-US" smtClean="0"/>
              <a:pPr/>
              <a:t>1/13/2022</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B9CA8CED-0C0D-4D13-9EDB-1376A1CC5D89}"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9.jpeg"/><Relationship Id="rId4"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2.jpeg"/><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2.jpeg"/><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ags" Target="../tags/tag13.xml"/><Relationship Id="rId7" Type="http://schemas.openxmlformats.org/officeDocument/2006/relationships/image" Target="../media/image5.jpe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2.jpeg"/><Relationship Id="rId5" Type="http://schemas.openxmlformats.org/officeDocument/2006/relationships/notesSlide" Target="../notesSlides/notesSlide4.xml"/><Relationship Id="rId4" Type="http://schemas.openxmlformats.org/officeDocument/2006/relationships/slideLayout" Target="../slideLayouts/slideLayout2.xml"/><Relationship Id="rId9"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tags" Target="../tags/tag14.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9.jpeg"/><Relationship Id="rId4"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544" y="776289"/>
            <a:ext cx="8062912" cy="1052512"/>
          </a:xfrm>
        </p:spPr>
        <p:txBody>
          <a:bodyPr/>
          <a:lstStyle/>
          <a:p>
            <a:r>
              <a:rPr lang="en-US" b="1" dirty="0" smtClean="0"/>
              <a:t>Fire and Code Triage</a:t>
            </a:r>
            <a:endParaRPr lang="en-US" b="1" dirty="0"/>
          </a:p>
        </p:txBody>
      </p:sp>
      <p:sp>
        <p:nvSpPr>
          <p:cNvPr id="3" name="Subtitle 2"/>
          <p:cNvSpPr>
            <a:spLocks noGrp="1"/>
          </p:cNvSpPr>
          <p:nvPr>
            <p:ph type="subTitle" idx="1"/>
          </p:nvPr>
        </p:nvSpPr>
        <p:spPr/>
        <p:txBody>
          <a:bodyPr/>
          <a:lstStyle/>
          <a:p>
            <a:r>
              <a:rPr lang="en-US" dirty="0" smtClean="0"/>
              <a:t>Larry Waldron MT(ASCP)</a:t>
            </a:r>
            <a:r>
              <a:rPr lang="en-US" baseline="30000" dirty="0" smtClean="0"/>
              <a:t>CM</a:t>
            </a:r>
            <a:endParaRPr lang="en-US" dirty="0" smtClean="0"/>
          </a:p>
          <a:p>
            <a:r>
              <a:rPr lang="en-US" sz="1600" dirty="0" smtClean="0"/>
              <a:t>BB Specialist Technologist and Education Coordinator</a:t>
            </a:r>
          </a:p>
          <a:p>
            <a:pPr lvl="0">
              <a:buClr>
                <a:srgbClr val="D34817"/>
              </a:buClr>
            </a:pPr>
            <a:r>
              <a:rPr lang="en-US" dirty="0" smtClean="0">
                <a:ln>
                  <a:solidFill>
                    <a:srgbClr val="696464"/>
                  </a:solidFill>
                </a:ln>
                <a:solidFill>
                  <a:prstClr val="white">
                    <a:tint val="75000"/>
                  </a:prstClr>
                </a:solidFill>
              </a:rPr>
              <a:t>Georgia Kontos MS, MLS(ASCP) </a:t>
            </a:r>
            <a:r>
              <a:rPr lang="en-US" baseline="30000" dirty="0" smtClean="0">
                <a:ln>
                  <a:solidFill>
                    <a:srgbClr val="696464"/>
                  </a:solidFill>
                </a:ln>
                <a:solidFill>
                  <a:prstClr val="white">
                    <a:tint val="75000"/>
                  </a:prstClr>
                </a:solidFill>
              </a:rPr>
              <a:t>CM</a:t>
            </a:r>
            <a:endParaRPr lang="en-US" baseline="30000" dirty="0">
              <a:ln>
                <a:solidFill>
                  <a:srgbClr val="696464"/>
                </a:solidFill>
              </a:ln>
              <a:solidFill>
                <a:prstClr val="white">
                  <a:tint val="75000"/>
                </a:prstClr>
              </a:solidFill>
            </a:endParaRPr>
          </a:p>
          <a:p>
            <a:pPr lvl="0">
              <a:buClr>
                <a:srgbClr val="D34817"/>
              </a:buClr>
            </a:pPr>
            <a:r>
              <a:rPr lang="en-US" sz="1900" dirty="0">
                <a:ln>
                  <a:solidFill>
                    <a:srgbClr val="696464"/>
                  </a:solidFill>
                </a:ln>
                <a:solidFill>
                  <a:prstClr val="white">
                    <a:tint val="75000"/>
                  </a:prstClr>
                </a:solidFill>
              </a:rPr>
              <a:t>Blood </a:t>
            </a:r>
            <a:r>
              <a:rPr lang="en-US" sz="1900" dirty="0" smtClean="0">
                <a:ln>
                  <a:solidFill>
                    <a:srgbClr val="696464"/>
                  </a:solidFill>
                </a:ln>
                <a:solidFill>
                  <a:prstClr val="white">
                    <a:tint val="75000"/>
                  </a:prstClr>
                </a:solidFill>
              </a:rPr>
              <a:t>Bank/SCTCT </a:t>
            </a:r>
            <a:r>
              <a:rPr lang="en-US" sz="1900" dirty="0">
                <a:ln>
                  <a:solidFill>
                    <a:srgbClr val="696464"/>
                  </a:solidFill>
                </a:ln>
                <a:solidFill>
                  <a:prstClr val="white">
                    <a:tint val="75000"/>
                  </a:prstClr>
                </a:solidFill>
              </a:rPr>
              <a:t>Safety Representative</a:t>
            </a:r>
          </a:p>
          <a:p>
            <a:endParaRPr lang="en-US" dirty="0"/>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SCTCT Evacuation Route</a:t>
            </a:r>
            <a:endParaRPr lang="en-US" b="1" dirty="0"/>
          </a:p>
        </p:txBody>
      </p:sp>
      <p:sp>
        <p:nvSpPr>
          <p:cNvPr id="3" name="Content Placeholder 2"/>
          <p:cNvSpPr>
            <a:spLocks noGrp="1"/>
          </p:cNvSpPr>
          <p:nvPr>
            <p:ph sz="half" idx="1"/>
          </p:nvPr>
        </p:nvSpPr>
        <p:spPr/>
        <p:txBody>
          <a:bodyPr>
            <a:normAutofit fontScale="92500" lnSpcReduction="10000"/>
          </a:bodyPr>
          <a:lstStyle/>
          <a:p>
            <a:r>
              <a:rPr lang="en-US" sz="2400" dirty="0" smtClean="0"/>
              <a:t>Primary</a:t>
            </a:r>
          </a:p>
          <a:p>
            <a:pPr lvl="1"/>
            <a:r>
              <a:rPr lang="en-US" sz="1700" dirty="0" smtClean="0"/>
              <a:t>Exit SCTCT through either door. Turn right. Turn right again after the North tower elevators if you exited SCTCT from the cryo room. Go Down North tower stairway at the end of the hall. Exit to meet at the front of the power plant.</a:t>
            </a:r>
          </a:p>
          <a:p>
            <a:endParaRPr lang="en-US" sz="1500" dirty="0" smtClean="0"/>
          </a:p>
          <a:p>
            <a:r>
              <a:rPr lang="en-US" sz="2400" dirty="0" smtClean="0"/>
              <a:t>Secondary</a:t>
            </a:r>
          </a:p>
          <a:p>
            <a:pPr lvl="1"/>
            <a:r>
              <a:rPr lang="en-US" sz="1700" dirty="0"/>
              <a:t>Exit </a:t>
            </a:r>
            <a:r>
              <a:rPr lang="en-US" sz="1700" dirty="0" smtClean="0"/>
              <a:t>SCTCT </a:t>
            </a:r>
            <a:r>
              <a:rPr lang="en-US" sz="1700" dirty="0"/>
              <a:t>lab through the cryo room. Turn Left. Proceed to Gray building. Turn right down first hallway. Go through double doors. Go down stairway on left and exit building. </a:t>
            </a:r>
          </a:p>
        </p:txBody>
      </p:sp>
      <p:graphicFrame>
        <p:nvGraphicFramePr>
          <p:cNvPr id="20" name="Content Placeholder 19"/>
          <p:cNvGraphicFramePr>
            <a:graphicFrameLocks noGrp="1"/>
          </p:cNvGraphicFramePr>
          <p:nvPr>
            <p:ph sz="half" idx="2"/>
            <p:extLst>
              <p:ext uri="{D42A27DB-BD31-4B8C-83A1-F6EECF244321}">
                <p14:modId xmlns:p14="http://schemas.microsoft.com/office/powerpoint/2010/main" val="3769532363"/>
              </p:ext>
            </p:extLst>
          </p:nvPr>
        </p:nvGraphicFramePr>
        <p:xfrm>
          <a:off x="5273145" y="1688649"/>
          <a:ext cx="2788709" cy="4593540"/>
        </p:xfrm>
        <a:graphic>
          <a:graphicData uri="http://schemas.openxmlformats.org/drawingml/2006/table">
            <a:tbl>
              <a:tblPr/>
              <a:tblGrid>
                <a:gridCol w="243673">
                  <a:extLst>
                    <a:ext uri="{9D8B030D-6E8A-4147-A177-3AD203B41FA5}">
                      <a16:colId xmlns:a16="http://schemas.microsoft.com/office/drawing/2014/main" val="3458095462"/>
                    </a:ext>
                  </a:extLst>
                </a:gridCol>
                <a:gridCol w="243673">
                  <a:extLst>
                    <a:ext uri="{9D8B030D-6E8A-4147-A177-3AD203B41FA5}">
                      <a16:colId xmlns:a16="http://schemas.microsoft.com/office/drawing/2014/main" val="3782028812"/>
                    </a:ext>
                  </a:extLst>
                </a:gridCol>
                <a:gridCol w="138383">
                  <a:extLst>
                    <a:ext uri="{9D8B030D-6E8A-4147-A177-3AD203B41FA5}">
                      <a16:colId xmlns:a16="http://schemas.microsoft.com/office/drawing/2014/main" val="3116560372"/>
                    </a:ext>
                  </a:extLst>
                </a:gridCol>
                <a:gridCol w="138383">
                  <a:extLst>
                    <a:ext uri="{9D8B030D-6E8A-4147-A177-3AD203B41FA5}">
                      <a16:colId xmlns:a16="http://schemas.microsoft.com/office/drawing/2014/main" val="1730958893"/>
                    </a:ext>
                  </a:extLst>
                </a:gridCol>
                <a:gridCol w="246682">
                  <a:extLst>
                    <a:ext uri="{9D8B030D-6E8A-4147-A177-3AD203B41FA5}">
                      <a16:colId xmlns:a16="http://schemas.microsoft.com/office/drawing/2014/main" val="3971674126"/>
                    </a:ext>
                  </a:extLst>
                </a:gridCol>
                <a:gridCol w="135374">
                  <a:extLst>
                    <a:ext uri="{9D8B030D-6E8A-4147-A177-3AD203B41FA5}">
                      <a16:colId xmlns:a16="http://schemas.microsoft.com/office/drawing/2014/main" val="2193585988"/>
                    </a:ext>
                  </a:extLst>
                </a:gridCol>
                <a:gridCol w="135374">
                  <a:extLst>
                    <a:ext uri="{9D8B030D-6E8A-4147-A177-3AD203B41FA5}">
                      <a16:colId xmlns:a16="http://schemas.microsoft.com/office/drawing/2014/main" val="1441863891"/>
                    </a:ext>
                  </a:extLst>
                </a:gridCol>
                <a:gridCol w="138383">
                  <a:extLst>
                    <a:ext uri="{9D8B030D-6E8A-4147-A177-3AD203B41FA5}">
                      <a16:colId xmlns:a16="http://schemas.microsoft.com/office/drawing/2014/main" val="1915922324"/>
                    </a:ext>
                  </a:extLst>
                </a:gridCol>
                <a:gridCol w="138383">
                  <a:extLst>
                    <a:ext uri="{9D8B030D-6E8A-4147-A177-3AD203B41FA5}">
                      <a16:colId xmlns:a16="http://schemas.microsoft.com/office/drawing/2014/main" val="3271992714"/>
                    </a:ext>
                  </a:extLst>
                </a:gridCol>
                <a:gridCol w="246682">
                  <a:extLst>
                    <a:ext uri="{9D8B030D-6E8A-4147-A177-3AD203B41FA5}">
                      <a16:colId xmlns:a16="http://schemas.microsoft.com/office/drawing/2014/main" val="2917707345"/>
                    </a:ext>
                  </a:extLst>
                </a:gridCol>
                <a:gridCol w="246682">
                  <a:extLst>
                    <a:ext uri="{9D8B030D-6E8A-4147-A177-3AD203B41FA5}">
                      <a16:colId xmlns:a16="http://schemas.microsoft.com/office/drawing/2014/main" val="1555355315"/>
                    </a:ext>
                  </a:extLst>
                </a:gridCol>
                <a:gridCol w="246682">
                  <a:extLst>
                    <a:ext uri="{9D8B030D-6E8A-4147-A177-3AD203B41FA5}">
                      <a16:colId xmlns:a16="http://schemas.microsoft.com/office/drawing/2014/main" val="3052486521"/>
                    </a:ext>
                  </a:extLst>
                </a:gridCol>
                <a:gridCol w="246682">
                  <a:extLst>
                    <a:ext uri="{9D8B030D-6E8A-4147-A177-3AD203B41FA5}">
                      <a16:colId xmlns:a16="http://schemas.microsoft.com/office/drawing/2014/main" val="2259657087"/>
                    </a:ext>
                  </a:extLst>
                </a:gridCol>
                <a:gridCol w="243673">
                  <a:extLst>
                    <a:ext uri="{9D8B030D-6E8A-4147-A177-3AD203B41FA5}">
                      <a16:colId xmlns:a16="http://schemas.microsoft.com/office/drawing/2014/main" val="2744856964"/>
                    </a:ext>
                  </a:extLst>
                </a:gridCol>
              </a:tblGrid>
              <a:tr h="139136">
                <a:tc gridSpan="14">
                  <a:txBody>
                    <a:bodyPr/>
                    <a:lstStyle/>
                    <a:p>
                      <a:pPr algn="ctr" fontAlgn="b"/>
                      <a:r>
                        <a:rPr lang="en-US" sz="800" b="1" i="0" u="none" strike="noStrike">
                          <a:solidFill>
                            <a:srgbClr val="000000"/>
                          </a:solidFill>
                          <a:effectLst/>
                          <a:latin typeface="Calibri" panose="020F0502020204030204" pitchFamily="34" charset="0"/>
                        </a:rPr>
                        <a:t>BMT Evacuation Route</a:t>
                      </a:r>
                    </a:p>
                  </a:txBody>
                  <a:tcPr marL="4488" marR="4488" marT="4488"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44070490"/>
                  </a:ext>
                </a:extLst>
              </a:tr>
              <a:tr h="112207">
                <a:tc gridSpan="14">
                  <a:txBody>
                    <a:bodyPr/>
                    <a:lstStyle/>
                    <a:p>
                      <a:pPr algn="ctr" fontAlgn="b"/>
                      <a:r>
                        <a:rPr lang="en-US" sz="700" b="1" i="0" u="none" strike="noStrike">
                          <a:solidFill>
                            <a:srgbClr val="000000"/>
                          </a:solidFill>
                          <a:effectLst/>
                          <a:latin typeface="Calibri" panose="020F0502020204030204" pitchFamily="34" charset="0"/>
                        </a:rPr>
                        <a:t>Second Floor North Tower</a:t>
                      </a:r>
                    </a:p>
                  </a:txBody>
                  <a:tcPr marL="4488" marR="4488" marT="4488"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16269654"/>
                  </a:ext>
                </a:extLst>
              </a:tr>
              <a:tr h="116695">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ctr" fontAlgn="b"/>
                      <a:endParaRPr lang="en-US" sz="700" b="1"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ctr" fontAlgn="b"/>
                      <a:endParaRPr lang="en-US" sz="700" b="1"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ctr" fontAlgn="b"/>
                      <a:endParaRPr lang="en-US" sz="700" b="1"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ctr" fontAlgn="b"/>
                      <a:endParaRPr lang="en-US" sz="700" b="1"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ctr" fontAlgn="b"/>
                      <a:endParaRPr lang="en-US" sz="700" b="1"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ctr" fontAlgn="b"/>
                      <a:endParaRPr lang="en-US" sz="700" b="1"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w="19050" cap="flat" cmpd="sng" algn="ctr">
                      <a:solidFill>
                        <a:srgbClr val="FF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extLst>
                  <a:ext uri="{0D108BD9-81ED-4DB2-BD59-A6C34878D82A}">
                    <a16:rowId xmlns:a16="http://schemas.microsoft.com/office/drawing/2014/main" val="4068548125"/>
                  </a:ext>
                </a:extLst>
              </a:tr>
              <a:tr h="121183">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w="19050" cap="flat" cmpd="sng" algn="ctr">
                      <a:solidFill>
                        <a:srgbClr val="FF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w="19050" cap="flat" cmpd="sng" algn="ctr">
                      <a:solidFill>
                        <a:srgbClr val="FF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w="19050" cap="flat" cmpd="sng" algn="ctr">
                      <a:solidFill>
                        <a:srgbClr val="FF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w="19050" cap="flat" cmpd="sng" algn="ctr">
                      <a:solidFill>
                        <a:srgbClr val="FF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w="19050" cap="flat" cmpd="sng" algn="ctr">
                      <a:solidFill>
                        <a:srgbClr val="FF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w="19050" cap="flat" cmpd="sng" algn="ctr">
                      <a:solidFill>
                        <a:srgbClr val="FF0000"/>
                      </a:solidFill>
                      <a:prstDash val="solid"/>
                      <a:round/>
                      <a:headEnd type="none" w="med" len="med"/>
                      <a:tailEnd type="none" w="med" len="med"/>
                    </a:lnR>
                    <a:lnT>
                      <a:noFill/>
                    </a:lnT>
                    <a:lnB w="19050" cap="flat" cmpd="sng" algn="ctr">
                      <a:solidFill>
                        <a:srgbClr val="FF0000"/>
                      </a:solidFill>
                      <a:prstDash val="solid"/>
                      <a:round/>
                      <a:headEnd type="none" w="med" len="med"/>
                      <a:tailEnd type="none" w="med" len="med"/>
                    </a:lnB>
                  </a:tcPr>
                </a:tc>
                <a:tc rowSpan="2">
                  <a:txBody>
                    <a:bodyPr/>
                    <a:lstStyle/>
                    <a:p>
                      <a:pPr algn="ctr" fontAlgn="b"/>
                      <a:r>
                        <a:rPr lang="en-US" sz="700" b="0" i="0" u="none" strike="noStrike">
                          <a:solidFill>
                            <a:srgbClr val="000000"/>
                          </a:solidFill>
                          <a:effectLst/>
                          <a:latin typeface="Calibri" panose="020F0502020204030204" pitchFamily="34" charset="0"/>
                        </a:rPr>
                        <a:t>Stair Well</a:t>
                      </a:r>
                    </a:p>
                  </a:txBody>
                  <a:tcPr marL="4488" marR="4488" marT="4488" marB="0" anchor="b">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FFFFFF"/>
                    </a:solidFill>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w="19050" cap="flat" cmpd="sng" algn="ctr">
                      <a:solidFill>
                        <a:srgbClr val="FF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153320027"/>
                  </a:ext>
                </a:extLst>
              </a:tr>
              <a:tr h="121183">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w="19050" cap="flat" cmpd="sng" algn="ctr">
                      <a:solidFill>
                        <a:srgbClr val="FF000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FF0000"/>
                      </a:solidFill>
                      <a:prstDash val="solid"/>
                      <a:round/>
                      <a:headEnd type="none" w="med" len="med"/>
                      <a:tailEnd type="none" w="med" len="med"/>
                    </a:lnL>
                    <a:lnR>
                      <a:noFill/>
                    </a:lnR>
                    <a:lnT w="19050" cap="flat" cmpd="sng" algn="ctr">
                      <a:solidFill>
                        <a:srgbClr val="FF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a:noFill/>
                    </a:lnR>
                    <a:lnT w="19050" cap="flat" cmpd="sng" algn="ctr">
                      <a:solidFill>
                        <a:srgbClr val="FF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a:noFill/>
                    </a:lnR>
                    <a:lnT w="19050" cap="flat" cmpd="sng" algn="ctr">
                      <a:solidFill>
                        <a:srgbClr val="FF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a:noFill/>
                    </a:lnR>
                    <a:lnT w="19050" cap="flat" cmpd="sng" algn="ctr">
                      <a:solidFill>
                        <a:srgbClr val="FF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a:noFill/>
                    </a:lnR>
                    <a:lnT w="19050" cap="flat" cmpd="sng" algn="ctr">
                      <a:solidFill>
                        <a:srgbClr val="FF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w="19050" cap="flat" cmpd="sng" algn="ctr">
                      <a:solidFill>
                        <a:srgbClr val="FF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844076103"/>
                  </a:ext>
                </a:extLst>
              </a:tr>
              <a:tr h="116695">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lgDashDotDot"/>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a:noFill/>
                    </a:lnT>
                    <a:lnB w="6350" cap="flat" cmpd="sng" algn="ctr">
                      <a:solidFill>
                        <a:srgbClr val="000000"/>
                      </a:solidFill>
                      <a:prstDash val="lgDashDotDot"/>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FF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6350" cap="flat" cmpd="sng" algn="ctr">
                      <a:solidFill>
                        <a:srgbClr val="000000"/>
                      </a:solidFill>
                      <a:prstDash val="lgDashDotDot"/>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lgDashDotDot"/>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lgDashDotDot"/>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lgDashDotDot"/>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w="19050" cap="flat" cmpd="sng" algn="ctr">
                      <a:solidFill>
                        <a:srgbClr val="FF0000"/>
                      </a:solidFill>
                      <a:prstDash val="solid"/>
                      <a:round/>
                      <a:headEnd type="none" w="med" len="med"/>
                      <a:tailEnd type="none" w="med" len="med"/>
                    </a:lnT>
                    <a:lnB w="6350" cap="flat" cmpd="sng" algn="ctr">
                      <a:solidFill>
                        <a:srgbClr val="000000"/>
                      </a:solidFill>
                      <a:prstDash val="lgDashDotDot"/>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w="6350" cap="flat" cmpd="sng" algn="ctr">
                      <a:solidFill>
                        <a:srgbClr val="000000"/>
                      </a:solidFill>
                      <a:prstDash val="lgDashDotDot"/>
                      <a:round/>
                      <a:headEnd type="none" w="med" len="med"/>
                      <a:tailEnd type="none" w="med" len="med"/>
                    </a:lnB>
                  </a:tcPr>
                </a:tc>
                <a:extLst>
                  <a:ext uri="{0D108BD9-81ED-4DB2-BD59-A6C34878D82A}">
                    <a16:rowId xmlns:a16="http://schemas.microsoft.com/office/drawing/2014/main" val="1961377583"/>
                  </a:ext>
                </a:extLst>
              </a:tr>
              <a:tr h="112207">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w="6350" cap="flat" cmpd="sng" algn="ctr">
                      <a:solidFill>
                        <a:srgbClr val="000000"/>
                      </a:solidFill>
                      <a:prstDash val="lgDashDotDot"/>
                      <a:round/>
                      <a:headEnd type="none" w="med" len="med"/>
                      <a:tailEnd type="none" w="med" len="med"/>
                    </a:lnR>
                    <a:lnT>
                      <a:noFill/>
                    </a:lnT>
                    <a:lnB>
                      <a:noFill/>
                    </a:lnB>
                  </a:tcPr>
                </a:tc>
                <a:tc rowSpan="5">
                  <a:txBody>
                    <a:bodyPr/>
                    <a:lstStyle/>
                    <a:p>
                      <a:pPr algn="ctr" fontAlgn="ctr"/>
                      <a:r>
                        <a:rPr lang="en-US" sz="700" b="0" i="0" u="none" strike="noStrike">
                          <a:solidFill>
                            <a:srgbClr val="000000"/>
                          </a:solidFill>
                          <a:effectLst/>
                          <a:latin typeface="Calibri" panose="020F0502020204030204" pitchFamily="34" charset="0"/>
                        </a:rPr>
                        <a:t>North Tower Elevators</a:t>
                      </a:r>
                    </a:p>
                  </a:txBody>
                  <a:tcPr marL="4488" marR="4488" marT="4488" marB="0" vert="vert270" anchor="ctr">
                    <a:lnL w="6350" cap="flat" cmpd="sng" algn="ctr">
                      <a:solidFill>
                        <a:srgbClr val="000000"/>
                      </a:solidFill>
                      <a:prstDash val="lgDashDotDot"/>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lgDashDotDot"/>
                      <a:round/>
                      <a:headEnd type="none" w="med" len="med"/>
                      <a:tailEnd type="none" w="med" len="med"/>
                    </a:lnT>
                    <a:lnB w="6350" cap="flat" cmpd="sng" algn="ctr">
                      <a:solidFill>
                        <a:srgbClr val="000000"/>
                      </a:solidFill>
                      <a:prstDash val="lgDashDotDot"/>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lgDashDotDot"/>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FF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lgDashDotDot"/>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000000"/>
                      </a:solidFill>
                      <a:prstDash val="solid"/>
                      <a:round/>
                      <a:headEnd type="none" w="med" len="med"/>
                      <a:tailEnd type="none" w="med" len="med"/>
                    </a:lnL>
                    <a:lnR>
                      <a:noFill/>
                    </a:lnR>
                    <a:lnT w="6350" cap="flat" cmpd="sng" algn="ctr">
                      <a:solidFill>
                        <a:srgbClr val="000000"/>
                      </a:solidFill>
                      <a:prstDash val="lgDashDotDot"/>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w="19050" cap="flat" cmpd="sng" algn="ctr">
                      <a:solidFill>
                        <a:srgbClr val="000000"/>
                      </a:solidFill>
                      <a:prstDash val="solid"/>
                      <a:round/>
                      <a:headEnd type="none" w="med" len="med"/>
                      <a:tailEnd type="none" w="med" len="med"/>
                    </a:lnR>
                    <a:lnT w="6350" cap="flat" cmpd="sng" algn="ctr">
                      <a:solidFill>
                        <a:srgbClr val="000000"/>
                      </a:solidFill>
                      <a:prstDash val="lgDashDotDot"/>
                      <a:round/>
                      <a:headEnd type="none" w="med" len="med"/>
                      <a:tailEnd type="none" w="med" len="med"/>
                    </a:lnT>
                    <a:lnB>
                      <a:noFill/>
                    </a:lnB>
                  </a:tcPr>
                </a:tc>
                <a:tc rowSpan="4" gridSpan="2">
                  <a:txBody>
                    <a:bodyPr/>
                    <a:lstStyle/>
                    <a:p>
                      <a:pPr algn="ctr" fontAlgn="ctr"/>
                      <a:r>
                        <a:rPr lang="en-US" sz="700" b="0" i="0" u="none" strike="noStrike">
                          <a:solidFill>
                            <a:srgbClr val="000000"/>
                          </a:solidFill>
                          <a:effectLst/>
                          <a:latin typeface="Calibri" panose="020F0502020204030204" pitchFamily="34" charset="0"/>
                        </a:rPr>
                        <a:t>BMT Office and Specimen Receipt</a:t>
                      </a:r>
                    </a:p>
                  </a:txBody>
                  <a:tcPr marL="4488" marR="4488" marT="448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rowSpan="4" hMerge="1">
                  <a:txBody>
                    <a:bodyPr/>
                    <a:lstStyle/>
                    <a:p>
                      <a:endParaRPr lang="en-US"/>
                    </a:p>
                  </a:txBody>
                  <a:tcPr/>
                </a:tc>
                <a:tc>
                  <a:txBody>
                    <a:bodyPr/>
                    <a:lstStyle/>
                    <a:p>
                      <a:pPr algn="l" fontAlgn="ctr"/>
                      <a:r>
                        <a:rPr lang="en-US" sz="700" b="0" i="0" u="none" strike="noStrike">
                          <a:solidFill>
                            <a:srgbClr val="000000"/>
                          </a:solidFill>
                          <a:effectLst/>
                          <a:latin typeface="Calibri" panose="020F0502020204030204" pitchFamily="34" charset="0"/>
                        </a:rPr>
                        <a:t> </a:t>
                      </a:r>
                    </a:p>
                  </a:txBody>
                  <a:tcPr marL="4488" marR="4488" marT="4488" marB="0" vert="vert270" anchor="ctr">
                    <a:lnL w="19050" cap="flat" cmpd="sng" algn="ctr">
                      <a:solidFill>
                        <a:srgbClr val="000000"/>
                      </a:solidFill>
                      <a:prstDash val="solid"/>
                      <a:round/>
                      <a:headEnd type="none" w="med" len="med"/>
                      <a:tailEnd type="none" w="med" len="med"/>
                    </a:lnL>
                    <a:lnR>
                      <a:noFill/>
                    </a:lnR>
                    <a:lnT w="6350" cap="flat" cmpd="sng" algn="ctr">
                      <a:solidFill>
                        <a:srgbClr val="000000"/>
                      </a:solidFill>
                      <a:prstDash val="lgDashDotDot"/>
                      <a:round/>
                      <a:headEnd type="none" w="med" len="med"/>
                      <a:tailEnd type="none" w="med" len="med"/>
                    </a:lnT>
                    <a:lnB>
                      <a:noFill/>
                    </a:lnB>
                  </a:tcPr>
                </a:tc>
                <a:tc rowSpan="5">
                  <a:txBody>
                    <a:bodyPr/>
                    <a:lstStyle/>
                    <a:p>
                      <a:pPr algn="ctr" fontAlgn="ctr"/>
                      <a:r>
                        <a:rPr lang="en-US" sz="700" b="0" i="0" u="none" strike="noStrike">
                          <a:solidFill>
                            <a:srgbClr val="000000"/>
                          </a:solidFill>
                          <a:effectLst/>
                          <a:latin typeface="Calibri" panose="020F0502020204030204" pitchFamily="34" charset="0"/>
                        </a:rPr>
                        <a:t>Service Elevators</a:t>
                      </a:r>
                    </a:p>
                  </a:txBody>
                  <a:tcPr marL="4488" marR="4488" marT="4488" marB="0" vert="vert" anchor="ctr">
                    <a:lnL>
                      <a:noFill/>
                    </a:lnL>
                    <a:lnR>
                      <a:noFill/>
                    </a:lnR>
                    <a:lnT w="6350" cap="flat" cmpd="sng" algn="ctr">
                      <a:solidFill>
                        <a:srgbClr val="000000"/>
                      </a:solidFill>
                      <a:prstDash val="lgDashDotDot"/>
                      <a:round/>
                      <a:headEnd type="none" w="med" len="med"/>
                      <a:tailEnd type="none" w="med" len="med"/>
                    </a:lnT>
                    <a:lnB w="6350" cap="flat" cmpd="sng" algn="ctr">
                      <a:solidFill>
                        <a:srgbClr val="000000"/>
                      </a:solidFill>
                      <a:prstDash val="lgDashDotDot"/>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w="6350" cap="flat" cmpd="sng" algn="ctr">
                      <a:solidFill>
                        <a:srgbClr val="000000"/>
                      </a:solidFill>
                      <a:prstDash val="lgDashDotDot"/>
                      <a:round/>
                      <a:headEnd type="none" w="med" len="med"/>
                      <a:tailEnd type="none" w="med" len="med"/>
                    </a:lnR>
                    <a:lnT w="6350" cap="flat" cmpd="sng" algn="ctr">
                      <a:solidFill>
                        <a:srgbClr val="000000"/>
                      </a:solidFill>
                      <a:prstDash val="lgDashDotDot"/>
                      <a:round/>
                      <a:headEnd type="none" w="med" len="med"/>
                      <a:tailEnd type="none" w="med" len="med"/>
                    </a:lnT>
                    <a:lnB>
                      <a:noFill/>
                    </a:lnB>
                  </a:tcPr>
                </a:tc>
                <a:extLst>
                  <a:ext uri="{0D108BD9-81ED-4DB2-BD59-A6C34878D82A}">
                    <a16:rowId xmlns:a16="http://schemas.microsoft.com/office/drawing/2014/main" val="436937882"/>
                  </a:ext>
                </a:extLst>
              </a:tr>
              <a:tr h="105025">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w="6350" cap="flat" cmpd="sng" algn="ctr">
                      <a:solidFill>
                        <a:srgbClr val="000000"/>
                      </a:solidFill>
                      <a:prstDash val="lgDashDotDot"/>
                      <a:round/>
                      <a:headEnd type="none" w="med" len="med"/>
                      <a:tailEnd type="none" w="med" len="med"/>
                    </a:lnR>
                    <a:lnT>
                      <a:noFill/>
                    </a:lnT>
                    <a:lnB>
                      <a:noFill/>
                    </a:lnB>
                  </a:tcPr>
                </a:tc>
                <a:tc vMerge="1">
                  <a:txBody>
                    <a:bodyPr/>
                    <a:lstStyle/>
                    <a:p>
                      <a:endParaRPr lang="en-US"/>
                    </a:p>
                  </a:txBody>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FF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w="19050" cap="flat" cmpd="sng" algn="ctr">
                      <a:solidFill>
                        <a:srgbClr val="000000"/>
                      </a:solidFill>
                      <a:prstDash val="solid"/>
                      <a:round/>
                      <a:headEnd type="none" w="med" len="med"/>
                      <a:tailEnd type="none" w="med" len="med"/>
                    </a:lnR>
                    <a:lnT>
                      <a:noFill/>
                    </a:lnT>
                    <a:lnB>
                      <a:noFill/>
                    </a:lnB>
                  </a:tcPr>
                </a:tc>
                <a:tc gridSpan="2" vMerge="1">
                  <a:txBody>
                    <a:bodyPr/>
                    <a:lstStyle/>
                    <a:p>
                      <a:endParaRPr lang="en-US"/>
                    </a:p>
                  </a:txBody>
                  <a:tcPr/>
                </a:tc>
                <a:tc hMerge="1" vMerge="1">
                  <a:txBody>
                    <a:bodyPr/>
                    <a:lstStyle/>
                    <a:p>
                      <a:endParaRPr lang="en-US"/>
                    </a:p>
                  </a:txBody>
                  <a:tcPr/>
                </a:tc>
                <a:tc>
                  <a:txBody>
                    <a:bodyPr/>
                    <a:lstStyle/>
                    <a:p>
                      <a:pPr algn="l" fontAlgn="ctr"/>
                      <a:r>
                        <a:rPr lang="en-US" sz="700" b="0" i="0" u="none" strike="noStrike">
                          <a:solidFill>
                            <a:srgbClr val="000000"/>
                          </a:solidFill>
                          <a:effectLst/>
                          <a:latin typeface="Calibri" panose="020F0502020204030204" pitchFamily="34" charset="0"/>
                        </a:rPr>
                        <a:t> </a:t>
                      </a:r>
                    </a:p>
                  </a:txBody>
                  <a:tcPr marL="4488" marR="4488" marT="4488" marB="0" vert="vert270" anchor="ctr">
                    <a:lnL w="19050" cap="flat" cmpd="sng" algn="ctr">
                      <a:solidFill>
                        <a:srgbClr val="000000"/>
                      </a:solidFill>
                      <a:prstDash val="solid"/>
                      <a:round/>
                      <a:headEnd type="none" w="med" len="med"/>
                      <a:tailEnd type="none" w="med" len="med"/>
                    </a:lnL>
                    <a:lnR>
                      <a:noFill/>
                    </a:lnR>
                    <a:lnT>
                      <a:noFill/>
                    </a:lnT>
                    <a:lnB>
                      <a:noFill/>
                    </a:lnB>
                  </a:tcPr>
                </a:tc>
                <a:tc vMerge="1">
                  <a:txBody>
                    <a:bodyPr/>
                    <a:lstStyle/>
                    <a:p>
                      <a:endParaRPr lang="en-US"/>
                    </a:p>
                  </a:txBody>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w="6350" cap="flat" cmpd="sng" algn="ctr">
                      <a:solidFill>
                        <a:srgbClr val="000000"/>
                      </a:solidFill>
                      <a:prstDash val="lgDashDotDot"/>
                      <a:round/>
                      <a:headEnd type="none" w="med" len="med"/>
                      <a:tailEnd type="none" w="med" len="med"/>
                    </a:lnR>
                    <a:lnT>
                      <a:noFill/>
                    </a:lnT>
                    <a:lnB>
                      <a:noFill/>
                    </a:lnB>
                  </a:tcPr>
                </a:tc>
                <a:extLst>
                  <a:ext uri="{0D108BD9-81ED-4DB2-BD59-A6C34878D82A}">
                    <a16:rowId xmlns:a16="http://schemas.microsoft.com/office/drawing/2014/main" val="2632882762"/>
                  </a:ext>
                </a:extLst>
              </a:tr>
              <a:tr h="112207">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w="6350" cap="flat" cmpd="sng" algn="ctr">
                      <a:solidFill>
                        <a:srgbClr val="000000"/>
                      </a:solidFill>
                      <a:prstDash val="lgDashDotDot"/>
                      <a:round/>
                      <a:headEnd type="none" w="med" len="med"/>
                      <a:tailEnd type="none" w="med" len="med"/>
                    </a:lnR>
                    <a:lnT>
                      <a:noFill/>
                    </a:lnT>
                    <a:lnB>
                      <a:noFill/>
                    </a:lnB>
                  </a:tcPr>
                </a:tc>
                <a:tc vMerge="1">
                  <a:txBody>
                    <a:bodyPr/>
                    <a:lstStyle/>
                    <a:p>
                      <a:endParaRPr lang="en-US"/>
                    </a:p>
                  </a:txBody>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FF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w="19050" cap="flat" cmpd="sng" algn="ctr">
                      <a:solidFill>
                        <a:srgbClr val="000000"/>
                      </a:solidFill>
                      <a:prstDash val="solid"/>
                      <a:round/>
                      <a:headEnd type="none" w="med" len="med"/>
                      <a:tailEnd type="none" w="med" len="med"/>
                    </a:lnR>
                    <a:lnT>
                      <a:noFill/>
                    </a:lnT>
                    <a:lnB>
                      <a:noFill/>
                    </a:lnB>
                  </a:tcPr>
                </a:tc>
                <a:tc gridSpan="2" vMerge="1">
                  <a:txBody>
                    <a:bodyPr/>
                    <a:lstStyle/>
                    <a:p>
                      <a:endParaRPr lang="en-US"/>
                    </a:p>
                  </a:txBody>
                  <a:tcPr/>
                </a:tc>
                <a:tc hMerge="1" vMerge="1">
                  <a:txBody>
                    <a:bodyPr/>
                    <a:lstStyle/>
                    <a:p>
                      <a:endParaRPr lang="en-US"/>
                    </a:p>
                  </a:txBody>
                  <a:tcPr/>
                </a:tc>
                <a:tc>
                  <a:txBody>
                    <a:bodyPr/>
                    <a:lstStyle/>
                    <a:p>
                      <a:pPr algn="l" fontAlgn="ctr"/>
                      <a:r>
                        <a:rPr lang="en-US" sz="700" b="0" i="0" u="none" strike="noStrike">
                          <a:solidFill>
                            <a:srgbClr val="000000"/>
                          </a:solidFill>
                          <a:effectLst/>
                          <a:latin typeface="Calibri" panose="020F0502020204030204" pitchFamily="34" charset="0"/>
                        </a:rPr>
                        <a:t> </a:t>
                      </a:r>
                    </a:p>
                  </a:txBody>
                  <a:tcPr marL="4488" marR="4488" marT="4488" marB="0" vert="vert270" anchor="ctr">
                    <a:lnL w="19050" cap="flat" cmpd="sng" algn="ctr">
                      <a:solidFill>
                        <a:srgbClr val="000000"/>
                      </a:solidFill>
                      <a:prstDash val="solid"/>
                      <a:round/>
                      <a:headEnd type="none" w="med" len="med"/>
                      <a:tailEnd type="none" w="med" len="med"/>
                    </a:lnL>
                    <a:lnR>
                      <a:noFill/>
                    </a:lnR>
                    <a:lnT>
                      <a:noFill/>
                    </a:lnT>
                    <a:lnB>
                      <a:noFill/>
                    </a:lnB>
                  </a:tcPr>
                </a:tc>
                <a:tc vMerge="1">
                  <a:txBody>
                    <a:bodyPr/>
                    <a:lstStyle/>
                    <a:p>
                      <a:endParaRPr lang="en-US"/>
                    </a:p>
                  </a:txBody>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w="6350" cap="flat" cmpd="sng" algn="ctr">
                      <a:solidFill>
                        <a:srgbClr val="000000"/>
                      </a:solidFill>
                      <a:prstDash val="lgDashDotDot"/>
                      <a:round/>
                      <a:headEnd type="none" w="med" len="med"/>
                      <a:tailEnd type="none" w="med" len="med"/>
                    </a:lnR>
                    <a:lnT>
                      <a:noFill/>
                    </a:lnT>
                    <a:lnB>
                      <a:noFill/>
                    </a:lnB>
                  </a:tcPr>
                </a:tc>
                <a:extLst>
                  <a:ext uri="{0D108BD9-81ED-4DB2-BD59-A6C34878D82A}">
                    <a16:rowId xmlns:a16="http://schemas.microsoft.com/office/drawing/2014/main" val="1542342605"/>
                  </a:ext>
                </a:extLst>
              </a:tr>
              <a:tr h="112207">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w="6350" cap="flat" cmpd="sng" algn="ctr">
                      <a:solidFill>
                        <a:srgbClr val="000000"/>
                      </a:solidFill>
                      <a:prstDash val="lgDashDotDot"/>
                      <a:round/>
                      <a:headEnd type="none" w="med" len="med"/>
                      <a:tailEnd type="none" w="med" len="med"/>
                    </a:lnR>
                    <a:lnT>
                      <a:noFill/>
                    </a:lnT>
                    <a:lnB>
                      <a:noFill/>
                    </a:lnB>
                  </a:tcPr>
                </a:tc>
                <a:tc vMerge="1">
                  <a:txBody>
                    <a:bodyPr/>
                    <a:lstStyle/>
                    <a:p>
                      <a:endParaRPr lang="en-US"/>
                    </a:p>
                  </a:txBody>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FF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w="19050" cap="flat" cmpd="sng" algn="ctr">
                      <a:solidFill>
                        <a:srgbClr val="000000"/>
                      </a:solidFill>
                      <a:prstDash val="solid"/>
                      <a:round/>
                      <a:headEnd type="none" w="med" len="med"/>
                      <a:tailEnd type="none" w="med" len="med"/>
                    </a:lnR>
                    <a:lnT>
                      <a:noFill/>
                    </a:lnT>
                    <a:lnB>
                      <a:noFill/>
                    </a:lnB>
                  </a:tcPr>
                </a:tc>
                <a:tc gridSpan="2" vMerge="1">
                  <a:txBody>
                    <a:bodyPr/>
                    <a:lstStyle/>
                    <a:p>
                      <a:endParaRPr lang="en-US"/>
                    </a:p>
                  </a:txBody>
                  <a:tcPr/>
                </a:tc>
                <a:tc hMerge="1" vMerge="1">
                  <a:txBody>
                    <a:bodyPr/>
                    <a:lstStyle/>
                    <a:p>
                      <a:endParaRPr lang="en-US"/>
                    </a:p>
                  </a:txBody>
                  <a:tcPr/>
                </a:tc>
                <a:tc>
                  <a:txBody>
                    <a:bodyPr/>
                    <a:lstStyle/>
                    <a:p>
                      <a:pPr algn="l" fontAlgn="ctr"/>
                      <a:r>
                        <a:rPr lang="en-US" sz="700" b="0" i="0" u="none" strike="noStrike">
                          <a:solidFill>
                            <a:srgbClr val="000000"/>
                          </a:solidFill>
                          <a:effectLst/>
                          <a:latin typeface="Calibri" panose="020F0502020204030204" pitchFamily="34" charset="0"/>
                        </a:rPr>
                        <a:t> </a:t>
                      </a:r>
                    </a:p>
                  </a:txBody>
                  <a:tcPr marL="4488" marR="4488" marT="4488" marB="0" vert="vert270" anchor="ctr">
                    <a:lnL w="19050" cap="flat" cmpd="sng" algn="ctr">
                      <a:solidFill>
                        <a:srgbClr val="000000"/>
                      </a:solidFill>
                      <a:prstDash val="solid"/>
                      <a:round/>
                      <a:headEnd type="none" w="med" len="med"/>
                      <a:tailEnd type="none" w="med" len="med"/>
                    </a:lnL>
                    <a:lnR>
                      <a:noFill/>
                    </a:lnR>
                    <a:lnT>
                      <a:noFill/>
                    </a:lnT>
                    <a:lnB>
                      <a:noFill/>
                    </a:lnB>
                  </a:tcPr>
                </a:tc>
                <a:tc vMerge="1">
                  <a:txBody>
                    <a:bodyPr/>
                    <a:lstStyle/>
                    <a:p>
                      <a:endParaRPr lang="en-US"/>
                    </a:p>
                  </a:txBody>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w="6350" cap="flat" cmpd="sng" algn="ctr">
                      <a:solidFill>
                        <a:srgbClr val="000000"/>
                      </a:solidFill>
                      <a:prstDash val="lgDashDotDot"/>
                      <a:round/>
                      <a:headEnd type="none" w="med" len="med"/>
                      <a:tailEnd type="none" w="med" len="med"/>
                    </a:lnR>
                    <a:lnT>
                      <a:noFill/>
                    </a:lnT>
                    <a:lnB>
                      <a:noFill/>
                    </a:lnB>
                  </a:tcPr>
                </a:tc>
                <a:extLst>
                  <a:ext uri="{0D108BD9-81ED-4DB2-BD59-A6C34878D82A}">
                    <a16:rowId xmlns:a16="http://schemas.microsoft.com/office/drawing/2014/main" val="594031482"/>
                  </a:ext>
                </a:extLst>
              </a:tr>
              <a:tr h="116695">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w="6350" cap="flat" cmpd="sng" algn="ctr">
                      <a:solidFill>
                        <a:srgbClr val="000000"/>
                      </a:solidFill>
                      <a:prstDash val="lgDashDotDot"/>
                      <a:round/>
                      <a:headEnd type="none" w="med" len="med"/>
                      <a:tailEnd type="none" w="med" len="med"/>
                    </a:lnR>
                    <a:lnT>
                      <a:noFill/>
                    </a:lnT>
                    <a:lnB>
                      <a:noFill/>
                    </a:lnB>
                  </a:tcPr>
                </a:tc>
                <a:tc vMerge="1">
                  <a:txBody>
                    <a:bodyPr/>
                    <a:lstStyle/>
                    <a:p>
                      <a:endParaRPr lang="en-US"/>
                    </a:p>
                  </a:txBody>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a:noFill/>
                    </a:lnT>
                    <a:lnB w="6350" cap="flat" cmpd="sng" algn="ctr">
                      <a:solidFill>
                        <a:srgbClr val="000000"/>
                      </a:solidFill>
                      <a:prstDash val="lgDashDotDot"/>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FF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6350" cap="flat" cmpd="sng" algn="ctr">
                      <a:solidFill>
                        <a:srgbClr val="000000"/>
                      </a:solidFill>
                      <a:prstDash val="lgDashDotDot"/>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Calibri" panose="020F0502020204030204" pitchFamily="34" charset="0"/>
                        </a:rPr>
                        <a:t> </a:t>
                      </a:r>
                    </a:p>
                  </a:txBody>
                  <a:tcPr marL="4488" marR="4488" marT="4488" marB="0" vert="vert270" anchor="ctr">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w="6350" cap="flat" cmpd="sng" algn="ctr">
                      <a:solidFill>
                        <a:srgbClr val="000000"/>
                      </a:solidFill>
                      <a:prstDash val="lgDashDotDot"/>
                      <a:round/>
                      <a:headEnd type="none" w="med" len="med"/>
                      <a:tailEnd type="none" w="med" len="med"/>
                    </a:lnR>
                    <a:lnT>
                      <a:noFill/>
                    </a:lnT>
                    <a:lnB w="6350" cap="flat" cmpd="sng" algn="ctr">
                      <a:solidFill>
                        <a:srgbClr val="000000"/>
                      </a:solidFill>
                      <a:prstDash val="lgDashDotDot"/>
                      <a:round/>
                      <a:headEnd type="none" w="med" len="med"/>
                      <a:tailEnd type="none" w="med" len="med"/>
                    </a:lnB>
                  </a:tcPr>
                </a:tc>
                <a:extLst>
                  <a:ext uri="{0D108BD9-81ED-4DB2-BD59-A6C34878D82A}">
                    <a16:rowId xmlns:a16="http://schemas.microsoft.com/office/drawing/2014/main" val="403853379"/>
                  </a:ext>
                </a:extLst>
              </a:tr>
              <a:tr h="105025">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w="19050" cap="flat" cmpd="sng" algn="ctr">
                      <a:solidFill>
                        <a:srgbClr val="000000"/>
                      </a:solidFill>
                      <a:prstDash val="solid"/>
                      <a:round/>
                      <a:headEnd type="none" w="med" len="med"/>
                      <a:tailEnd type="none" w="med" len="med"/>
                    </a:lnR>
                    <a:lnT w="6350" cap="flat" cmpd="sng" algn="ctr">
                      <a:solidFill>
                        <a:srgbClr val="000000"/>
                      </a:solidFill>
                      <a:prstDash val="lgDashDotDot"/>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lgDashDotDot"/>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FF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lgDashDotDot"/>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w="19050" cap="flat" cmpd="sng" algn="ctr">
                      <a:solidFill>
                        <a:srgbClr val="000000"/>
                      </a:solidFill>
                      <a:prstDash val="solid"/>
                      <a:round/>
                      <a:headEnd type="none" w="med" len="med"/>
                      <a:tailEnd type="none" w="med" len="med"/>
                    </a:lnL>
                    <a:lnR>
                      <a:noFill/>
                    </a:lnR>
                    <a:lnT w="6350" cap="flat" cmpd="sng" algn="ctr">
                      <a:solidFill>
                        <a:srgbClr val="000000"/>
                      </a:solidFill>
                      <a:prstDash val="lgDashDotDot"/>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w="6350" cap="flat" cmpd="sng" algn="ctr">
                      <a:solidFill>
                        <a:srgbClr val="000000"/>
                      </a:solidFill>
                      <a:prstDash val="lgDashDotDot"/>
                      <a:round/>
                      <a:headEnd type="none" w="med" len="med"/>
                      <a:tailEnd type="none" w="med" len="med"/>
                    </a:lnT>
                    <a:lnB>
                      <a:noFill/>
                    </a:lnB>
                  </a:tcPr>
                </a:tc>
                <a:extLst>
                  <a:ext uri="{0D108BD9-81ED-4DB2-BD59-A6C34878D82A}">
                    <a16:rowId xmlns:a16="http://schemas.microsoft.com/office/drawing/2014/main" val="97506595"/>
                  </a:ext>
                </a:extLst>
              </a:tr>
              <a:tr h="112207">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FF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rowSpan="3" gridSpan="2">
                  <a:txBody>
                    <a:bodyPr/>
                    <a:lstStyle/>
                    <a:p>
                      <a:pPr algn="ctr" fontAlgn="ctr"/>
                      <a:r>
                        <a:rPr lang="en-US" sz="700" b="0" i="0" u="none" strike="noStrike" dirty="0">
                          <a:solidFill>
                            <a:srgbClr val="000000"/>
                          </a:solidFill>
                          <a:effectLst/>
                          <a:latin typeface="Calibri" panose="020F0502020204030204" pitchFamily="34" charset="0"/>
                        </a:rPr>
                        <a:t>BMT Processing and Cryo Rooms</a:t>
                      </a:r>
                    </a:p>
                  </a:txBody>
                  <a:tcPr marL="4488" marR="4488" marT="4488" marB="0" anchor="ctr">
                    <a:lnL>
                      <a:noFill/>
                    </a:lnL>
                    <a:lnR>
                      <a:noFill/>
                    </a:lnR>
                    <a:lnT>
                      <a:noFill/>
                    </a:lnT>
                    <a:lnB>
                      <a:noFill/>
                    </a:lnB>
                  </a:tcPr>
                </a:tc>
                <a:tc rowSpan="3" hMerge="1">
                  <a:txBody>
                    <a:bodyPr/>
                    <a:lstStyle/>
                    <a:p>
                      <a:endParaRPr lang="en-US"/>
                    </a:p>
                  </a:txBody>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extLst>
                  <a:ext uri="{0D108BD9-81ED-4DB2-BD59-A6C34878D82A}">
                    <a16:rowId xmlns:a16="http://schemas.microsoft.com/office/drawing/2014/main" val="4220090601"/>
                  </a:ext>
                </a:extLst>
              </a:tr>
              <a:tr h="112207">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000000"/>
                      </a:solidFill>
                      <a:prstDash val="solid"/>
                      <a:round/>
                      <a:headEnd type="none" w="med" len="med"/>
                      <a:tailEnd type="none" w="med" len="med"/>
                    </a:lnL>
                    <a:lnR w="19050" cap="flat" cmpd="sng" algn="ctr">
                      <a:solidFill>
                        <a:srgbClr val="7030A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7030A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gridSpan="2" vMerge="1">
                  <a:txBody>
                    <a:bodyPr/>
                    <a:lstStyle/>
                    <a:p>
                      <a:endParaRPr lang="en-US"/>
                    </a:p>
                  </a:txBody>
                  <a:tcPr/>
                </a:tc>
                <a:tc hMerge="1" vMerge="1">
                  <a:txBody>
                    <a:bodyPr/>
                    <a:lstStyle/>
                    <a:p>
                      <a:endParaRPr lang="en-US"/>
                    </a:p>
                  </a:txBody>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extLst>
                  <a:ext uri="{0D108BD9-81ED-4DB2-BD59-A6C34878D82A}">
                    <a16:rowId xmlns:a16="http://schemas.microsoft.com/office/drawing/2014/main" val="3581112323"/>
                  </a:ext>
                </a:extLst>
              </a:tr>
              <a:tr h="182223">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000000"/>
                      </a:solidFill>
                      <a:prstDash val="solid"/>
                      <a:round/>
                      <a:headEnd type="none" w="med" len="med"/>
                      <a:tailEnd type="none" w="med" len="med"/>
                    </a:lnL>
                    <a:lnR w="19050" cap="flat" cmpd="sng" algn="ctr">
                      <a:solidFill>
                        <a:srgbClr val="7030A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7030A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gridSpan="2" vMerge="1">
                  <a:txBody>
                    <a:bodyPr/>
                    <a:lstStyle/>
                    <a:p>
                      <a:endParaRPr lang="en-US"/>
                    </a:p>
                  </a:txBody>
                  <a:tcPr/>
                </a:tc>
                <a:tc hMerge="1" vMerge="1">
                  <a:txBody>
                    <a:bodyPr/>
                    <a:lstStyle/>
                    <a:p>
                      <a:endParaRPr lang="en-US"/>
                    </a:p>
                  </a:txBody>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extLst>
                  <a:ext uri="{0D108BD9-81ED-4DB2-BD59-A6C34878D82A}">
                    <a16:rowId xmlns:a16="http://schemas.microsoft.com/office/drawing/2014/main" val="3849733756"/>
                  </a:ext>
                </a:extLst>
              </a:tr>
              <a:tr h="116695">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000000"/>
                      </a:solidFill>
                      <a:prstDash val="solid"/>
                      <a:round/>
                      <a:headEnd type="none" w="med" len="med"/>
                      <a:tailEnd type="none" w="med" len="med"/>
                    </a:lnL>
                    <a:lnR w="19050" cap="flat" cmpd="sng" algn="ctr">
                      <a:solidFill>
                        <a:srgbClr val="7030A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7030A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extLst>
                  <a:ext uri="{0D108BD9-81ED-4DB2-BD59-A6C34878D82A}">
                    <a16:rowId xmlns:a16="http://schemas.microsoft.com/office/drawing/2014/main" val="926239969"/>
                  </a:ext>
                </a:extLst>
              </a:tr>
              <a:tr h="116695">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000000"/>
                      </a:solidFill>
                      <a:prstDash val="solid"/>
                      <a:round/>
                      <a:headEnd type="none" w="med" len="med"/>
                      <a:tailEnd type="none" w="med" len="med"/>
                    </a:lnL>
                    <a:lnR w="19050" cap="flat" cmpd="sng" algn="ctr">
                      <a:solidFill>
                        <a:srgbClr val="7030A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7030A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extLst>
                  <a:ext uri="{0D108BD9-81ED-4DB2-BD59-A6C34878D82A}">
                    <a16:rowId xmlns:a16="http://schemas.microsoft.com/office/drawing/2014/main" val="2385058273"/>
                  </a:ext>
                </a:extLst>
              </a:tr>
              <a:tr h="112207">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000000"/>
                      </a:solidFill>
                      <a:prstDash val="solid"/>
                      <a:round/>
                      <a:headEnd type="none" w="med" len="med"/>
                      <a:tailEnd type="none" w="med" len="med"/>
                    </a:lnL>
                    <a:lnR w="19050" cap="flat" cmpd="sng" algn="ctr">
                      <a:solidFill>
                        <a:srgbClr val="7030A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7030A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extLst>
                  <a:ext uri="{0D108BD9-81ED-4DB2-BD59-A6C34878D82A}">
                    <a16:rowId xmlns:a16="http://schemas.microsoft.com/office/drawing/2014/main" val="2941023112"/>
                  </a:ext>
                </a:extLst>
              </a:tr>
              <a:tr h="112207">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000000"/>
                      </a:solidFill>
                      <a:prstDash val="solid"/>
                      <a:round/>
                      <a:headEnd type="none" w="med" len="med"/>
                      <a:tailEnd type="none" w="med" len="med"/>
                    </a:lnL>
                    <a:lnR w="19050" cap="flat" cmpd="sng" algn="ctr">
                      <a:solidFill>
                        <a:srgbClr val="7030A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7030A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extLst>
                  <a:ext uri="{0D108BD9-81ED-4DB2-BD59-A6C34878D82A}">
                    <a16:rowId xmlns:a16="http://schemas.microsoft.com/office/drawing/2014/main" val="2106557185"/>
                  </a:ext>
                </a:extLst>
              </a:tr>
              <a:tr h="112207">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000000"/>
                      </a:solidFill>
                      <a:prstDash val="solid"/>
                      <a:round/>
                      <a:headEnd type="none" w="med" len="med"/>
                      <a:tailEnd type="none" w="med" len="med"/>
                    </a:lnL>
                    <a:lnR w="19050" cap="flat" cmpd="sng" algn="ctr">
                      <a:solidFill>
                        <a:srgbClr val="7030A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7030A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extLst>
                  <a:ext uri="{0D108BD9-81ED-4DB2-BD59-A6C34878D82A}">
                    <a16:rowId xmlns:a16="http://schemas.microsoft.com/office/drawing/2014/main" val="1896591175"/>
                  </a:ext>
                </a:extLst>
              </a:tr>
              <a:tr h="116695">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000000"/>
                      </a:solidFill>
                      <a:prstDash val="solid"/>
                      <a:round/>
                      <a:headEnd type="none" w="med" len="med"/>
                      <a:tailEnd type="none" w="med" len="med"/>
                    </a:lnL>
                    <a:lnR w="19050" cap="flat" cmpd="sng" algn="ctr">
                      <a:solidFill>
                        <a:srgbClr val="7030A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7030A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extLst>
                  <a:ext uri="{0D108BD9-81ED-4DB2-BD59-A6C34878D82A}">
                    <a16:rowId xmlns:a16="http://schemas.microsoft.com/office/drawing/2014/main" val="1224672335"/>
                  </a:ext>
                </a:extLst>
              </a:tr>
              <a:tr h="121183">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000000"/>
                      </a:solidFill>
                      <a:prstDash val="solid"/>
                      <a:round/>
                      <a:headEnd type="none" w="med" len="med"/>
                      <a:tailEnd type="none" w="med" len="med"/>
                    </a:lnL>
                    <a:lnR w="19050" cap="flat" cmpd="sng" algn="ctr">
                      <a:solidFill>
                        <a:srgbClr val="7030A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7030A0"/>
                      </a:solidFill>
                      <a:prstDash val="solid"/>
                      <a:round/>
                      <a:headEnd type="none" w="med" len="med"/>
                      <a:tailEnd type="none" w="med" len="med"/>
                    </a:lnL>
                    <a:lnR>
                      <a:noFill/>
                    </a:lnR>
                    <a:lnT>
                      <a:noFill/>
                    </a:lnT>
                    <a:lnB w="19050" cap="flat" cmpd="sng" algn="ctr">
                      <a:solidFill>
                        <a:srgbClr val="7030A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extLst>
                  <a:ext uri="{0D108BD9-81ED-4DB2-BD59-A6C34878D82A}">
                    <a16:rowId xmlns:a16="http://schemas.microsoft.com/office/drawing/2014/main" val="2735396162"/>
                  </a:ext>
                </a:extLst>
              </a:tr>
              <a:tr h="121183">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7030A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extLst>
                  <a:ext uri="{0D108BD9-81ED-4DB2-BD59-A6C34878D82A}">
                    <a16:rowId xmlns:a16="http://schemas.microsoft.com/office/drawing/2014/main" val="1312903080"/>
                  </a:ext>
                </a:extLst>
              </a:tr>
              <a:tr h="116695">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000000"/>
                      </a:solidFill>
                      <a:prstDash val="solid"/>
                      <a:round/>
                      <a:headEnd type="none" w="med" len="med"/>
                      <a:tailEnd type="none" w="med" len="med"/>
                    </a:lnL>
                    <a:lnR w="19050" cap="flat" cmpd="sng" algn="ctr">
                      <a:solidFill>
                        <a:srgbClr val="7030A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7030A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extLst>
                  <a:ext uri="{0D108BD9-81ED-4DB2-BD59-A6C34878D82A}">
                    <a16:rowId xmlns:a16="http://schemas.microsoft.com/office/drawing/2014/main" val="3843602097"/>
                  </a:ext>
                </a:extLst>
              </a:tr>
              <a:tr h="112207">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000000"/>
                      </a:solidFill>
                      <a:prstDash val="solid"/>
                      <a:round/>
                      <a:headEnd type="none" w="med" len="med"/>
                      <a:tailEnd type="none" w="med" len="med"/>
                    </a:lnL>
                    <a:lnR w="19050" cap="flat" cmpd="sng" algn="ctr">
                      <a:solidFill>
                        <a:srgbClr val="7030A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7030A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extLst>
                  <a:ext uri="{0D108BD9-81ED-4DB2-BD59-A6C34878D82A}">
                    <a16:rowId xmlns:a16="http://schemas.microsoft.com/office/drawing/2014/main" val="2598681633"/>
                  </a:ext>
                </a:extLst>
              </a:tr>
              <a:tr h="112207">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000000"/>
                      </a:solidFill>
                      <a:prstDash val="solid"/>
                      <a:round/>
                      <a:headEnd type="none" w="med" len="med"/>
                      <a:tailEnd type="none" w="med" len="med"/>
                    </a:lnL>
                    <a:lnR w="19050" cap="flat" cmpd="sng" algn="ctr">
                      <a:solidFill>
                        <a:srgbClr val="7030A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7030A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extLst>
                  <a:ext uri="{0D108BD9-81ED-4DB2-BD59-A6C34878D82A}">
                    <a16:rowId xmlns:a16="http://schemas.microsoft.com/office/drawing/2014/main" val="436896733"/>
                  </a:ext>
                </a:extLst>
              </a:tr>
              <a:tr h="112207">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000000"/>
                      </a:solidFill>
                      <a:prstDash val="solid"/>
                      <a:round/>
                      <a:headEnd type="none" w="med" len="med"/>
                      <a:tailEnd type="none" w="med" len="med"/>
                    </a:lnL>
                    <a:lnR w="19050" cap="flat" cmpd="sng" algn="ctr">
                      <a:solidFill>
                        <a:srgbClr val="7030A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7030A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extLst>
                  <a:ext uri="{0D108BD9-81ED-4DB2-BD59-A6C34878D82A}">
                    <a16:rowId xmlns:a16="http://schemas.microsoft.com/office/drawing/2014/main" val="1233997475"/>
                  </a:ext>
                </a:extLst>
              </a:tr>
              <a:tr h="112207">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000000"/>
                      </a:solidFill>
                      <a:prstDash val="solid"/>
                      <a:round/>
                      <a:headEnd type="none" w="med" len="med"/>
                      <a:tailEnd type="none" w="med" len="med"/>
                    </a:lnL>
                    <a:lnR w="19050" cap="flat" cmpd="sng" algn="ctr">
                      <a:solidFill>
                        <a:srgbClr val="7030A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7030A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extLst>
                  <a:ext uri="{0D108BD9-81ED-4DB2-BD59-A6C34878D82A}">
                    <a16:rowId xmlns:a16="http://schemas.microsoft.com/office/drawing/2014/main" val="3450687896"/>
                  </a:ext>
                </a:extLst>
              </a:tr>
              <a:tr h="116695">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000000"/>
                      </a:solidFill>
                      <a:prstDash val="solid"/>
                      <a:round/>
                      <a:headEnd type="none" w="med" len="med"/>
                      <a:tailEnd type="none" w="med" len="med"/>
                    </a:lnL>
                    <a:lnR w="19050" cap="flat" cmpd="sng" algn="ctr">
                      <a:solidFill>
                        <a:srgbClr val="7030A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7030A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extLst>
                  <a:ext uri="{0D108BD9-81ED-4DB2-BD59-A6C34878D82A}">
                    <a16:rowId xmlns:a16="http://schemas.microsoft.com/office/drawing/2014/main" val="2337192493"/>
                  </a:ext>
                </a:extLst>
              </a:tr>
              <a:tr h="121183">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a:noFill/>
                    </a:lnR>
                    <a:lnT w="19050" cap="flat" cmpd="sng" algn="ctr">
                      <a:solidFill>
                        <a:srgbClr val="000000"/>
                      </a:solidFill>
                      <a:prstDash val="solid"/>
                      <a:round/>
                      <a:headEnd type="none" w="med" len="med"/>
                      <a:tailEnd type="none" w="med" len="med"/>
                    </a:lnT>
                    <a:lnB w="19050" cap="flat" cmpd="sng" algn="ctr">
                      <a:solidFill>
                        <a:srgbClr val="7030A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a:noFill/>
                    </a:lnR>
                    <a:lnT w="19050" cap="flat" cmpd="sng" algn="ctr">
                      <a:solidFill>
                        <a:srgbClr val="000000"/>
                      </a:solidFill>
                      <a:prstDash val="solid"/>
                      <a:round/>
                      <a:headEnd type="none" w="med" len="med"/>
                      <a:tailEnd type="none" w="med" len="med"/>
                    </a:lnT>
                    <a:lnB w="19050" cap="flat" cmpd="sng" algn="ctr">
                      <a:solidFill>
                        <a:srgbClr val="7030A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a:noFill/>
                    </a:lnR>
                    <a:lnT w="19050" cap="flat" cmpd="sng" algn="ctr">
                      <a:solidFill>
                        <a:srgbClr val="000000"/>
                      </a:solidFill>
                      <a:prstDash val="solid"/>
                      <a:round/>
                      <a:headEnd type="none" w="med" len="med"/>
                      <a:tailEnd type="none" w="med" len="med"/>
                    </a:lnT>
                    <a:lnB w="19050" cap="flat" cmpd="sng" algn="ctr">
                      <a:solidFill>
                        <a:srgbClr val="7030A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w="19050" cap="flat" cmpd="sng" algn="ctr">
                      <a:solidFill>
                        <a:srgbClr val="7030A0"/>
                      </a:solidFill>
                      <a:prstDash val="solid"/>
                      <a:round/>
                      <a:headEnd type="none" w="med" len="med"/>
                      <a:tailEnd type="none" w="med" len="med"/>
                    </a:lnR>
                    <a:lnT>
                      <a:noFill/>
                    </a:lnT>
                    <a:lnB w="19050" cap="flat" cmpd="sng" algn="ctr">
                      <a:solidFill>
                        <a:srgbClr val="7030A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7030A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extLst>
                  <a:ext uri="{0D108BD9-81ED-4DB2-BD59-A6C34878D82A}">
                    <a16:rowId xmlns:a16="http://schemas.microsoft.com/office/drawing/2014/main" val="2911513754"/>
                  </a:ext>
                </a:extLst>
              </a:tr>
              <a:tr h="121183">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w="19050" cap="flat" cmpd="sng" algn="ctr">
                      <a:solidFill>
                        <a:srgbClr val="7030A0"/>
                      </a:solidFill>
                      <a:prstDash val="solid"/>
                      <a:round/>
                      <a:headEnd type="none" w="med" len="med"/>
                      <a:tailEnd type="none" w="med" len="med"/>
                    </a:lnR>
                    <a:lnT>
                      <a:noFill/>
                    </a:lnT>
                    <a:lnB w="19050" cap="flat" cmpd="sng" algn="ctr">
                      <a:solidFill>
                        <a:srgbClr val="7030A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7030A0"/>
                      </a:solidFill>
                      <a:prstDash val="solid"/>
                      <a:round/>
                      <a:headEnd type="none" w="med" len="med"/>
                      <a:tailEnd type="none" w="med" len="med"/>
                    </a:lnL>
                    <a:lnR>
                      <a:noFill/>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a:noFill/>
                    </a:lnR>
                    <a:lnT w="19050" cap="flat" cmpd="sng" algn="ctr">
                      <a:solidFill>
                        <a:srgbClr val="7030A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a:noFill/>
                    </a:lnR>
                    <a:lnT w="19050" cap="flat" cmpd="sng" algn="ctr">
                      <a:solidFill>
                        <a:srgbClr val="7030A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a:noFill/>
                    </a:lnR>
                    <a:lnT w="19050" cap="flat" cmpd="sng" algn="ctr">
                      <a:solidFill>
                        <a:srgbClr val="7030A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extLst>
                  <a:ext uri="{0D108BD9-81ED-4DB2-BD59-A6C34878D82A}">
                    <a16:rowId xmlns:a16="http://schemas.microsoft.com/office/drawing/2014/main" val="2599667361"/>
                  </a:ext>
                </a:extLst>
              </a:tr>
              <a:tr h="116695">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w="19050" cap="flat" cmpd="sng" algn="ctr">
                      <a:solidFill>
                        <a:srgbClr val="7030A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rowSpan="2" gridSpan="2">
                  <a:txBody>
                    <a:bodyPr/>
                    <a:lstStyle/>
                    <a:p>
                      <a:pPr algn="ctr" fontAlgn="b"/>
                      <a:r>
                        <a:rPr lang="en-US" sz="700" b="0" i="0" u="none" strike="noStrike">
                          <a:solidFill>
                            <a:srgbClr val="000000"/>
                          </a:solidFill>
                          <a:effectLst/>
                          <a:latin typeface="Calibri" panose="020F0502020204030204" pitchFamily="34" charset="0"/>
                        </a:rPr>
                        <a:t>Stair Well</a:t>
                      </a:r>
                    </a:p>
                  </a:txBody>
                  <a:tcPr marL="4488" marR="4488" marT="4488" marB="0" anchor="b">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tcPr>
                </a:tc>
                <a:tc rowSpan="2" hMerge="1">
                  <a:txBody>
                    <a:bodyPr/>
                    <a:lstStyle/>
                    <a:p>
                      <a:endParaRPr lang="en-US"/>
                    </a:p>
                  </a:txBody>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w="19050" cap="flat" cmpd="sng" algn="ctr">
                      <a:solidFill>
                        <a:srgbClr val="7030A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extLst>
                  <a:ext uri="{0D108BD9-81ED-4DB2-BD59-A6C34878D82A}">
                    <a16:rowId xmlns:a16="http://schemas.microsoft.com/office/drawing/2014/main" val="2155768653"/>
                  </a:ext>
                </a:extLst>
              </a:tr>
              <a:tr h="116695">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w="19050" cap="flat" cmpd="sng" algn="ctr">
                      <a:solidFill>
                        <a:srgbClr val="7030A0"/>
                      </a:solidFill>
                      <a:prstDash val="solid"/>
                      <a:round/>
                      <a:headEnd type="none" w="med" len="med"/>
                      <a:tailEnd type="none" w="med" len="med"/>
                    </a:lnR>
                    <a:lnT>
                      <a:noFill/>
                    </a:lnT>
                    <a:lnB>
                      <a:noFill/>
                    </a:lnB>
                  </a:tcPr>
                </a:tc>
                <a:tc gridSpan="2" vMerge="1">
                  <a:txBody>
                    <a:bodyPr/>
                    <a:lstStyle/>
                    <a:p>
                      <a:endParaRPr lang="en-US"/>
                    </a:p>
                  </a:txBody>
                  <a:tcPr/>
                </a:tc>
                <a:tc hMerge="1" vMerge="1">
                  <a:txBody>
                    <a:bodyPr/>
                    <a:lstStyle/>
                    <a:p>
                      <a:endParaRPr lang="en-US"/>
                    </a:p>
                  </a:txBody>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w="19050" cap="flat" cmpd="sng" algn="ctr">
                      <a:solidFill>
                        <a:srgbClr val="7030A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extLst>
                  <a:ext uri="{0D108BD9-81ED-4DB2-BD59-A6C34878D82A}">
                    <a16:rowId xmlns:a16="http://schemas.microsoft.com/office/drawing/2014/main" val="1651325432"/>
                  </a:ext>
                </a:extLst>
              </a:tr>
              <a:tr h="116695">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w="19050" cap="flat" cmpd="sng" algn="ctr">
                      <a:solidFill>
                        <a:srgbClr val="7030A0"/>
                      </a:solidFill>
                      <a:prstDash val="solid"/>
                      <a:round/>
                      <a:headEnd type="none" w="med" len="med"/>
                      <a:tailEnd type="none" w="med" len="med"/>
                    </a:lnT>
                    <a:lnB>
                      <a:noFill/>
                    </a:lnB>
                  </a:tcPr>
                </a:tc>
                <a:tc>
                  <a:txBody>
                    <a:bodyPr/>
                    <a:lstStyle/>
                    <a:p>
                      <a:pPr algn="ctr"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w="19050" cap="flat" cmpd="sng" algn="ctr">
                      <a:solidFill>
                        <a:srgbClr val="7030A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extLst>
                  <a:ext uri="{0D108BD9-81ED-4DB2-BD59-A6C34878D82A}">
                    <a16:rowId xmlns:a16="http://schemas.microsoft.com/office/drawing/2014/main" val="1808915078"/>
                  </a:ext>
                </a:extLst>
              </a:tr>
              <a:tr h="105025">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extLst>
                  <a:ext uri="{0D108BD9-81ED-4DB2-BD59-A6C34878D82A}">
                    <a16:rowId xmlns:a16="http://schemas.microsoft.com/office/drawing/2014/main" val="3319316294"/>
                  </a:ext>
                </a:extLst>
              </a:tr>
              <a:tr h="105025">
                <a:tc rowSpan="2" gridSpan="2">
                  <a:txBody>
                    <a:bodyPr/>
                    <a:lstStyle/>
                    <a:p>
                      <a:pPr algn="r" fontAlgn="b"/>
                      <a:r>
                        <a:rPr lang="en-US" sz="700" b="0" i="0" u="none" strike="noStrike">
                          <a:solidFill>
                            <a:srgbClr val="000000"/>
                          </a:solidFill>
                          <a:effectLst/>
                          <a:latin typeface="Calibri" panose="020F0502020204030204" pitchFamily="34" charset="0"/>
                        </a:rPr>
                        <a:t>Primary</a:t>
                      </a:r>
                    </a:p>
                  </a:txBody>
                  <a:tcPr marL="4488" marR="4488" marT="4488" marB="0" anchor="b">
                    <a:lnL>
                      <a:noFill/>
                    </a:lnL>
                    <a:lnR>
                      <a:noFill/>
                    </a:lnR>
                    <a:lnT>
                      <a:noFill/>
                    </a:lnT>
                    <a:lnB>
                      <a:noFill/>
                    </a:lnB>
                  </a:tcPr>
                </a:tc>
                <a:tc rowSpan="2" hMerge="1">
                  <a:txBody>
                    <a:bodyPr/>
                    <a:lstStyle/>
                    <a:p>
                      <a:endParaRPr lang="en-US"/>
                    </a:p>
                  </a:txBody>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a:noFill/>
                    </a:lnR>
                    <a:lnT>
                      <a:noFill/>
                    </a:lnT>
                    <a:lnB w="19050" cap="flat" cmpd="sng" algn="ctr">
                      <a:solidFill>
                        <a:srgbClr val="FF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a:noFill/>
                    </a:lnR>
                    <a:lnT>
                      <a:noFill/>
                    </a:lnT>
                    <a:lnB w="19050" cap="flat" cmpd="sng" algn="ctr">
                      <a:solidFill>
                        <a:srgbClr val="FF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rowSpan="2" gridSpan="5">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extLst>
                  <a:ext uri="{0D108BD9-81ED-4DB2-BD59-A6C34878D82A}">
                    <a16:rowId xmlns:a16="http://schemas.microsoft.com/office/drawing/2014/main" val="1585011390"/>
                  </a:ext>
                </a:extLst>
              </a:tr>
              <a:tr h="105025">
                <a:tc gridSpan="2" vMerge="1">
                  <a:txBody>
                    <a:bodyPr/>
                    <a:lstStyle/>
                    <a:p>
                      <a:endParaRPr lang="en-US"/>
                    </a:p>
                  </a:txBody>
                  <a:tcPr/>
                </a:tc>
                <a:tc hMerge="1" vMerge="1">
                  <a:txBody>
                    <a:bodyPr/>
                    <a:lstStyle/>
                    <a:p>
                      <a:endParaRPr lang="en-US"/>
                    </a:p>
                  </a:txBody>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w="19050" cap="flat" cmpd="sng" algn="ctr">
                      <a:solidFill>
                        <a:srgbClr val="FF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w="19050" cap="flat" cmpd="sng" algn="ctr">
                      <a:solidFill>
                        <a:srgbClr val="FF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gridSpan="5"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2689861134"/>
                  </a:ext>
                </a:extLst>
              </a:tr>
              <a:tr h="105025">
                <a:tc rowSpan="2" gridSpan="2">
                  <a:txBody>
                    <a:bodyPr/>
                    <a:lstStyle/>
                    <a:p>
                      <a:pPr algn="r" fontAlgn="b"/>
                      <a:r>
                        <a:rPr lang="en-US" sz="700" b="0" i="0" u="none" strike="noStrike">
                          <a:solidFill>
                            <a:srgbClr val="000000"/>
                          </a:solidFill>
                          <a:effectLst/>
                          <a:latin typeface="Calibri" panose="020F0502020204030204" pitchFamily="34" charset="0"/>
                        </a:rPr>
                        <a:t>Secondary</a:t>
                      </a:r>
                    </a:p>
                  </a:txBody>
                  <a:tcPr marL="4488" marR="4488" marT="4488" marB="0" anchor="b">
                    <a:lnL>
                      <a:noFill/>
                    </a:lnL>
                    <a:lnR>
                      <a:noFill/>
                    </a:lnR>
                    <a:lnT>
                      <a:noFill/>
                    </a:lnT>
                    <a:lnB>
                      <a:noFill/>
                    </a:lnB>
                  </a:tcPr>
                </a:tc>
                <a:tc rowSpan="2" hMerge="1">
                  <a:txBody>
                    <a:bodyPr/>
                    <a:lstStyle/>
                    <a:p>
                      <a:endParaRPr lang="en-US"/>
                    </a:p>
                  </a:txBody>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a:noFill/>
                    </a:lnR>
                    <a:lnT>
                      <a:noFill/>
                    </a:lnT>
                    <a:lnB w="19050" cap="flat" cmpd="sng" algn="ctr">
                      <a:solidFill>
                        <a:srgbClr val="7030A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a:noFill/>
                    </a:lnR>
                    <a:lnT>
                      <a:noFill/>
                    </a:lnT>
                    <a:lnB w="19050" cap="flat" cmpd="sng" algn="ctr">
                      <a:solidFill>
                        <a:srgbClr val="7030A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extLst>
                  <a:ext uri="{0D108BD9-81ED-4DB2-BD59-A6C34878D82A}">
                    <a16:rowId xmlns:a16="http://schemas.microsoft.com/office/drawing/2014/main" val="1580582039"/>
                  </a:ext>
                </a:extLst>
              </a:tr>
              <a:tr h="105025">
                <a:tc gridSpan="2" vMerge="1">
                  <a:txBody>
                    <a:bodyPr/>
                    <a:lstStyle/>
                    <a:p>
                      <a:endParaRPr lang="en-US"/>
                    </a:p>
                  </a:txBody>
                  <a:tcPr/>
                </a:tc>
                <a:tc hMerge="1" vMerge="1">
                  <a:txBody>
                    <a:bodyPr/>
                    <a:lstStyle/>
                    <a:p>
                      <a:endParaRPr lang="en-US"/>
                    </a:p>
                  </a:txBody>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w="19050" cap="flat" cmpd="sng" algn="ctr">
                      <a:solidFill>
                        <a:srgbClr val="7030A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w="19050" cap="flat" cmpd="sng" algn="ctr">
                      <a:solidFill>
                        <a:srgbClr val="7030A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panose="020F0502020204030204" pitchFamily="34" charset="0"/>
                      </a:endParaRPr>
                    </a:p>
                  </a:txBody>
                  <a:tcPr marL="4488" marR="4488" marT="4488" marB="0" anchor="b">
                    <a:lnL>
                      <a:noFill/>
                    </a:lnL>
                    <a:lnR>
                      <a:noFill/>
                    </a:lnR>
                    <a:lnT>
                      <a:noFill/>
                    </a:lnT>
                    <a:lnB>
                      <a:noFill/>
                    </a:lnB>
                  </a:tcPr>
                </a:tc>
                <a:extLst>
                  <a:ext uri="{0D108BD9-81ED-4DB2-BD59-A6C34878D82A}">
                    <a16:rowId xmlns:a16="http://schemas.microsoft.com/office/drawing/2014/main" val="2505453328"/>
                  </a:ext>
                </a:extLst>
              </a:tr>
            </a:tbl>
          </a:graphicData>
        </a:graphic>
      </p:graphicFrame>
      <p:sp>
        <p:nvSpPr>
          <p:cNvPr id="23" name="Rectangle 22"/>
          <p:cNvSpPr/>
          <p:nvPr/>
        </p:nvSpPr>
        <p:spPr>
          <a:xfrm>
            <a:off x="5257800" y="1666526"/>
            <a:ext cx="2804054" cy="4637786"/>
          </a:xfrm>
          <a:prstGeom prst="rect">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Tree>
    <p:extLst>
      <p:ext uri="{BB962C8B-B14F-4D97-AF65-F5344CB8AC3E}">
        <p14:creationId xmlns:p14="http://schemas.microsoft.com/office/powerpoint/2010/main" val="25182545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 A. C. E.</a:t>
            </a:r>
            <a:endParaRPr lang="en-US" b="1" dirty="0"/>
          </a:p>
        </p:txBody>
      </p:sp>
      <p:pic>
        <p:nvPicPr>
          <p:cNvPr id="4" name="Content Placeholder 3" descr="race.JPG"/>
          <p:cNvPicPr>
            <a:picLocks noGrp="1" noChangeAspect="1"/>
          </p:cNvPicPr>
          <p:nvPr>
            <p:ph idx="1"/>
            <p:custDataLst>
              <p:tags r:id="rId2"/>
            </p:custDataLst>
          </p:nvPr>
        </p:nvPicPr>
        <p:blipFill>
          <a:blip r:embed="rId5" cstate="print"/>
          <a:stretch>
            <a:fillRect/>
          </a:stretch>
        </p:blipFill>
        <p:spPr>
          <a:xfrm>
            <a:off x="1143000" y="1371600"/>
            <a:ext cx="6880266" cy="4572000"/>
          </a:xfrm>
        </p:spPr>
      </p:pic>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027906"/>
          </a:xfrm>
        </p:spPr>
        <p:txBody>
          <a:bodyPr>
            <a:normAutofit/>
          </a:bodyPr>
          <a:lstStyle/>
          <a:p>
            <a:r>
              <a:rPr lang="en-US" sz="3600" b="1" dirty="0" smtClean="0"/>
              <a:t>Emergency Alert Plain Text Matrix</a:t>
            </a:r>
            <a:endParaRPr lang="en-US" sz="3600" b="1" dirty="0"/>
          </a:p>
        </p:txBody>
      </p:sp>
      <p:sp>
        <p:nvSpPr>
          <p:cNvPr id="3" name="Content Placeholder 2"/>
          <p:cNvSpPr>
            <a:spLocks noGrp="1"/>
          </p:cNvSpPr>
          <p:nvPr>
            <p:ph idx="1"/>
          </p:nvPr>
        </p:nvSpPr>
        <p:spPr>
          <a:xfrm>
            <a:off x="457200" y="1143000"/>
            <a:ext cx="8229600" cy="5311808"/>
          </a:xfrm>
        </p:spPr>
        <p:txBody>
          <a:bodyPr/>
          <a:lstStyle/>
          <a:p>
            <a:r>
              <a:rPr lang="en-US" dirty="0" smtClean="0"/>
              <a:t>Facility Alerts</a:t>
            </a:r>
          </a:p>
          <a:p>
            <a:pPr marL="64008"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719646127"/>
              </p:ext>
            </p:extLst>
          </p:nvPr>
        </p:nvGraphicFramePr>
        <p:xfrm>
          <a:off x="457200" y="2057400"/>
          <a:ext cx="8305800" cy="3337560"/>
        </p:xfrm>
        <a:graphic>
          <a:graphicData uri="http://schemas.openxmlformats.org/drawingml/2006/table">
            <a:tbl>
              <a:tblPr firstRow="1" bandRow="1">
                <a:tableStyleId>{5C22544A-7EE6-4342-B048-85BDC9FD1C3A}</a:tableStyleId>
              </a:tblPr>
              <a:tblGrid>
                <a:gridCol w="3064276">
                  <a:extLst>
                    <a:ext uri="{9D8B030D-6E8A-4147-A177-3AD203B41FA5}">
                      <a16:colId xmlns:a16="http://schemas.microsoft.com/office/drawing/2014/main" val="20000"/>
                    </a:ext>
                  </a:extLst>
                </a:gridCol>
                <a:gridCol w="5241524">
                  <a:extLst>
                    <a:ext uri="{9D8B030D-6E8A-4147-A177-3AD203B41FA5}">
                      <a16:colId xmlns:a16="http://schemas.microsoft.com/office/drawing/2014/main" val="20001"/>
                    </a:ext>
                  </a:extLst>
                </a:gridCol>
              </a:tblGrid>
              <a:tr h="370840">
                <a:tc>
                  <a:txBody>
                    <a:bodyPr/>
                    <a:lstStyle/>
                    <a:p>
                      <a:pPr algn="ctr"/>
                      <a:r>
                        <a:rPr lang="en-US" dirty="0" smtClean="0"/>
                        <a:t>Event</a:t>
                      </a:r>
                      <a:endParaRPr lang="en-US" dirty="0"/>
                    </a:p>
                  </a:txBody>
                  <a:tcPr/>
                </a:tc>
                <a:tc>
                  <a:txBody>
                    <a:bodyPr/>
                    <a:lstStyle/>
                    <a:p>
                      <a:pPr algn="ctr"/>
                      <a:r>
                        <a:rPr lang="en-US" dirty="0" smtClean="0"/>
                        <a:t>Recommended Plain Language</a:t>
                      </a:r>
                      <a:endParaRPr lang="en-US" dirty="0"/>
                    </a:p>
                  </a:txBody>
                  <a:tcPr/>
                </a:tc>
                <a:extLst>
                  <a:ext uri="{0D108BD9-81ED-4DB2-BD59-A6C34878D82A}">
                    <a16:rowId xmlns:a16="http://schemas.microsoft.com/office/drawing/2014/main" val="10000"/>
                  </a:ext>
                </a:extLst>
              </a:tr>
              <a:tr h="370840">
                <a:tc>
                  <a:txBody>
                    <a:bodyPr/>
                    <a:lstStyle/>
                    <a:p>
                      <a:r>
                        <a:rPr lang="en-US" sz="1600" dirty="0" smtClean="0"/>
                        <a:t>Evacuation / Relocation</a:t>
                      </a:r>
                      <a:endParaRPr lang="en-US" sz="1600" dirty="0"/>
                    </a:p>
                  </a:txBody>
                  <a:tcPr/>
                </a:tc>
                <a:tc>
                  <a:txBody>
                    <a:bodyPr/>
                    <a:lstStyle/>
                    <a:p>
                      <a:r>
                        <a:rPr lang="en-US" sz="1600" dirty="0" smtClean="0"/>
                        <a:t>Facility Alert + Relocation</a:t>
                      </a:r>
                      <a:r>
                        <a:rPr lang="en-US" sz="1600" baseline="0" dirty="0" smtClean="0"/>
                        <a:t>/Descriptor + Location</a:t>
                      </a:r>
                      <a:endParaRPr lang="en-US" sz="1600" dirty="0"/>
                    </a:p>
                  </a:txBody>
                  <a:tcPr/>
                </a:tc>
                <a:extLst>
                  <a:ext uri="{0D108BD9-81ED-4DB2-BD59-A6C34878D82A}">
                    <a16:rowId xmlns:a16="http://schemas.microsoft.com/office/drawing/2014/main" val="10001"/>
                  </a:ext>
                </a:extLst>
              </a:tr>
              <a:tr h="370840">
                <a:tc>
                  <a:txBody>
                    <a:bodyPr/>
                    <a:lstStyle/>
                    <a:p>
                      <a:r>
                        <a:rPr lang="en-US" sz="1600" dirty="0" smtClean="0"/>
                        <a:t>Fire / Alarm</a:t>
                      </a:r>
                      <a:endParaRPr lang="en-US" sz="1600" dirty="0"/>
                    </a:p>
                  </a:txBody>
                  <a:tcPr/>
                </a:tc>
                <a:tc>
                  <a:txBody>
                    <a:bodyPr/>
                    <a:lstStyle/>
                    <a:p>
                      <a:r>
                        <a:rPr lang="en-US" sz="1600" dirty="0" smtClean="0"/>
                        <a:t>Facility Alert + Fire or type of Alarm + Descriptor/Location</a:t>
                      </a:r>
                      <a:endParaRPr lang="en-US" sz="1600" dirty="0"/>
                    </a:p>
                  </a:txBody>
                  <a:tcPr/>
                </a:tc>
                <a:extLst>
                  <a:ext uri="{0D108BD9-81ED-4DB2-BD59-A6C34878D82A}">
                    <a16:rowId xmlns:a16="http://schemas.microsoft.com/office/drawing/2014/main" val="10002"/>
                  </a:ext>
                </a:extLst>
              </a:tr>
              <a:tr h="370840">
                <a:tc>
                  <a:txBody>
                    <a:bodyPr/>
                    <a:lstStyle/>
                    <a:p>
                      <a:r>
                        <a:rPr lang="en-US" sz="1600" dirty="0" smtClean="0"/>
                        <a:t>Medical Surge (Phase 1, Phase 2)</a:t>
                      </a:r>
                    </a:p>
                    <a:p>
                      <a:r>
                        <a:rPr lang="en-US" sz="1600" dirty="0" smtClean="0"/>
                        <a:t>Phase 3 – Mass Casualty event)</a:t>
                      </a:r>
                      <a:endParaRPr lang="en-US" sz="1600" dirty="0"/>
                    </a:p>
                  </a:txBody>
                  <a:tcPr/>
                </a:tc>
                <a:tc>
                  <a:txBody>
                    <a:bodyPr/>
                    <a:lstStyle/>
                    <a:p>
                      <a:r>
                        <a:rPr lang="en-US" sz="1600" smtClean="0"/>
                        <a:t>Facility Alert</a:t>
                      </a:r>
                      <a:r>
                        <a:rPr lang="en-US" sz="1600" baseline="0" smtClean="0"/>
                        <a:t> + Medical Surge Plan Activated + Location</a:t>
                      </a:r>
                      <a:endParaRPr lang="en-US" sz="1600"/>
                    </a:p>
                  </a:txBody>
                  <a:tcPr/>
                </a:tc>
                <a:extLst>
                  <a:ext uri="{0D108BD9-81ED-4DB2-BD59-A6C34878D82A}">
                    <a16:rowId xmlns:a16="http://schemas.microsoft.com/office/drawing/2014/main" val="10003"/>
                  </a:ext>
                </a:extLst>
              </a:tr>
              <a:tr h="370840">
                <a:tc>
                  <a:txBody>
                    <a:bodyPr/>
                    <a:lstStyle/>
                    <a:p>
                      <a:r>
                        <a:rPr lang="en-US" sz="1600" dirty="0" smtClean="0"/>
                        <a:t>Utility Failure</a:t>
                      </a:r>
                      <a:endParaRPr lang="en-US" sz="1600" dirty="0"/>
                    </a:p>
                  </a:txBody>
                  <a:tcPr/>
                </a:tc>
                <a:tc>
                  <a:txBody>
                    <a:bodyPr/>
                    <a:lstStyle/>
                    <a:p>
                      <a:r>
                        <a:rPr lang="en-US" sz="1600" dirty="0" smtClean="0"/>
                        <a:t>Facility Alert + Type of Utility Failure / Location</a:t>
                      </a:r>
                      <a:endParaRPr lang="en-US" sz="1600" dirty="0"/>
                    </a:p>
                  </a:txBody>
                  <a:tcPr/>
                </a:tc>
                <a:extLst>
                  <a:ext uri="{0D108BD9-81ED-4DB2-BD59-A6C34878D82A}">
                    <a16:rowId xmlns:a16="http://schemas.microsoft.com/office/drawing/2014/main" val="10004"/>
                  </a:ext>
                </a:extLst>
              </a:tr>
              <a:tr h="370840">
                <a:tc>
                  <a:txBody>
                    <a:bodyPr/>
                    <a:lstStyle/>
                    <a:p>
                      <a:r>
                        <a:rPr lang="en-US" sz="1600" dirty="0" smtClean="0"/>
                        <a:t>Dangerous weather (Tornado, etc.)</a:t>
                      </a:r>
                      <a:endParaRPr lang="en-US" sz="1600" dirty="0"/>
                    </a:p>
                  </a:txBody>
                  <a:tcPr/>
                </a:tc>
                <a:tc>
                  <a:txBody>
                    <a:bodyPr/>
                    <a:lstStyle/>
                    <a:p>
                      <a:r>
                        <a:rPr lang="en-US" sz="1600" dirty="0" smtClean="0"/>
                        <a:t>Facility Alert + Dangerous Weather Alert</a:t>
                      </a:r>
                      <a:r>
                        <a:rPr lang="en-US" sz="1600" baseline="0" dirty="0" smtClean="0"/>
                        <a:t> / Descriptor</a:t>
                      </a:r>
                      <a:endParaRPr lang="en-US" sz="1600" dirty="0"/>
                    </a:p>
                  </a:txBody>
                  <a:tcPr/>
                </a:tc>
                <a:extLst>
                  <a:ext uri="{0D108BD9-81ED-4DB2-BD59-A6C34878D82A}">
                    <a16:rowId xmlns:a16="http://schemas.microsoft.com/office/drawing/2014/main" val="10005"/>
                  </a:ext>
                </a:extLst>
              </a:tr>
            </a:tbl>
          </a:graphicData>
        </a:graphic>
      </p:graphicFrame>
    </p:spTree>
    <p:custDataLst>
      <p:tags r:id="rId1"/>
    </p:custDataLst>
    <p:extLst>
      <p:ext uri="{BB962C8B-B14F-4D97-AF65-F5344CB8AC3E}">
        <p14:creationId xmlns:p14="http://schemas.microsoft.com/office/powerpoint/2010/main" val="30493660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51706"/>
          </a:xfrm>
        </p:spPr>
        <p:txBody>
          <a:bodyPr>
            <a:normAutofit/>
          </a:bodyPr>
          <a:lstStyle/>
          <a:p>
            <a:r>
              <a:rPr lang="en-US" sz="3600" b="1" dirty="0" smtClean="0"/>
              <a:t>Emergency Alert Plain Text Matrix</a:t>
            </a:r>
            <a:endParaRPr lang="en-US" sz="3600" b="1" dirty="0"/>
          </a:p>
        </p:txBody>
      </p:sp>
      <p:sp>
        <p:nvSpPr>
          <p:cNvPr id="3" name="Content Placeholder 2"/>
          <p:cNvSpPr>
            <a:spLocks noGrp="1"/>
          </p:cNvSpPr>
          <p:nvPr>
            <p:ph idx="1"/>
          </p:nvPr>
        </p:nvSpPr>
        <p:spPr>
          <a:xfrm>
            <a:off x="457200" y="1905000"/>
            <a:ext cx="8229600" cy="4549808"/>
          </a:xfrm>
        </p:spPr>
        <p:txBody>
          <a:bodyPr/>
          <a:lstStyle/>
          <a:p>
            <a:r>
              <a:rPr lang="en-US" dirty="0" smtClean="0"/>
              <a:t>Security Alerts</a:t>
            </a:r>
          </a:p>
          <a:p>
            <a:pPr marL="64008"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480996419"/>
              </p:ext>
            </p:extLst>
          </p:nvPr>
        </p:nvGraphicFramePr>
        <p:xfrm>
          <a:off x="609600" y="2590800"/>
          <a:ext cx="8077200" cy="2352040"/>
        </p:xfrm>
        <a:graphic>
          <a:graphicData uri="http://schemas.openxmlformats.org/drawingml/2006/table">
            <a:tbl>
              <a:tblPr firstRow="1" bandRow="1">
                <a:tableStyleId>{7DF18680-E054-41AD-8BC1-D1AEF772440D}</a:tableStyleId>
              </a:tblPr>
              <a:tblGrid>
                <a:gridCol w="2827020">
                  <a:extLst>
                    <a:ext uri="{9D8B030D-6E8A-4147-A177-3AD203B41FA5}">
                      <a16:colId xmlns:a16="http://schemas.microsoft.com/office/drawing/2014/main" val="20000"/>
                    </a:ext>
                  </a:extLst>
                </a:gridCol>
                <a:gridCol w="5250180">
                  <a:extLst>
                    <a:ext uri="{9D8B030D-6E8A-4147-A177-3AD203B41FA5}">
                      <a16:colId xmlns:a16="http://schemas.microsoft.com/office/drawing/2014/main" val="20001"/>
                    </a:ext>
                  </a:extLst>
                </a:gridCol>
              </a:tblGrid>
              <a:tr h="370840">
                <a:tc>
                  <a:txBody>
                    <a:bodyPr/>
                    <a:lstStyle/>
                    <a:p>
                      <a:pPr algn="ctr"/>
                      <a:r>
                        <a:rPr lang="en-US" dirty="0" smtClean="0"/>
                        <a:t>Event</a:t>
                      </a:r>
                      <a:endParaRPr lang="en-US" dirty="0"/>
                    </a:p>
                  </a:txBody>
                  <a:tcPr/>
                </a:tc>
                <a:tc>
                  <a:txBody>
                    <a:bodyPr/>
                    <a:lstStyle/>
                    <a:p>
                      <a:pPr algn="ctr"/>
                      <a:r>
                        <a:rPr lang="en-US" dirty="0" smtClean="0"/>
                        <a:t>Recommended Plain</a:t>
                      </a:r>
                      <a:r>
                        <a:rPr lang="en-US" baseline="0" dirty="0" smtClean="0"/>
                        <a:t> Language</a:t>
                      </a:r>
                      <a:endParaRPr lang="en-US" dirty="0"/>
                    </a:p>
                  </a:txBody>
                  <a:tcPr/>
                </a:tc>
                <a:extLst>
                  <a:ext uri="{0D108BD9-81ED-4DB2-BD59-A6C34878D82A}">
                    <a16:rowId xmlns:a16="http://schemas.microsoft.com/office/drawing/2014/main" val="10000"/>
                  </a:ext>
                </a:extLst>
              </a:tr>
              <a:tr h="370840">
                <a:tc>
                  <a:txBody>
                    <a:bodyPr/>
                    <a:lstStyle/>
                    <a:p>
                      <a:r>
                        <a:rPr lang="en-US" sz="1600" dirty="0" smtClean="0"/>
                        <a:t>Missing Infant / Child</a:t>
                      </a:r>
                      <a:endParaRPr lang="en-US" sz="1600" dirty="0"/>
                    </a:p>
                  </a:txBody>
                  <a:tcPr/>
                </a:tc>
                <a:tc>
                  <a:txBody>
                    <a:bodyPr/>
                    <a:lstStyle/>
                    <a:p>
                      <a:r>
                        <a:rPr lang="en-US" sz="1600" dirty="0" smtClean="0"/>
                        <a:t>Security Alert + Missing Person (Infant</a:t>
                      </a:r>
                      <a:r>
                        <a:rPr lang="en-US" sz="1600" baseline="0" dirty="0" smtClean="0"/>
                        <a:t> or Child) + Last Known Location</a:t>
                      </a:r>
                      <a:endParaRPr lang="en-US" sz="1600" dirty="0"/>
                    </a:p>
                  </a:txBody>
                  <a:tcPr/>
                </a:tc>
                <a:extLst>
                  <a:ext uri="{0D108BD9-81ED-4DB2-BD59-A6C34878D82A}">
                    <a16:rowId xmlns:a16="http://schemas.microsoft.com/office/drawing/2014/main" val="10001"/>
                  </a:ext>
                </a:extLst>
              </a:tr>
              <a:tr h="370840">
                <a:tc>
                  <a:txBody>
                    <a:bodyPr/>
                    <a:lstStyle/>
                    <a:p>
                      <a:r>
                        <a:rPr lang="en-US" sz="1600" dirty="0" smtClean="0"/>
                        <a:t>Missing Person &gt; 18yoa</a:t>
                      </a:r>
                      <a:endParaRPr lang="en-US" sz="1600" dirty="0"/>
                    </a:p>
                  </a:txBody>
                  <a:tcPr/>
                </a:tc>
                <a:tc>
                  <a:txBody>
                    <a:bodyPr/>
                    <a:lstStyle/>
                    <a:p>
                      <a:r>
                        <a:rPr lang="en-US" sz="1600" dirty="0" smtClean="0"/>
                        <a:t>Security Alert + Missing Person (Adult</a:t>
                      </a:r>
                      <a:r>
                        <a:rPr lang="en-US" sz="1600" baseline="0" dirty="0" smtClean="0"/>
                        <a:t>) + Last Known Location</a:t>
                      </a:r>
                      <a:endParaRPr lang="en-US" sz="1600" dirty="0"/>
                    </a:p>
                  </a:txBody>
                  <a:tcPr/>
                </a:tc>
                <a:extLst>
                  <a:ext uri="{0D108BD9-81ED-4DB2-BD59-A6C34878D82A}">
                    <a16:rowId xmlns:a16="http://schemas.microsoft.com/office/drawing/2014/main" val="10002"/>
                  </a:ext>
                </a:extLst>
              </a:tr>
              <a:tr h="370840">
                <a:tc>
                  <a:txBody>
                    <a:bodyPr/>
                    <a:lstStyle/>
                    <a:p>
                      <a:r>
                        <a:rPr lang="en-US" sz="1600" dirty="0" smtClean="0"/>
                        <a:t>Armed Intruder / Active Shooter / Hostage Situation</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Security Alert + Special Instructions + Descriptor (Type of Threat)</a:t>
                      </a:r>
                      <a:r>
                        <a:rPr lang="en-US" sz="1600" baseline="0" dirty="0" smtClean="0"/>
                        <a:t> + Location</a:t>
                      </a:r>
                      <a:endParaRPr lang="en-US" sz="1600" dirty="0" smtClean="0"/>
                    </a:p>
                    <a:p>
                      <a:endParaRPr lang="en-US" sz="1600" dirty="0"/>
                    </a:p>
                  </a:txBody>
                  <a:tcPr/>
                </a:tc>
                <a:extLst>
                  <a:ext uri="{0D108BD9-81ED-4DB2-BD59-A6C34878D82A}">
                    <a16:rowId xmlns:a16="http://schemas.microsoft.com/office/drawing/2014/main" val="10003"/>
                  </a:ext>
                </a:extLst>
              </a:tr>
            </a:tbl>
          </a:graphicData>
        </a:graphic>
      </p:graphicFrame>
    </p:spTree>
    <p:custDataLst>
      <p:tags r:id="rId1"/>
    </p:custDataLst>
    <p:extLst>
      <p:ext uri="{BB962C8B-B14F-4D97-AF65-F5344CB8AC3E}">
        <p14:creationId xmlns:p14="http://schemas.microsoft.com/office/powerpoint/2010/main" val="40489971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Emergency Alert Plain Text Matrix</a:t>
            </a:r>
            <a:endParaRPr lang="en-US" sz="3600" b="1" dirty="0"/>
          </a:p>
        </p:txBody>
      </p:sp>
      <p:sp>
        <p:nvSpPr>
          <p:cNvPr id="3" name="Content Placeholder 2"/>
          <p:cNvSpPr>
            <a:spLocks noGrp="1"/>
          </p:cNvSpPr>
          <p:nvPr>
            <p:ph idx="1"/>
          </p:nvPr>
        </p:nvSpPr>
        <p:spPr/>
        <p:txBody>
          <a:bodyPr/>
          <a:lstStyle/>
          <a:p>
            <a:r>
              <a:rPr lang="en-US" dirty="0" smtClean="0"/>
              <a:t>Medical Alerts</a:t>
            </a:r>
          </a:p>
          <a:p>
            <a:pPr marL="64008"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747530683"/>
              </p:ext>
            </p:extLst>
          </p:nvPr>
        </p:nvGraphicFramePr>
        <p:xfrm>
          <a:off x="685800" y="2514600"/>
          <a:ext cx="7696200" cy="741680"/>
        </p:xfrm>
        <a:graphic>
          <a:graphicData uri="http://schemas.openxmlformats.org/drawingml/2006/table">
            <a:tbl>
              <a:tblPr firstRow="1" bandRow="1">
                <a:tableStyleId>{5C22544A-7EE6-4342-B048-85BDC9FD1C3A}</a:tableStyleId>
              </a:tblPr>
              <a:tblGrid>
                <a:gridCol w="2895600">
                  <a:extLst>
                    <a:ext uri="{9D8B030D-6E8A-4147-A177-3AD203B41FA5}">
                      <a16:colId xmlns:a16="http://schemas.microsoft.com/office/drawing/2014/main" val="20000"/>
                    </a:ext>
                  </a:extLst>
                </a:gridCol>
                <a:gridCol w="4800600">
                  <a:extLst>
                    <a:ext uri="{9D8B030D-6E8A-4147-A177-3AD203B41FA5}">
                      <a16:colId xmlns:a16="http://schemas.microsoft.com/office/drawing/2014/main" val="20001"/>
                    </a:ext>
                  </a:extLst>
                </a:gridCol>
              </a:tblGrid>
              <a:tr h="370840">
                <a:tc>
                  <a:txBody>
                    <a:bodyPr/>
                    <a:lstStyle/>
                    <a:p>
                      <a:pPr algn="ctr"/>
                      <a:r>
                        <a:rPr lang="en-US" dirty="0" smtClean="0"/>
                        <a:t>Event</a:t>
                      </a:r>
                      <a:endParaRPr lang="en-US" dirty="0"/>
                    </a:p>
                  </a:txBody>
                  <a:tcPr>
                    <a:solidFill>
                      <a:srgbClr val="66CCFF"/>
                    </a:solidFill>
                  </a:tcPr>
                </a:tc>
                <a:tc>
                  <a:txBody>
                    <a:bodyPr/>
                    <a:lstStyle/>
                    <a:p>
                      <a:pPr algn="ctr"/>
                      <a:r>
                        <a:rPr lang="en-US" dirty="0" smtClean="0"/>
                        <a:t>Approved Code</a:t>
                      </a:r>
                      <a:endParaRPr lang="en-US" dirty="0"/>
                    </a:p>
                  </a:txBody>
                  <a:tcPr>
                    <a:solidFill>
                      <a:srgbClr val="66CCFF"/>
                    </a:solidFill>
                  </a:tcPr>
                </a:tc>
                <a:extLst>
                  <a:ext uri="{0D108BD9-81ED-4DB2-BD59-A6C34878D82A}">
                    <a16:rowId xmlns:a16="http://schemas.microsoft.com/office/drawing/2014/main" val="10000"/>
                  </a:ext>
                </a:extLst>
              </a:tr>
              <a:tr h="370840">
                <a:tc>
                  <a:txBody>
                    <a:bodyPr/>
                    <a:lstStyle/>
                    <a:p>
                      <a:r>
                        <a:rPr lang="en-US" dirty="0" smtClean="0"/>
                        <a:t>CPR Involving a Patient</a:t>
                      </a:r>
                      <a:endParaRPr lang="en-US" dirty="0"/>
                    </a:p>
                  </a:txBody>
                  <a:tcPr>
                    <a:solidFill>
                      <a:srgbClr val="CCECFF"/>
                    </a:solidFill>
                  </a:tcPr>
                </a:tc>
                <a:tc>
                  <a:txBody>
                    <a:bodyPr/>
                    <a:lstStyle/>
                    <a:p>
                      <a:r>
                        <a:rPr lang="en-US" dirty="0" smtClean="0"/>
                        <a:t>Code Blue + Location</a:t>
                      </a:r>
                      <a:endParaRPr lang="en-US" dirty="0"/>
                    </a:p>
                  </a:txBody>
                  <a:tcPr>
                    <a:solidFill>
                      <a:srgbClr val="CCECFF"/>
                    </a:solidFill>
                  </a:tcPr>
                </a:tc>
                <a:extLst>
                  <a:ext uri="{0D108BD9-81ED-4DB2-BD59-A6C34878D82A}">
                    <a16:rowId xmlns:a16="http://schemas.microsoft.com/office/drawing/2014/main" val="10001"/>
                  </a:ext>
                </a:extLst>
              </a:tr>
            </a:tbl>
          </a:graphicData>
        </a:graphic>
      </p:graphicFrame>
    </p:spTree>
    <p:custDataLst>
      <p:tags r:id="rId1"/>
    </p:custDataLst>
    <p:extLst>
      <p:ext uri="{BB962C8B-B14F-4D97-AF65-F5344CB8AC3E}">
        <p14:creationId xmlns:p14="http://schemas.microsoft.com/office/powerpoint/2010/main" val="9516622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27906"/>
          </a:xfrm>
        </p:spPr>
        <p:txBody>
          <a:bodyPr/>
          <a:lstStyle/>
          <a:p>
            <a:r>
              <a:rPr lang="en-US" b="1" dirty="0" smtClean="0"/>
              <a:t>Code Triage</a:t>
            </a:r>
            <a:endParaRPr lang="en-US" b="1" dirty="0"/>
          </a:p>
        </p:txBody>
      </p:sp>
      <p:sp>
        <p:nvSpPr>
          <p:cNvPr id="3" name="Content Placeholder 2"/>
          <p:cNvSpPr>
            <a:spLocks noGrp="1"/>
          </p:cNvSpPr>
          <p:nvPr>
            <p:ph idx="1"/>
          </p:nvPr>
        </p:nvSpPr>
        <p:spPr>
          <a:xfrm>
            <a:off x="457200" y="990600"/>
            <a:ext cx="8229600" cy="5464208"/>
          </a:xfrm>
        </p:spPr>
        <p:txBody>
          <a:bodyPr/>
          <a:lstStyle/>
          <a:p>
            <a:r>
              <a:rPr lang="en-US" dirty="0" smtClean="0"/>
              <a:t>Blood Bank staff will be notified by the </a:t>
            </a:r>
            <a:r>
              <a:rPr lang="en-US" b="1" dirty="0" smtClean="0">
                <a:solidFill>
                  <a:srgbClr val="FF9900"/>
                </a:solidFill>
              </a:rPr>
              <a:t>I</a:t>
            </a:r>
            <a:r>
              <a:rPr lang="en-US" dirty="0" smtClean="0"/>
              <a:t>ncident </a:t>
            </a:r>
            <a:r>
              <a:rPr lang="en-US" b="1" dirty="0" smtClean="0">
                <a:solidFill>
                  <a:srgbClr val="FF9900"/>
                </a:solidFill>
              </a:rPr>
              <a:t>C</a:t>
            </a:r>
            <a:r>
              <a:rPr lang="en-US" dirty="0" smtClean="0"/>
              <a:t>ommand </a:t>
            </a:r>
            <a:r>
              <a:rPr lang="en-US" b="1" dirty="0" smtClean="0">
                <a:solidFill>
                  <a:srgbClr val="FF9900"/>
                </a:solidFill>
              </a:rPr>
              <a:t>C</a:t>
            </a:r>
            <a:r>
              <a:rPr lang="en-US" dirty="0" smtClean="0"/>
              <a:t>enter (ICC) when Code Triage Plan is activated</a:t>
            </a:r>
          </a:p>
          <a:p>
            <a:pPr lvl="1"/>
            <a:r>
              <a:rPr lang="en-US" dirty="0" smtClean="0"/>
              <a:t>Activate Telephone Call List immediately</a:t>
            </a:r>
          </a:p>
          <a:p>
            <a:pPr lvl="1"/>
            <a:r>
              <a:rPr lang="en-US" dirty="0" smtClean="0"/>
              <a:t>Notify management / medical director immediately (24h / 7d)</a:t>
            </a:r>
          </a:p>
          <a:p>
            <a:pPr lvl="1"/>
            <a:r>
              <a:rPr lang="en-US" dirty="0" smtClean="0"/>
              <a:t>Staff lab with minimum of 6 employees</a:t>
            </a:r>
          </a:p>
          <a:p>
            <a:pPr lvl="1"/>
            <a:r>
              <a:rPr lang="en-US" dirty="0" smtClean="0"/>
              <a:t>Print inventory (RC, PLSMA,PLT)  Give to medical director.  </a:t>
            </a:r>
          </a:p>
          <a:p>
            <a:pPr lvl="2"/>
            <a:r>
              <a:rPr lang="en-US" dirty="0" smtClean="0"/>
              <a:t>Medical Director / Path Resident will report to ICC.</a:t>
            </a:r>
          </a:p>
          <a:p>
            <a:pPr lvl="1"/>
            <a:r>
              <a:rPr lang="en-US" dirty="0" smtClean="0"/>
              <a:t>Notify blood supplier of disaster situation </a:t>
            </a:r>
            <a:endParaRPr lang="en-US" dirty="0"/>
          </a:p>
        </p:txBody>
      </p:sp>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 y="381000"/>
            <a:ext cx="8229600" cy="875506"/>
          </a:xfrm>
        </p:spPr>
        <p:txBody>
          <a:bodyPr/>
          <a:lstStyle/>
          <a:p>
            <a:r>
              <a:rPr lang="en-US" b="1" dirty="0" smtClean="0"/>
              <a:t>Code Triage</a:t>
            </a:r>
            <a:endParaRPr lang="en-US" b="1" dirty="0"/>
          </a:p>
        </p:txBody>
      </p:sp>
      <p:sp>
        <p:nvSpPr>
          <p:cNvPr id="3" name="Content Placeholder 2"/>
          <p:cNvSpPr>
            <a:spLocks noGrp="1"/>
          </p:cNvSpPr>
          <p:nvPr>
            <p:ph idx="1"/>
          </p:nvPr>
        </p:nvSpPr>
        <p:spPr>
          <a:xfrm>
            <a:off x="152400" y="1828800"/>
            <a:ext cx="8534400" cy="4343400"/>
          </a:xfrm>
        </p:spPr>
        <p:txBody>
          <a:bodyPr/>
          <a:lstStyle/>
          <a:p>
            <a:r>
              <a:rPr lang="en-US" dirty="0" smtClean="0"/>
              <a:t>Virtual Personnel Pool</a:t>
            </a:r>
          </a:p>
          <a:p>
            <a:pPr lvl="1"/>
            <a:r>
              <a:rPr lang="en-US" dirty="0" smtClean="0"/>
              <a:t>Assess the number and capabilities of the employees present and report personnel available to the Virtual Personnel Pool.</a:t>
            </a:r>
          </a:p>
          <a:p>
            <a:pPr lvl="2"/>
            <a:r>
              <a:rPr lang="en-US" dirty="0" smtClean="0"/>
              <a:t>See step by step instructions on how submit a Virtual Personnel Pool</a:t>
            </a:r>
          </a:p>
          <a:p>
            <a:pPr lvl="3"/>
            <a:r>
              <a:rPr lang="en-US" dirty="0" smtClean="0"/>
              <a:t>Lab Safety Manual / Code Triage section</a:t>
            </a:r>
            <a:endParaRPr lang="en-US" dirty="0"/>
          </a:p>
        </p:txBody>
      </p:sp>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Severe Weather</a:t>
            </a:r>
            <a:endParaRPr lang="en-US" b="1" dirty="0"/>
          </a:p>
        </p:txBody>
      </p:sp>
      <p:sp>
        <p:nvSpPr>
          <p:cNvPr id="3" name="Content Placeholder 2"/>
          <p:cNvSpPr>
            <a:spLocks noGrp="1"/>
          </p:cNvSpPr>
          <p:nvPr>
            <p:ph idx="1"/>
          </p:nvPr>
        </p:nvSpPr>
        <p:spPr>
          <a:xfrm>
            <a:off x="457200" y="1295400"/>
            <a:ext cx="8229600" cy="5159408"/>
          </a:xfrm>
        </p:spPr>
        <p:txBody>
          <a:bodyPr/>
          <a:lstStyle/>
          <a:p>
            <a:r>
              <a:rPr lang="en-US" dirty="0" smtClean="0"/>
              <a:t>Tornado Approaching</a:t>
            </a:r>
          </a:p>
          <a:p>
            <a:pPr lvl="1"/>
            <a:r>
              <a:rPr lang="en-US" dirty="0" smtClean="0"/>
              <a:t>Listen for ECC announcement</a:t>
            </a:r>
          </a:p>
          <a:p>
            <a:pPr lvl="1"/>
            <a:r>
              <a:rPr lang="en-US" dirty="0" smtClean="0"/>
              <a:t>Evacuate to areas without exterior windows</a:t>
            </a:r>
          </a:p>
          <a:p>
            <a:pPr lvl="2"/>
            <a:r>
              <a:rPr lang="en-US" dirty="0" smtClean="0"/>
              <a:t>Central, new renovated space / storage area</a:t>
            </a:r>
          </a:p>
          <a:p>
            <a:pPr lvl="2"/>
            <a:r>
              <a:rPr lang="en-US" dirty="0" smtClean="0"/>
              <a:t>BMT office, conference room, breakroom</a:t>
            </a:r>
          </a:p>
          <a:p>
            <a:pPr lvl="2"/>
            <a:r>
              <a:rPr lang="en-US" dirty="0" smtClean="0"/>
              <a:t>Interior stairwell, basement, sub-basement</a:t>
            </a:r>
          </a:p>
          <a:p>
            <a:r>
              <a:rPr lang="en-US" dirty="0" smtClean="0"/>
              <a:t>Hurricane Procedure</a:t>
            </a:r>
          </a:p>
          <a:p>
            <a:pPr lvl="1"/>
            <a:r>
              <a:rPr lang="en-US" dirty="0" smtClean="0"/>
              <a:t>Report damages or outage of service immediately to the Service Response Center using 6-9111, option 3.</a:t>
            </a:r>
            <a:endParaRPr lang="en-US" dirty="0"/>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27906"/>
          </a:xfrm>
        </p:spPr>
        <p:txBody>
          <a:bodyPr/>
          <a:lstStyle/>
          <a:p>
            <a:r>
              <a:rPr lang="en-US" dirty="0" smtClean="0"/>
              <a:t>             </a:t>
            </a:r>
            <a:r>
              <a:rPr lang="en-US" b="1" dirty="0" smtClean="0"/>
              <a:t>Fire Alarms</a:t>
            </a:r>
            <a:endParaRPr lang="en-US" b="1" dirty="0"/>
          </a:p>
        </p:txBody>
      </p:sp>
      <p:sp>
        <p:nvSpPr>
          <p:cNvPr id="3" name="Content Placeholder 2"/>
          <p:cNvSpPr>
            <a:spLocks noGrp="1"/>
          </p:cNvSpPr>
          <p:nvPr>
            <p:ph idx="1"/>
          </p:nvPr>
        </p:nvSpPr>
        <p:spPr>
          <a:xfrm>
            <a:off x="457200" y="1774792"/>
            <a:ext cx="8229600" cy="5083208"/>
          </a:xfrm>
        </p:spPr>
        <p:txBody>
          <a:bodyPr/>
          <a:lstStyle/>
          <a:p>
            <a:r>
              <a:rPr lang="en-US" dirty="0" smtClean="0"/>
              <a:t>ANY time a fire alarm sounds you should</a:t>
            </a:r>
          </a:p>
          <a:p>
            <a:pPr lvl="1"/>
            <a:r>
              <a:rPr lang="en-US" dirty="0" smtClean="0"/>
              <a:t>Look for smoke or fire</a:t>
            </a:r>
          </a:p>
          <a:p>
            <a:pPr lvl="1"/>
            <a:r>
              <a:rPr lang="en-US" dirty="0" smtClean="0"/>
              <a:t>Smell for smoke</a:t>
            </a:r>
          </a:p>
          <a:p>
            <a:pPr lvl="1"/>
            <a:r>
              <a:rPr lang="en-US" dirty="0" smtClean="0"/>
              <a:t>Listen for announcement over PA system</a:t>
            </a:r>
          </a:p>
          <a:p>
            <a:pPr lvl="1"/>
            <a:r>
              <a:rPr lang="en-US" dirty="0" smtClean="0"/>
              <a:t>Share information with management and co-workers</a:t>
            </a:r>
          </a:p>
        </p:txBody>
      </p:sp>
      <p:pic>
        <p:nvPicPr>
          <p:cNvPr id="1026" name="Picture 2" descr="C:\Documents and Settings\bturner\My Documents\My Pictures\fire.jpg"/>
          <p:cNvPicPr>
            <a:picLocks noChangeAspect="1" noChangeArrowheads="1"/>
          </p:cNvPicPr>
          <p:nvPr>
            <p:custDataLst>
              <p:tags r:id="rId2"/>
            </p:custDataLst>
          </p:nvPr>
        </p:nvPicPr>
        <p:blipFill>
          <a:blip r:embed="rId6" cstate="print"/>
          <a:srcRect/>
          <a:stretch>
            <a:fillRect/>
          </a:stretch>
        </p:blipFill>
        <p:spPr bwMode="auto">
          <a:xfrm>
            <a:off x="5943600" y="152400"/>
            <a:ext cx="666750" cy="952500"/>
          </a:xfrm>
          <a:prstGeom prst="rect">
            <a:avLst/>
          </a:prstGeom>
          <a:noFill/>
        </p:spPr>
      </p:pic>
      <p:pic>
        <p:nvPicPr>
          <p:cNvPr id="1027" name="Picture 3" descr="C:\Documents and Settings\bturner\My Documents\My Pictures\fire.jpg"/>
          <p:cNvPicPr>
            <a:picLocks noChangeAspect="1" noChangeArrowheads="1"/>
          </p:cNvPicPr>
          <p:nvPr>
            <p:custDataLst>
              <p:tags r:id="rId3"/>
            </p:custDataLst>
          </p:nvPr>
        </p:nvPicPr>
        <p:blipFill>
          <a:blip r:embed="rId6" cstate="print"/>
          <a:srcRect/>
          <a:stretch>
            <a:fillRect/>
          </a:stretch>
        </p:blipFill>
        <p:spPr bwMode="auto">
          <a:xfrm>
            <a:off x="2057400" y="152400"/>
            <a:ext cx="666750" cy="952500"/>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27906"/>
          </a:xfrm>
        </p:spPr>
        <p:txBody>
          <a:bodyPr/>
          <a:lstStyle/>
          <a:p>
            <a:r>
              <a:rPr lang="en-US" dirty="0" smtClean="0"/>
              <a:t>             </a:t>
            </a:r>
            <a:r>
              <a:rPr lang="en-US" b="1" dirty="0" smtClean="0"/>
              <a:t>Fire Alarms</a:t>
            </a:r>
            <a:endParaRPr lang="en-US" b="1" dirty="0"/>
          </a:p>
        </p:txBody>
      </p:sp>
      <p:sp>
        <p:nvSpPr>
          <p:cNvPr id="3" name="Content Placeholder 2"/>
          <p:cNvSpPr>
            <a:spLocks noGrp="1"/>
          </p:cNvSpPr>
          <p:nvPr>
            <p:ph idx="1"/>
          </p:nvPr>
        </p:nvSpPr>
        <p:spPr>
          <a:xfrm>
            <a:off x="152400" y="1371600"/>
            <a:ext cx="8991600" cy="5083208"/>
          </a:xfrm>
        </p:spPr>
        <p:txBody>
          <a:bodyPr/>
          <a:lstStyle/>
          <a:p>
            <a:r>
              <a:rPr lang="en-US" dirty="0" smtClean="0"/>
              <a:t>If you smell or see smoke or see fire:</a:t>
            </a:r>
          </a:p>
          <a:p>
            <a:pPr lvl="1"/>
            <a:r>
              <a:rPr lang="en-US" b="1" dirty="0" smtClean="0"/>
              <a:t>DIAL:    </a:t>
            </a:r>
          </a:p>
          <a:p>
            <a:pPr lvl="2"/>
            <a:r>
              <a:rPr lang="en-US" b="1" dirty="0" smtClean="0"/>
              <a:t>Blood Bank location:  </a:t>
            </a:r>
          </a:p>
          <a:p>
            <a:pPr marL="877824" lvl="2" indent="0">
              <a:buNone/>
            </a:pPr>
            <a:r>
              <a:rPr lang="en-US" b="1" dirty="0">
                <a:ln>
                  <a:solidFill>
                    <a:schemeClr val="accent1">
                      <a:satMod val="120000"/>
                    </a:schemeClr>
                  </a:solidFill>
                </a:ln>
              </a:rPr>
              <a:t>	</a:t>
            </a:r>
            <a:r>
              <a:rPr lang="en-US" b="1" dirty="0" smtClean="0">
                <a:ln>
                  <a:solidFill>
                    <a:schemeClr val="accent1">
                      <a:satMod val="120000"/>
                    </a:schemeClr>
                  </a:solidFill>
                </a:ln>
              </a:rPr>
              <a:t>	BB / 1</a:t>
            </a:r>
            <a:r>
              <a:rPr lang="en-US" b="1" baseline="30000" dirty="0" smtClean="0">
                <a:ln>
                  <a:solidFill>
                    <a:schemeClr val="accent1">
                      <a:satMod val="120000"/>
                    </a:schemeClr>
                  </a:solidFill>
                </a:ln>
              </a:rPr>
              <a:t>st</a:t>
            </a:r>
            <a:r>
              <a:rPr lang="en-US" b="1" dirty="0" smtClean="0">
                <a:ln>
                  <a:solidFill>
                    <a:schemeClr val="accent1">
                      <a:satMod val="120000"/>
                    </a:schemeClr>
                  </a:solidFill>
                </a:ln>
              </a:rPr>
              <a:t> Floor NT / Room 1B074A</a:t>
            </a:r>
          </a:p>
          <a:p>
            <a:pPr lvl="2"/>
            <a:r>
              <a:rPr lang="en-US" b="1" dirty="0" smtClean="0"/>
              <a:t>Stem Cell Transplant and Cellular Therapy location: 	</a:t>
            </a:r>
            <a:r>
              <a:rPr lang="en-US" b="1" dirty="0" smtClean="0">
                <a:ln>
                  <a:solidFill>
                    <a:schemeClr val="accent1">
                      <a:satMod val="120000"/>
                    </a:schemeClr>
                  </a:solidFill>
                </a:ln>
              </a:rPr>
              <a:t>SCTCT / 2</a:t>
            </a:r>
            <a:r>
              <a:rPr lang="en-US" b="1" baseline="30000" dirty="0" smtClean="0">
                <a:ln>
                  <a:solidFill>
                    <a:schemeClr val="accent1">
                      <a:satMod val="120000"/>
                    </a:schemeClr>
                  </a:solidFill>
                </a:ln>
              </a:rPr>
              <a:t>ND</a:t>
            </a:r>
            <a:r>
              <a:rPr lang="en-US" b="1" dirty="0" smtClean="0">
                <a:ln>
                  <a:solidFill>
                    <a:schemeClr val="accent1">
                      <a:satMod val="120000"/>
                    </a:schemeClr>
                  </a:solidFill>
                </a:ln>
              </a:rPr>
              <a:t> Floor NT / Room 2B001A</a:t>
            </a:r>
          </a:p>
          <a:p>
            <a:pPr lvl="2"/>
            <a:endParaRPr lang="en-US" sz="2000" b="1" dirty="0" smtClean="0">
              <a:ln>
                <a:solidFill>
                  <a:srgbClr val="D34817">
                    <a:satMod val="120000"/>
                  </a:srgbClr>
                </a:solidFill>
              </a:ln>
              <a:solidFill>
                <a:prstClr val="white"/>
              </a:solidFill>
            </a:endParaRPr>
          </a:p>
          <a:p>
            <a:pPr marL="537210" lvl="1" indent="0">
              <a:buNone/>
            </a:pPr>
            <a:r>
              <a:rPr lang="en-US" sz="3000" b="1" dirty="0">
                <a:ln>
                  <a:solidFill>
                    <a:srgbClr val="D34817">
                      <a:satMod val="120000"/>
                    </a:srgbClr>
                  </a:solidFill>
                </a:ln>
                <a:solidFill>
                  <a:prstClr val="white"/>
                </a:solidFill>
              </a:rPr>
              <a:t>	</a:t>
            </a:r>
            <a:r>
              <a:rPr lang="en-US" sz="3000" b="1" dirty="0" smtClean="0">
                <a:ln>
                  <a:solidFill>
                    <a:srgbClr val="D34817">
                      <a:satMod val="120000"/>
                    </a:srgbClr>
                  </a:solidFill>
                </a:ln>
                <a:solidFill>
                  <a:prstClr val="white"/>
                </a:solidFill>
              </a:rPr>
              <a:t>		     – </a:t>
            </a:r>
            <a:r>
              <a:rPr lang="en-US" b="1" dirty="0" smtClean="0"/>
              <a:t>OR</a:t>
            </a:r>
            <a:r>
              <a:rPr lang="en-US" sz="3000" b="1" dirty="0" smtClean="0">
                <a:ln>
                  <a:solidFill>
                    <a:srgbClr val="D34817">
                      <a:satMod val="120000"/>
                    </a:srgbClr>
                  </a:solidFill>
                </a:ln>
                <a:solidFill>
                  <a:prstClr val="white"/>
                </a:solidFill>
              </a:rPr>
              <a:t> –</a:t>
            </a:r>
          </a:p>
          <a:p>
            <a:pPr marL="537210" lvl="1" indent="0">
              <a:buNone/>
            </a:pPr>
            <a:endParaRPr lang="en-US" sz="2000" b="1" dirty="0" smtClean="0">
              <a:ln>
                <a:solidFill>
                  <a:srgbClr val="D34817">
                    <a:satMod val="120000"/>
                  </a:srgbClr>
                </a:solidFill>
              </a:ln>
              <a:solidFill>
                <a:prstClr val="white"/>
              </a:solidFill>
            </a:endParaRPr>
          </a:p>
          <a:p>
            <a:pPr lvl="1">
              <a:buClr>
                <a:srgbClr val="D34817"/>
              </a:buClr>
            </a:pPr>
            <a:r>
              <a:rPr lang="en-US" b="1" dirty="0"/>
              <a:t>ACTIVATE NEAREST FIRE </a:t>
            </a:r>
            <a:r>
              <a:rPr lang="en-US" b="1" dirty="0" smtClean="0"/>
              <a:t>PULL STATION</a:t>
            </a:r>
            <a:endParaRPr lang="en-US" dirty="0"/>
          </a:p>
          <a:p>
            <a:pPr marL="537210" lvl="1" indent="0">
              <a:buNone/>
            </a:pPr>
            <a:endParaRPr lang="en-US" dirty="0"/>
          </a:p>
        </p:txBody>
      </p:sp>
      <p:pic>
        <p:nvPicPr>
          <p:cNvPr id="1026" name="Picture 2" descr="C:\Documents and Settings\bturner\My Documents\My Pictures\fire.jpg"/>
          <p:cNvPicPr>
            <a:picLocks noChangeAspect="1" noChangeArrowheads="1"/>
          </p:cNvPicPr>
          <p:nvPr>
            <p:custDataLst>
              <p:tags r:id="rId2"/>
            </p:custDataLst>
          </p:nvPr>
        </p:nvPicPr>
        <p:blipFill>
          <a:blip r:embed="rId6" cstate="print"/>
          <a:srcRect/>
          <a:stretch>
            <a:fillRect/>
          </a:stretch>
        </p:blipFill>
        <p:spPr bwMode="auto">
          <a:xfrm>
            <a:off x="5943600" y="152400"/>
            <a:ext cx="666750" cy="952500"/>
          </a:xfrm>
          <a:prstGeom prst="rect">
            <a:avLst/>
          </a:prstGeom>
          <a:noFill/>
        </p:spPr>
      </p:pic>
      <p:pic>
        <p:nvPicPr>
          <p:cNvPr id="1027" name="Picture 3" descr="C:\Documents and Settings\bturner\My Documents\My Pictures\fire.jpg"/>
          <p:cNvPicPr>
            <a:picLocks noChangeAspect="1" noChangeArrowheads="1"/>
          </p:cNvPicPr>
          <p:nvPr>
            <p:custDataLst>
              <p:tags r:id="rId3"/>
            </p:custDataLst>
          </p:nvPr>
        </p:nvPicPr>
        <p:blipFill>
          <a:blip r:embed="rId6" cstate="print"/>
          <a:srcRect/>
          <a:stretch>
            <a:fillRect/>
          </a:stretch>
        </p:blipFill>
        <p:spPr bwMode="auto">
          <a:xfrm>
            <a:off x="2057400" y="152400"/>
            <a:ext cx="666750" cy="952500"/>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256506"/>
          </a:xfrm>
        </p:spPr>
        <p:txBody>
          <a:bodyPr/>
          <a:lstStyle/>
          <a:p>
            <a:r>
              <a:rPr lang="en-US" dirty="0" smtClean="0">
                <a:ln w="6350">
                  <a:solidFill>
                    <a:srgbClr val="D34817">
                      <a:shade val="43000"/>
                    </a:srgbClr>
                  </a:solidFill>
                </a:ln>
                <a:solidFill>
                  <a:srgbClr val="D34817">
                    <a:tint val="83000"/>
                    <a:satMod val="150000"/>
                  </a:srgbClr>
                </a:solidFill>
              </a:rPr>
              <a:t>		   </a:t>
            </a:r>
            <a:r>
              <a:rPr lang="en-US" b="1" dirty="0" smtClean="0">
                <a:ln w="6350">
                  <a:solidFill>
                    <a:srgbClr val="D34817">
                      <a:shade val="43000"/>
                    </a:srgbClr>
                  </a:solidFill>
                </a:ln>
                <a:solidFill>
                  <a:srgbClr val="D34817">
                    <a:tint val="83000"/>
                    <a:satMod val="150000"/>
                  </a:srgbClr>
                </a:solidFill>
              </a:rPr>
              <a:t>Fire </a:t>
            </a:r>
            <a:r>
              <a:rPr lang="en-US" b="1" dirty="0">
                <a:ln w="6350">
                  <a:solidFill>
                    <a:srgbClr val="D34817">
                      <a:shade val="43000"/>
                    </a:srgbClr>
                  </a:solidFill>
                </a:ln>
                <a:solidFill>
                  <a:srgbClr val="D34817">
                    <a:tint val="83000"/>
                    <a:satMod val="150000"/>
                  </a:srgbClr>
                </a:solidFill>
              </a:rPr>
              <a:t>Alarms</a:t>
            </a:r>
            <a:endParaRPr lang="en-US" b="1" dirty="0"/>
          </a:p>
        </p:txBody>
      </p:sp>
      <p:sp>
        <p:nvSpPr>
          <p:cNvPr id="3" name="Content Placeholder 2"/>
          <p:cNvSpPr>
            <a:spLocks noGrp="1"/>
          </p:cNvSpPr>
          <p:nvPr>
            <p:ph idx="1"/>
          </p:nvPr>
        </p:nvSpPr>
        <p:spPr>
          <a:xfrm>
            <a:off x="426396" y="1295400"/>
            <a:ext cx="8229600" cy="4943126"/>
          </a:xfrm>
        </p:spPr>
        <p:txBody>
          <a:bodyPr>
            <a:normAutofit/>
          </a:bodyPr>
          <a:lstStyle/>
          <a:p>
            <a:pPr lvl="1">
              <a:buClr>
                <a:srgbClr val="D34817"/>
              </a:buClr>
            </a:pPr>
            <a:r>
              <a:rPr lang="en-US" b="1" dirty="0" smtClean="0">
                <a:solidFill>
                  <a:prstClr val="white"/>
                </a:solidFill>
              </a:rPr>
              <a:t>Locations of nearest Fire Alarm Pull Station</a:t>
            </a:r>
            <a:endParaRPr lang="en-US" dirty="0">
              <a:solidFill>
                <a:prstClr val="white"/>
              </a:solidFill>
            </a:endParaRPr>
          </a:p>
          <a:p>
            <a:pPr lvl="2">
              <a:buClr>
                <a:srgbClr val="D34817"/>
              </a:buClr>
            </a:pPr>
            <a:r>
              <a:rPr lang="en-US" sz="1800" dirty="0" smtClean="0">
                <a:solidFill>
                  <a:prstClr val="white"/>
                </a:solidFill>
              </a:rPr>
              <a:t>LOCATION BB:</a:t>
            </a:r>
            <a:endParaRPr lang="en-US" sz="1800" dirty="0">
              <a:solidFill>
                <a:prstClr val="white"/>
              </a:solidFill>
            </a:endParaRPr>
          </a:p>
          <a:p>
            <a:pPr lvl="3">
              <a:buClr>
                <a:srgbClr val="D34817"/>
              </a:buClr>
            </a:pPr>
            <a:r>
              <a:rPr lang="en-US" sz="1800" dirty="0">
                <a:solidFill>
                  <a:prstClr val="white"/>
                </a:solidFill>
              </a:rPr>
              <a:t>Out main BB door</a:t>
            </a:r>
          </a:p>
          <a:p>
            <a:pPr lvl="3">
              <a:buClr>
                <a:srgbClr val="D34817"/>
              </a:buClr>
            </a:pPr>
            <a:r>
              <a:rPr lang="en-US" sz="1800" dirty="0">
                <a:solidFill>
                  <a:prstClr val="white"/>
                </a:solidFill>
              </a:rPr>
              <a:t>Turn right </a:t>
            </a:r>
          </a:p>
          <a:p>
            <a:pPr lvl="3">
              <a:buClr>
                <a:srgbClr val="D34817"/>
              </a:buClr>
            </a:pPr>
            <a:r>
              <a:rPr lang="en-US" sz="1800" dirty="0" smtClean="0">
                <a:solidFill>
                  <a:prstClr val="white"/>
                </a:solidFill>
              </a:rPr>
              <a:t>At elevator well</a:t>
            </a:r>
          </a:p>
          <a:p>
            <a:pPr lvl="3">
              <a:buClr>
                <a:srgbClr val="D34817"/>
              </a:buClr>
            </a:pPr>
            <a:r>
              <a:rPr lang="en-US" sz="1800" dirty="0" smtClean="0">
                <a:solidFill>
                  <a:prstClr val="white"/>
                </a:solidFill>
              </a:rPr>
              <a:t>Fire pull station </a:t>
            </a:r>
            <a:r>
              <a:rPr lang="en-US" sz="1800" dirty="0">
                <a:solidFill>
                  <a:prstClr val="white"/>
                </a:solidFill>
              </a:rPr>
              <a:t>is on right </a:t>
            </a:r>
            <a:endParaRPr lang="en-US" sz="1800" dirty="0" smtClean="0">
              <a:solidFill>
                <a:prstClr val="white"/>
              </a:solidFill>
            </a:endParaRPr>
          </a:p>
          <a:p>
            <a:pPr marL="1161288" lvl="3" indent="0">
              <a:buClr>
                <a:srgbClr val="D34817"/>
              </a:buClr>
              <a:buNone/>
            </a:pPr>
            <a:r>
              <a:rPr lang="en-US" sz="1800" dirty="0" smtClean="0">
                <a:solidFill>
                  <a:prstClr val="white"/>
                </a:solidFill>
              </a:rPr>
              <a:t>   directly under red </a:t>
            </a:r>
            <a:r>
              <a:rPr lang="en-US" sz="1800" b="1" dirty="0" smtClean="0">
                <a:ln>
                  <a:solidFill>
                    <a:prstClr val="white"/>
                  </a:solidFill>
                </a:ln>
                <a:solidFill>
                  <a:srgbClr val="FF0000"/>
                </a:solidFill>
              </a:rPr>
              <a:t>EXIT </a:t>
            </a:r>
            <a:r>
              <a:rPr lang="en-US" sz="1800" dirty="0" smtClean="0">
                <a:solidFill>
                  <a:prstClr val="white"/>
                </a:solidFill>
              </a:rPr>
              <a:t>sign</a:t>
            </a:r>
          </a:p>
          <a:p>
            <a:pPr lvl="3">
              <a:buClr>
                <a:srgbClr val="D34817"/>
              </a:buClr>
            </a:pPr>
            <a:endParaRPr lang="en-US" sz="1800" dirty="0" smtClean="0">
              <a:solidFill>
                <a:prstClr val="white"/>
              </a:solidFill>
            </a:endParaRPr>
          </a:p>
          <a:p>
            <a:pPr lvl="2">
              <a:buClr>
                <a:srgbClr val="D34817"/>
              </a:buClr>
            </a:pPr>
            <a:r>
              <a:rPr lang="en-US" sz="1800" dirty="0" smtClean="0">
                <a:solidFill>
                  <a:prstClr val="white"/>
                </a:solidFill>
              </a:rPr>
              <a:t>LOCATION SCTCT:</a:t>
            </a:r>
          </a:p>
          <a:p>
            <a:pPr lvl="3">
              <a:buClr>
                <a:srgbClr val="D34817"/>
              </a:buClr>
            </a:pPr>
            <a:r>
              <a:rPr lang="en-US" sz="1800" dirty="0" smtClean="0">
                <a:solidFill>
                  <a:prstClr val="white"/>
                </a:solidFill>
              </a:rPr>
              <a:t>Out main SCTCT door</a:t>
            </a:r>
          </a:p>
          <a:p>
            <a:pPr lvl="3">
              <a:buClr>
                <a:srgbClr val="D34817"/>
              </a:buClr>
            </a:pPr>
            <a:r>
              <a:rPr lang="en-US" sz="1800" dirty="0" smtClean="0">
                <a:solidFill>
                  <a:prstClr val="white"/>
                </a:solidFill>
              </a:rPr>
              <a:t>Turn Right</a:t>
            </a:r>
          </a:p>
          <a:p>
            <a:pPr lvl="3">
              <a:buClr>
                <a:srgbClr val="D34817"/>
              </a:buClr>
            </a:pPr>
            <a:r>
              <a:rPr lang="en-US" sz="1800" dirty="0" smtClean="0">
                <a:solidFill>
                  <a:prstClr val="white"/>
                </a:solidFill>
              </a:rPr>
              <a:t>Fire pull station is straight ahead </a:t>
            </a:r>
          </a:p>
          <a:p>
            <a:pPr marL="1161288" lvl="3" indent="0">
              <a:buClr>
                <a:srgbClr val="D34817"/>
              </a:buClr>
              <a:buNone/>
            </a:pPr>
            <a:r>
              <a:rPr lang="en-US" sz="1800" dirty="0">
                <a:solidFill>
                  <a:prstClr val="white"/>
                </a:solidFill>
              </a:rPr>
              <a:t> </a:t>
            </a:r>
            <a:r>
              <a:rPr lang="en-US" sz="1800" dirty="0" smtClean="0">
                <a:solidFill>
                  <a:prstClr val="white"/>
                </a:solidFill>
              </a:rPr>
              <a:t>  directly under the </a:t>
            </a:r>
            <a:r>
              <a:rPr lang="en-US" sz="1800" dirty="0">
                <a:solidFill>
                  <a:prstClr val="white"/>
                </a:solidFill>
              </a:rPr>
              <a:t>red </a:t>
            </a:r>
            <a:r>
              <a:rPr lang="en-US" sz="1800" b="1" dirty="0">
                <a:ln>
                  <a:solidFill>
                    <a:prstClr val="white"/>
                  </a:solidFill>
                </a:ln>
                <a:solidFill>
                  <a:srgbClr val="FF0000"/>
                </a:solidFill>
              </a:rPr>
              <a:t>EXIT</a:t>
            </a:r>
            <a:r>
              <a:rPr lang="en-US" sz="1800" dirty="0">
                <a:solidFill>
                  <a:srgbClr val="FF0000"/>
                </a:solidFill>
              </a:rPr>
              <a:t> </a:t>
            </a:r>
            <a:r>
              <a:rPr lang="en-US" sz="1800" dirty="0" smtClean="0">
                <a:solidFill>
                  <a:prstClr val="white"/>
                </a:solidFill>
              </a:rPr>
              <a:t>sign,</a:t>
            </a:r>
          </a:p>
          <a:p>
            <a:pPr marL="1161288" lvl="3" indent="0">
              <a:buClr>
                <a:srgbClr val="D34817"/>
              </a:buClr>
              <a:buNone/>
            </a:pPr>
            <a:r>
              <a:rPr lang="en-US" sz="1800" dirty="0">
                <a:solidFill>
                  <a:prstClr val="white"/>
                </a:solidFill>
              </a:rPr>
              <a:t> </a:t>
            </a:r>
            <a:r>
              <a:rPr lang="en-US" sz="1800" dirty="0" smtClean="0">
                <a:solidFill>
                  <a:prstClr val="white"/>
                </a:solidFill>
              </a:rPr>
              <a:t>  next to the stairwell </a:t>
            </a:r>
            <a:endParaRPr lang="en-US" sz="1800" dirty="0">
              <a:solidFill>
                <a:prstClr val="white"/>
              </a:solidFill>
            </a:endParaRPr>
          </a:p>
          <a:p>
            <a:pPr lvl="3">
              <a:buClr>
                <a:srgbClr val="D34817"/>
              </a:buClr>
            </a:pPr>
            <a:endParaRPr lang="en-US" dirty="0" smtClean="0">
              <a:solidFill>
                <a:prstClr val="white"/>
              </a:solidFill>
            </a:endParaRPr>
          </a:p>
          <a:p>
            <a:pPr lvl="3">
              <a:buClr>
                <a:srgbClr val="D34817"/>
              </a:buClr>
            </a:pPr>
            <a:endParaRPr lang="en-US" dirty="0" smtClean="0">
              <a:solidFill>
                <a:prstClr val="white"/>
              </a:solidFill>
            </a:endParaRPr>
          </a:p>
          <a:p>
            <a:pPr lvl="3">
              <a:buClr>
                <a:srgbClr val="D34817"/>
              </a:buClr>
            </a:pPr>
            <a:endParaRPr lang="en-US" dirty="0" smtClean="0">
              <a:solidFill>
                <a:prstClr val="white"/>
              </a:solidFill>
            </a:endParaRPr>
          </a:p>
          <a:p>
            <a:pPr lvl="3">
              <a:buClr>
                <a:srgbClr val="D34817"/>
              </a:buClr>
            </a:pPr>
            <a:endParaRPr lang="en-US" dirty="0" smtClean="0">
              <a:solidFill>
                <a:prstClr val="white"/>
              </a:solidFill>
            </a:endParaRPr>
          </a:p>
          <a:p>
            <a:pPr lvl="3">
              <a:buClr>
                <a:srgbClr val="D34817"/>
              </a:buClr>
            </a:pPr>
            <a:endParaRPr lang="en-US" dirty="0" smtClean="0">
              <a:solidFill>
                <a:prstClr val="white"/>
              </a:solidFill>
            </a:endParaRPr>
          </a:p>
          <a:p>
            <a:pPr marL="1161288" lvl="3" indent="0">
              <a:buClr>
                <a:srgbClr val="D34817"/>
              </a:buClr>
              <a:buNone/>
            </a:pPr>
            <a:endParaRPr lang="en-US" dirty="0" smtClean="0">
              <a:solidFill>
                <a:prstClr val="white"/>
              </a:solidFill>
            </a:endParaRPr>
          </a:p>
          <a:p>
            <a:pPr lvl="3">
              <a:buClr>
                <a:srgbClr val="D34817"/>
              </a:buClr>
            </a:pPr>
            <a:endParaRPr lang="en-US" dirty="0" smtClean="0">
              <a:solidFill>
                <a:prstClr val="white"/>
              </a:solidFill>
            </a:endParaRPr>
          </a:p>
          <a:p>
            <a:pPr lvl="3">
              <a:buClr>
                <a:srgbClr val="D34817"/>
              </a:buClr>
            </a:pPr>
            <a:endParaRPr lang="en-US" dirty="0" smtClean="0">
              <a:solidFill>
                <a:prstClr val="white"/>
              </a:solidFill>
            </a:endParaRPr>
          </a:p>
          <a:p>
            <a:pPr marL="1161288" lvl="3" indent="0">
              <a:buClr>
                <a:srgbClr val="D34817"/>
              </a:buClr>
              <a:buNone/>
            </a:pPr>
            <a:endParaRPr lang="en-US" dirty="0" smtClean="0">
              <a:solidFill>
                <a:prstClr val="white"/>
              </a:solidFill>
            </a:endParaRPr>
          </a:p>
          <a:p>
            <a:endParaRPr lang="en-US" dirty="0"/>
          </a:p>
        </p:txBody>
      </p:sp>
      <p:pic>
        <p:nvPicPr>
          <p:cNvPr id="4" name="Picture 3" descr="C:\Documents and Settings\bturner\My Documents\My Pictures\fire.jpg"/>
          <p:cNvPicPr>
            <a:picLocks noChangeAspect="1" noChangeArrowheads="1"/>
          </p:cNvPicPr>
          <p:nvPr>
            <p:custDataLst>
              <p:tags r:id="rId1"/>
            </p:custDataLst>
          </p:nvPr>
        </p:nvPicPr>
        <p:blipFill>
          <a:blip r:embed="rId4" cstate="print"/>
          <a:srcRect/>
          <a:stretch>
            <a:fillRect/>
          </a:stretch>
        </p:blipFill>
        <p:spPr bwMode="auto">
          <a:xfrm>
            <a:off x="1905000" y="267494"/>
            <a:ext cx="666750" cy="952500"/>
          </a:xfrm>
          <a:prstGeom prst="rect">
            <a:avLst/>
          </a:prstGeom>
          <a:noFill/>
        </p:spPr>
      </p:pic>
      <p:pic>
        <p:nvPicPr>
          <p:cNvPr id="5" name="Picture 3" descr="C:\Documents and Settings\bturner\My Documents\My Pictures\fire.jpg"/>
          <p:cNvPicPr>
            <a:picLocks noChangeAspect="1" noChangeArrowheads="1"/>
          </p:cNvPicPr>
          <p:nvPr>
            <p:custDataLst>
              <p:tags r:id="rId2"/>
            </p:custDataLst>
          </p:nvPr>
        </p:nvPicPr>
        <p:blipFill>
          <a:blip r:embed="rId4" cstate="print"/>
          <a:srcRect/>
          <a:stretch>
            <a:fillRect/>
          </a:stretch>
        </p:blipFill>
        <p:spPr bwMode="auto">
          <a:xfrm>
            <a:off x="5867400" y="267494"/>
            <a:ext cx="666750" cy="952500"/>
          </a:xfrm>
          <a:prstGeom prst="rect">
            <a:avLst/>
          </a:prstGeom>
          <a:noFill/>
        </p:spPr>
      </p:pic>
      <p:pic>
        <p:nvPicPr>
          <p:cNvPr id="6" name="Picture 5"/>
          <p:cNvPicPr>
            <a:picLocks noChangeAspect="1"/>
          </p:cNvPicPr>
          <p:nvPr/>
        </p:nvPicPr>
        <p:blipFill rotWithShape="1">
          <a:blip r:embed="rId5"/>
          <a:srcRect b="22626"/>
          <a:stretch/>
        </p:blipFill>
        <p:spPr>
          <a:xfrm>
            <a:off x="6074185" y="1708838"/>
            <a:ext cx="2209800" cy="2293450"/>
          </a:xfrm>
          <a:prstGeom prst="rect">
            <a:avLst/>
          </a:prstGeom>
        </p:spPr>
      </p:pic>
      <p:cxnSp>
        <p:nvCxnSpPr>
          <p:cNvPr id="7" name="Straight Arrow Connector 6"/>
          <p:cNvCxnSpPr/>
          <p:nvPr/>
        </p:nvCxnSpPr>
        <p:spPr>
          <a:xfrm flipV="1">
            <a:off x="5833664" y="3449988"/>
            <a:ext cx="1292828" cy="304800"/>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7543800" y="3456916"/>
            <a:ext cx="606596" cy="392458"/>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rot="20951995">
            <a:off x="7280644" y="3718103"/>
            <a:ext cx="957028" cy="584775"/>
          </a:xfrm>
          <a:prstGeom prst="rect">
            <a:avLst/>
          </a:prstGeom>
          <a:noFill/>
        </p:spPr>
        <p:txBody>
          <a:bodyPr wrap="square" rtlCol="0">
            <a:spAutoFit/>
          </a:bodyPr>
          <a:lstStyle/>
          <a:p>
            <a:r>
              <a:rPr lang="en-US" sz="1400" b="1" dirty="0"/>
              <a:t>Elevators</a:t>
            </a:r>
          </a:p>
          <a:p>
            <a:endParaRPr lang="en-US" dirty="0"/>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40656" y="4026074"/>
            <a:ext cx="2276858" cy="2449057"/>
          </a:xfrm>
          <a:prstGeom prst="rect">
            <a:avLst/>
          </a:prstGeom>
        </p:spPr>
      </p:pic>
      <p:cxnSp>
        <p:nvCxnSpPr>
          <p:cNvPr id="13" name="Straight Arrow Connector 12"/>
          <p:cNvCxnSpPr/>
          <p:nvPr/>
        </p:nvCxnSpPr>
        <p:spPr>
          <a:xfrm flipV="1">
            <a:off x="5220986" y="5793219"/>
            <a:ext cx="1292828" cy="304800"/>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35243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27906"/>
          </a:xfrm>
        </p:spPr>
        <p:txBody>
          <a:bodyPr/>
          <a:lstStyle/>
          <a:p>
            <a:r>
              <a:rPr lang="en-US" dirty="0" smtClean="0"/>
              <a:t>             </a:t>
            </a:r>
            <a:r>
              <a:rPr lang="en-US" b="1" dirty="0" smtClean="0"/>
              <a:t>Fire Alarms</a:t>
            </a:r>
            <a:endParaRPr lang="en-US" b="1" dirty="0"/>
          </a:p>
        </p:txBody>
      </p:sp>
      <p:sp>
        <p:nvSpPr>
          <p:cNvPr id="3" name="Content Placeholder 2"/>
          <p:cNvSpPr>
            <a:spLocks noGrp="1"/>
          </p:cNvSpPr>
          <p:nvPr>
            <p:ph idx="1"/>
          </p:nvPr>
        </p:nvSpPr>
        <p:spPr>
          <a:xfrm>
            <a:off x="152400" y="1295400"/>
            <a:ext cx="6629400" cy="5562600"/>
          </a:xfrm>
        </p:spPr>
        <p:txBody>
          <a:bodyPr>
            <a:normAutofit/>
          </a:bodyPr>
          <a:lstStyle/>
          <a:p>
            <a:r>
              <a:rPr lang="en-US" dirty="0" smtClean="0"/>
              <a:t>Fire Extinguisher Locations</a:t>
            </a:r>
          </a:p>
          <a:p>
            <a:pPr lvl="1"/>
            <a:r>
              <a:rPr lang="en-US" dirty="0" smtClean="0"/>
              <a:t>In Blood Bank</a:t>
            </a:r>
          </a:p>
          <a:p>
            <a:pPr lvl="2"/>
            <a:r>
              <a:rPr lang="en-US" dirty="0" smtClean="0"/>
              <a:t>On the wall next to the front door, under the outgoing mail basket</a:t>
            </a:r>
          </a:p>
          <a:p>
            <a:pPr lvl="2"/>
            <a:r>
              <a:rPr lang="en-US" dirty="0" smtClean="0"/>
              <a:t>In the dance hall, across from the student lockers</a:t>
            </a:r>
            <a:endParaRPr lang="en-US" dirty="0" smtClean="0"/>
          </a:p>
          <a:p>
            <a:pPr lvl="1"/>
            <a:r>
              <a:rPr lang="en-US" dirty="0" smtClean="0"/>
              <a:t>In SCTCT Lab</a:t>
            </a:r>
          </a:p>
          <a:p>
            <a:pPr lvl="2"/>
            <a:r>
              <a:rPr lang="en-US" dirty="0" smtClean="0"/>
              <a:t>In the processing </a:t>
            </a:r>
            <a:r>
              <a:rPr lang="en-US" dirty="0" smtClean="0"/>
              <a:t>room, </a:t>
            </a:r>
          </a:p>
          <a:p>
            <a:pPr marL="877824" lvl="2" indent="0">
              <a:buNone/>
            </a:pPr>
            <a:r>
              <a:rPr lang="en-US" dirty="0" smtClean="0"/>
              <a:t>   next </a:t>
            </a:r>
            <a:r>
              <a:rPr lang="en-US" dirty="0" smtClean="0"/>
              <a:t>to the specimen </a:t>
            </a:r>
            <a:endParaRPr lang="en-US" dirty="0" smtClean="0"/>
          </a:p>
          <a:p>
            <a:pPr marL="877824" lvl="2" indent="0">
              <a:buNone/>
            </a:pPr>
            <a:r>
              <a:rPr lang="en-US" dirty="0" smtClean="0"/>
              <a:t>   receipt door</a:t>
            </a:r>
            <a:endParaRPr lang="en-US" dirty="0" smtClean="0"/>
          </a:p>
        </p:txBody>
      </p:sp>
      <p:pic>
        <p:nvPicPr>
          <p:cNvPr id="1026" name="Picture 2" descr="C:\Documents and Settings\bturner\My Documents\My Pictures\fire.jpg"/>
          <p:cNvPicPr>
            <a:picLocks noChangeAspect="1" noChangeArrowheads="1"/>
          </p:cNvPicPr>
          <p:nvPr>
            <p:custDataLst>
              <p:tags r:id="rId2"/>
            </p:custDataLst>
          </p:nvPr>
        </p:nvPicPr>
        <p:blipFill>
          <a:blip r:embed="rId6" cstate="print"/>
          <a:srcRect/>
          <a:stretch>
            <a:fillRect/>
          </a:stretch>
        </p:blipFill>
        <p:spPr bwMode="auto">
          <a:xfrm>
            <a:off x="5943600" y="152400"/>
            <a:ext cx="666750" cy="952500"/>
          </a:xfrm>
          <a:prstGeom prst="rect">
            <a:avLst/>
          </a:prstGeom>
          <a:noFill/>
        </p:spPr>
      </p:pic>
      <p:pic>
        <p:nvPicPr>
          <p:cNvPr id="1027" name="Picture 3" descr="C:\Documents and Settings\bturner\My Documents\My Pictures\fire.jpg"/>
          <p:cNvPicPr>
            <a:picLocks noChangeAspect="1" noChangeArrowheads="1"/>
          </p:cNvPicPr>
          <p:nvPr>
            <p:custDataLst>
              <p:tags r:id="rId3"/>
            </p:custDataLst>
          </p:nvPr>
        </p:nvPicPr>
        <p:blipFill>
          <a:blip r:embed="rId6" cstate="print"/>
          <a:srcRect/>
          <a:stretch>
            <a:fillRect/>
          </a:stretch>
        </p:blipFill>
        <p:spPr bwMode="auto">
          <a:xfrm>
            <a:off x="2057400" y="152400"/>
            <a:ext cx="666750" cy="952500"/>
          </a:xfrm>
          <a:prstGeom prst="rect">
            <a:avLst/>
          </a:prstGeom>
          <a:noFill/>
        </p:spPr>
      </p:pic>
      <p:sp>
        <p:nvSpPr>
          <p:cNvPr id="8" name="TextBox 7"/>
          <p:cNvSpPr txBox="1"/>
          <p:nvPr/>
        </p:nvSpPr>
        <p:spPr>
          <a:xfrm>
            <a:off x="7290260" y="2813195"/>
            <a:ext cx="1435008" cy="369332"/>
          </a:xfrm>
          <a:prstGeom prst="rect">
            <a:avLst/>
          </a:prstGeom>
          <a:noFill/>
        </p:spPr>
        <p:txBody>
          <a:bodyPr wrap="none" rtlCol="0">
            <a:spAutoFit/>
          </a:bodyPr>
          <a:lstStyle/>
          <a:p>
            <a:r>
              <a:rPr lang="en-US" dirty="0" smtClean="0"/>
              <a:t>Blood Bank</a:t>
            </a:r>
            <a:endParaRPr lang="en-US" dirty="0"/>
          </a:p>
        </p:txBody>
      </p:sp>
      <p:sp>
        <p:nvSpPr>
          <p:cNvPr id="9" name="TextBox 8"/>
          <p:cNvSpPr txBox="1"/>
          <p:nvPr/>
        </p:nvSpPr>
        <p:spPr>
          <a:xfrm>
            <a:off x="3215538" y="6187570"/>
            <a:ext cx="1356462" cy="369332"/>
          </a:xfrm>
          <a:prstGeom prst="rect">
            <a:avLst/>
          </a:prstGeom>
          <a:noFill/>
        </p:spPr>
        <p:txBody>
          <a:bodyPr wrap="square" rtlCol="0">
            <a:spAutoFit/>
          </a:bodyPr>
          <a:lstStyle/>
          <a:p>
            <a:r>
              <a:rPr lang="en-US" dirty="0" smtClean="0"/>
              <a:t>SCTCT Lab</a:t>
            </a:r>
            <a:endParaRPr lang="en-US" dirty="0"/>
          </a:p>
        </p:txBody>
      </p:sp>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4771427" y="4632348"/>
            <a:ext cx="2277472" cy="1708104"/>
          </a:xfrm>
          <a:prstGeom prst="rect">
            <a:avLst/>
          </a:prstGeom>
        </p:spPr>
      </p:pic>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6816239" y="782489"/>
            <a:ext cx="2162888" cy="1622166"/>
          </a:xfrm>
          <a:prstGeom prst="rect">
            <a:avLst/>
          </a:prstGeom>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5400000">
            <a:off x="6794500" y="3625216"/>
            <a:ext cx="2336800" cy="1752600"/>
          </a:xfrm>
          <a:prstGeom prst="rect">
            <a:avLst/>
          </a:prstGeom>
        </p:spPr>
      </p:pic>
      <p:sp>
        <p:nvSpPr>
          <p:cNvPr id="12" name="Down Arrow 11"/>
          <p:cNvSpPr/>
          <p:nvPr/>
        </p:nvSpPr>
        <p:spPr>
          <a:xfrm>
            <a:off x="7018300" y="2884811"/>
            <a:ext cx="217932" cy="2486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4605007" y="6244220"/>
            <a:ext cx="292608" cy="256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Up Arrow 13"/>
          <p:cNvSpPr/>
          <p:nvPr/>
        </p:nvSpPr>
        <p:spPr>
          <a:xfrm>
            <a:off x="8689716" y="2825605"/>
            <a:ext cx="256032" cy="25375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n w="6350">
                  <a:solidFill>
                    <a:srgbClr val="D34817">
                      <a:shade val="43000"/>
                    </a:srgbClr>
                  </a:solidFill>
                </a:ln>
                <a:solidFill>
                  <a:srgbClr val="D34817">
                    <a:tint val="83000"/>
                    <a:satMod val="150000"/>
                  </a:srgbClr>
                </a:solidFill>
              </a:rPr>
              <a:t>Fire Alarms</a:t>
            </a:r>
            <a:endParaRPr lang="en-US" dirty="0"/>
          </a:p>
        </p:txBody>
      </p:sp>
      <p:sp>
        <p:nvSpPr>
          <p:cNvPr id="3" name="Content Placeholder 2"/>
          <p:cNvSpPr>
            <a:spLocks noGrp="1"/>
          </p:cNvSpPr>
          <p:nvPr>
            <p:ph idx="1"/>
          </p:nvPr>
        </p:nvSpPr>
        <p:spPr/>
        <p:txBody>
          <a:bodyPr/>
          <a:lstStyle/>
          <a:p>
            <a:r>
              <a:rPr lang="en-US" dirty="0"/>
              <a:t>P.A.S.S.</a:t>
            </a:r>
          </a:p>
          <a:p>
            <a:pPr lvl="1"/>
            <a:r>
              <a:rPr lang="en-US" dirty="0"/>
              <a:t>When using a fire extinguisher                    remember: </a:t>
            </a:r>
          </a:p>
          <a:p>
            <a:pPr lvl="2"/>
            <a:r>
              <a:rPr lang="en-US" sz="3000" b="1" dirty="0">
                <a:ln>
                  <a:solidFill>
                    <a:schemeClr val="accent1">
                      <a:satMod val="120000"/>
                    </a:schemeClr>
                  </a:solidFill>
                </a:ln>
              </a:rPr>
              <a:t>P</a:t>
            </a:r>
            <a:r>
              <a:rPr lang="en-US" b="1" dirty="0">
                <a:ln>
                  <a:solidFill>
                    <a:schemeClr val="accent1">
                      <a:satMod val="120000"/>
                    </a:schemeClr>
                  </a:solidFill>
                </a:ln>
              </a:rPr>
              <a:t>ull</a:t>
            </a:r>
            <a:r>
              <a:rPr lang="en-US" dirty="0"/>
              <a:t> extinguisher pin</a:t>
            </a:r>
            <a:endParaRPr lang="en-US" b="1" dirty="0"/>
          </a:p>
          <a:p>
            <a:pPr lvl="2"/>
            <a:r>
              <a:rPr lang="en-US" sz="3000" b="1" dirty="0">
                <a:ln>
                  <a:solidFill>
                    <a:schemeClr val="accent1">
                      <a:satMod val="120000"/>
                    </a:schemeClr>
                  </a:solidFill>
                </a:ln>
              </a:rPr>
              <a:t>A</a:t>
            </a:r>
            <a:r>
              <a:rPr lang="en-US" b="1" dirty="0">
                <a:ln>
                  <a:solidFill>
                    <a:schemeClr val="accent1">
                      <a:satMod val="120000"/>
                    </a:schemeClr>
                  </a:solidFill>
                </a:ln>
              </a:rPr>
              <a:t>im</a:t>
            </a:r>
            <a:r>
              <a:rPr lang="en-US" b="1" dirty="0"/>
              <a:t> </a:t>
            </a:r>
            <a:r>
              <a:rPr lang="en-US" dirty="0"/>
              <a:t>extinguisher at base of flames</a:t>
            </a:r>
            <a:endParaRPr lang="en-US" b="1" dirty="0"/>
          </a:p>
          <a:p>
            <a:pPr lvl="2"/>
            <a:r>
              <a:rPr lang="en-US" sz="3000" b="1" dirty="0">
                <a:ln>
                  <a:solidFill>
                    <a:schemeClr val="accent1">
                      <a:satMod val="120000"/>
                    </a:schemeClr>
                  </a:solidFill>
                </a:ln>
              </a:rPr>
              <a:t>S</a:t>
            </a:r>
            <a:r>
              <a:rPr lang="en-US" b="1" dirty="0">
                <a:ln>
                  <a:solidFill>
                    <a:schemeClr val="accent1">
                      <a:satMod val="120000"/>
                    </a:schemeClr>
                  </a:solidFill>
                </a:ln>
              </a:rPr>
              <a:t>queeze</a:t>
            </a:r>
            <a:r>
              <a:rPr lang="en-US" b="1" dirty="0"/>
              <a:t> </a:t>
            </a:r>
            <a:r>
              <a:rPr lang="en-US" dirty="0"/>
              <a:t>extinguisher handle</a:t>
            </a:r>
            <a:endParaRPr lang="en-US" b="1" dirty="0"/>
          </a:p>
          <a:p>
            <a:pPr lvl="2"/>
            <a:r>
              <a:rPr lang="en-US" sz="3000" b="1" dirty="0">
                <a:ln>
                  <a:solidFill>
                    <a:schemeClr val="accent1">
                      <a:satMod val="120000"/>
                    </a:schemeClr>
                  </a:solidFill>
                </a:ln>
              </a:rPr>
              <a:t>S</a:t>
            </a:r>
            <a:r>
              <a:rPr lang="en-US" b="1" dirty="0">
                <a:ln>
                  <a:solidFill>
                    <a:schemeClr val="accent1">
                      <a:satMod val="120000"/>
                    </a:schemeClr>
                  </a:solidFill>
                </a:ln>
              </a:rPr>
              <a:t>weep</a:t>
            </a:r>
            <a:r>
              <a:rPr lang="en-US" b="1" dirty="0"/>
              <a:t> </a:t>
            </a:r>
            <a:r>
              <a:rPr lang="en-US" dirty="0"/>
              <a:t>extinguisher from side to side until flames are extinguished</a:t>
            </a:r>
          </a:p>
          <a:p>
            <a:endParaRPr lang="en-US" dirty="0"/>
          </a:p>
        </p:txBody>
      </p:sp>
      <p:pic>
        <p:nvPicPr>
          <p:cNvPr id="4" name="Picture 3" descr="C:\Documents and Settings\bturner\My Documents\My Pictures\fire.jpg"/>
          <p:cNvPicPr>
            <a:picLocks noChangeAspect="1" noChangeArrowheads="1"/>
          </p:cNvPicPr>
          <p:nvPr>
            <p:custDataLst>
              <p:tags r:id="rId1"/>
            </p:custDataLst>
          </p:nvPr>
        </p:nvPicPr>
        <p:blipFill>
          <a:blip r:embed="rId4" cstate="print"/>
          <a:srcRect/>
          <a:stretch>
            <a:fillRect/>
          </a:stretch>
        </p:blipFill>
        <p:spPr bwMode="auto">
          <a:xfrm>
            <a:off x="2466975" y="464383"/>
            <a:ext cx="666750" cy="952500"/>
          </a:xfrm>
          <a:prstGeom prst="rect">
            <a:avLst/>
          </a:prstGeom>
          <a:noFill/>
        </p:spPr>
      </p:pic>
      <p:pic>
        <p:nvPicPr>
          <p:cNvPr id="5" name="Picture 3" descr="C:\Documents and Settings\bturner\My Documents\My Pictures\fire.jpg"/>
          <p:cNvPicPr>
            <a:picLocks noChangeAspect="1" noChangeArrowheads="1"/>
          </p:cNvPicPr>
          <p:nvPr>
            <p:custDataLst>
              <p:tags r:id="rId2"/>
            </p:custDataLst>
          </p:nvPr>
        </p:nvPicPr>
        <p:blipFill>
          <a:blip r:embed="rId4" cstate="print"/>
          <a:srcRect/>
          <a:stretch>
            <a:fillRect/>
          </a:stretch>
        </p:blipFill>
        <p:spPr bwMode="auto">
          <a:xfrm>
            <a:off x="6553200" y="490760"/>
            <a:ext cx="666750" cy="952500"/>
          </a:xfrm>
          <a:prstGeom prst="rect">
            <a:avLst/>
          </a:prstGeom>
          <a:noFill/>
        </p:spPr>
      </p:pic>
    </p:spTree>
    <p:extLst>
      <p:ext uri="{BB962C8B-B14F-4D97-AF65-F5344CB8AC3E}">
        <p14:creationId xmlns:p14="http://schemas.microsoft.com/office/powerpoint/2010/main" val="39594293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32706"/>
          </a:xfrm>
        </p:spPr>
        <p:txBody>
          <a:bodyPr>
            <a:normAutofit fontScale="90000"/>
          </a:bodyPr>
          <a:lstStyle/>
          <a:p>
            <a:pPr marL="64008" lvl="0">
              <a:spcBef>
                <a:spcPct val="20000"/>
              </a:spcBef>
              <a:buClr>
                <a:srgbClr val="D34817"/>
              </a:buClr>
              <a:buSzPct val="80000"/>
            </a:pPr>
            <a:r>
              <a:rPr lang="en-US" sz="4900" b="1" dirty="0" smtClean="0">
                <a:effectLst/>
              </a:rPr>
              <a:t>Fire Alarm Response</a:t>
            </a:r>
            <a:r>
              <a:rPr lang="en-US" dirty="0" smtClean="0">
                <a:effectLst/>
              </a:rPr>
              <a:t/>
            </a:r>
            <a:br>
              <a:rPr lang="en-US" dirty="0" smtClean="0">
                <a:effectLst/>
              </a:rPr>
            </a:br>
            <a:r>
              <a:rPr lang="en-US" sz="1900" b="1" dirty="0">
                <a:ln w="6350">
                  <a:solidFill>
                    <a:srgbClr val="D34817">
                      <a:shade val="43000"/>
                    </a:srgbClr>
                  </a:solidFill>
                </a:ln>
                <a:solidFill>
                  <a:srgbClr val="D34817">
                    <a:tint val="83000"/>
                    <a:satMod val="150000"/>
                  </a:srgbClr>
                </a:solidFill>
                <a:effectLst/>
                <a:ea typeface="+mn-ea"/>
                <a:cs typeface="+mn-cs"/>
              </a:rPr>
              <a:t>Responses can be different depending on the lab you are in</a:t>
            </a:r>
            <a:r>
              <a:rPr lang="en-US" sz="3600" dirty="0">
                <a:ln w="6350">
                  <a:solidFill>
                    <a:srgbClr val="D34817">
                      <a:shade val="43000"/>
                    </a:srgbClr>
                  </a:solidFill>
                </a:ln>
                <a:solidFill>
                  <a:srgbClr val="D34817">
                    <a:tint val="83000"/>
                    <a:satMod val="150000"/>
                  </a:srgbClr>
                </a:solidFill>
                <a:effectLst/>
                <a:ea typeface="+mn-ea"/>
                <a:cs typeface="+mn-cs"/>
              </a:rPr>
              <a:t/>
            </a:r>
            <a:br>
              <a:rPr lang="en-US" sz="3600" dirty="0">
                <a:ln w="6350">
                  <a:solidFill>
                    <a:srgbClr val="D34817">
                      <a:shade val="43000"/>
                    </a:srgbClr>
                  </a:solidFill>
                </a:ln>
                <a:solidFill>
                  <a:srgbClr val="D34817">
                    <a:tint val="83000"/>
                    <a:satMod val="150000"/>
                  </a:srgbClr>
                </a:solidFill>
                <a:effectLst/>
                <a:ea typeface="+mn-ea"/>
                <a:cs typeface="+mn-cs"/>
              </a:rPr>
            </a:br>
            <a:endParaRPr lang="en-US" dirty="0"/>
          </a:p>
        </p:txBody>
      </p:sp>
      <p:sp>
        <p:nvSpPr>
          <p:cNvPr id="3" name="Content Placeholder 2"/>
          <p:cNvSpPr>
            <a:spLocks noGrp="1"/>
          </p:cNvSpPr>
          <p:nvPr>
            <p:ph idx="1"/>
          </p:nvPr>
        </p:nvSpPr>
        <p:spPr>
          <a:xfrm>
            <a:off x="457200" y="1600200"/>
            <a:ext cx="8229600" cy="4572000"/>
          </a:xfrm>
        </p:spPr>
        <p:txBody>
          <a:bodyPr>
            <a:normAutofit fontScale="92500" lnSpcReduction="20000"/>
          </a:bodyPr>
          <a:lstStyle/>
          <a:p>
            <a:pPr marL="64008" indent="0">
              <a:buNone/>
            </a:pPr>
            <a:r>
              <a:rPr lang="en-US" b="1" dirty="0" smtClean="0"/>
              <a:t>Clinical </a:t>
            </a:r>
            <a:r>
              <a:rPr lang="en-US" b="1" dirty="0"/>
              <a:t>Labs</a:t>
            </a:r>
          </a:p>
          <a:p>
            <a:r>
              <a:rPr lang="en-US" b="1" dirty="0"/>
              <a:t>Defend in place</a:t>
            </a:r>
            <a:r>
              <a:rPr lang="en-US" dirty="0"/>
              <a:t> – Your lab is designed so that in the event of a fire </a:t>
            </a:r>
            <a:r>
              <a:rPr lang="en-US" i="1" dirty="0"/>
              <a:t>outside</a:t>
            </a:r>
            <a:r>
              <a:rPr lang="en-US" dirty="0"/>
              <a:t> the lab, you can continue to provide patient </a:t>
            </a:r>
            <a:r>
              <a:rPr lang="en-US" dirty="0" smtClean="0"/>
              <a:t>care</a:t>
            </a:r>
          </a:p>
          <a:p>
            <a:pPr marL="64008" indent="0">
              <a:buNone/>
            </a:pPr>
            <a:r>
              <a:rPr lang="en-US" b="1" dirty="0" smtClean="0"/>
              <a:t>Non-clinical </a:t>
            </a:r>
            <a:r>
              <a:rPr lang="en-US" b="1" dirty="0"/>
              <a:t>Labs</a:t>
            </a:r>
          </a:p>
          <a:p>
            <a:r>
              <a:rPr lang="en-US" b="1" dirty="0"/>
              <a:t>Evacuate! </a:t>
            </a:r>
            <a:endParaRPr lang="en-US" dirty="0"/>
          </a:p>
          <a:p>
            <a:r>
              <a:rPr lang="en-US" dirty="0"/>
              <a:t>Exception: If leaving could negatively affect patient </a:t>
            </a:r>
            <a:r>
              <a:rPr lang="en-US" dirty="0" smtClean="0"/>
              <a:t>testing - 2 </a:t>
            </a:r>
            <a:r>
              <a:rPr lang="en-US" dirty="0"/>
              <a:t>people can remain in the </a:t>
            </a:r>
            <a:r>
              <a:rPr lang="en-US" dirty="0" smtClean="0"/>
              <a:t>lab</a:t>
            </a:r>
          </a:p>
          <a:p>
            <a:pPr lvl="1"/>
            <a:r>
              <a:rPr lang="en-US" dirty="0" smtClean="0"/>
              <a:t>One </a:t>
            </a:r>
            <a:r>
              <a:rPr lang="en-US" dirty="0"/>
              <a:t>to continue the testing and the other to maintain outside communication and monitor surrounding areas for signs of a fire </a:t>
            </a:r>
          </a:p>
          <a:p>
            <a:endParaRPr lang="en-US" dirty="0"/>
          </a:p>
        </p:txBody>
      </p:sp>
    </p:spTree>
    <p:extLst>
      <p:ext uri="{BB962C8B-B14F-4D97-AF65-F5344CB8AC3E}">
        <p14:creationId xmlns:p14="http://schemas.microsoft.com/office/powerpoint/2010/main" val="40594797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Tests and Drills</a:t>
            </a:r>
          </a:p>
        </p:txBody>
      </p:sp>
      <p:sp>
        <p:nvSpPr>
          <p:cNvPr id="3" name="Content Placeholder 2"/>
          <p:cNvSpPr>
            <a:spLocks noGrp="1"/>
          </p:cNvSpPr>
          <p:nvPr>
            <p:ph idx="1"/>
          </p:nvPr>
        </p:nvSpPr>
        <p:spPr>
          <a:xfrm>
            <a:off x="457200" y="1666526"/>
            <a:ext cx="8229600" cy="4572000"/>
          </a:xfrm>
        </p:spPr>
        <p:txBody>
          <a:bodyPr/>
          <a:lstStyle/>
          <a:p>
            <a:endParaRPr lang="en-US" sz="3200" dirty="0" smtClean="0"/>
          </a:p>
          <a:p>
            <a:r>
              <a:rPr lang="en-US" sz="3200" dirty="0" smtClean="0"/>
              <a:t>Tests </a:t>
            </a:r>
            <a:r>
              <a:rPr lang="en-US" sz="3200" dirty="0"/>
              <a:t>are performed annually</a:t>
            </a:r>
          </a:p>
          <a:p>
            <a:pPr lvl="2"/>
            <a:r>
              <a:rPr lang="en-US" dirty="0"/>
              <a:t>Advanced notice will be provided</a:t>
            </a:r>
          </a:p>
          <a:p>
            <a:pPr lvl="2"/>
            <a:r>
              <a:rPr lang="en-US" dirty="0"/>
              <a:t>Evacuation is not necessary</a:t>
            </a:r>
          </a:p>
          <a:p>
            <a:pPr lvl="2"/>
            <a:endParaRPr lang="en-US" dirty="0"/>
          </a:p>
          <a:p>
            <a:r>
              <a:rPr lang="en-US" sz="3200" dirty="0"/>
              <a:t>Drills are conducted annually</a:t>
            </a:r>
          </a:p>
          <a:p>
            <a:pPr lvl="2"/>
            <a:r>
              <a:rPr lang="en-US" dirty="0"/>
              <a:t>Unannounced</a:t>
            </a:r>
          </a:p>
          <a:p>
            <a:pPr lvl="2"/>
            <a:r>
              <a:rPr lang="en-US" dirty="0"/>
              <a:t>Respond as you would to any other alarm</a:t>
            </a:r>
          </a:p>
          <a:p>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5864225" y="267494"/>
            <a:ext cx="2792095" cy="1823879"/>
          </a:xfrm>
          <a:prstGeom prst="rect">
            <a:avLst/>
          </a:prstGeom>
          <a:noFill/>
        </p:spPr>
      </p:pic>
    </p:spTree>
    <p:extLst>
      <p:ext uri="{BB962C8B-B14F-4D97-AF65-F5344CB8AC3E}">
        <p14:creationId xmlns:p14="http://schemas.microsoft.com/office/powerpoint/2010/main" val="14458263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51706"/>
          </a:xfrm>
        </p:spPr>
        <p:txBody>
          <a:bodyPr/>
          <a:lstStyle/>
          <a:p>
            <a:r>
              <a:rPr lang="en-US" b="1" dirty="0" smtClean="0"/>
              <a:t>R. A. C. E.</a:t>
            </a:r>
            <a:endParaRPr lang="en-US" b="1" dirty="0"/>
          </a:p>
        </p:txBody>
      </p:sp>
      <p:sp>
        <p:nvSpPr>
          <p:cNvPr id="3" name="Content Placeholder 2"/>
          <p:cNvSpPr>
            <a:spLocks noGrp="1"/>
          </p:cNvSpPr>
          <p:nvPr>
            <p:ph sz="half" idx="1"/>
          </p:nvPr>
        </p:nvSpPr>
        <p:spPr>
          <a:xfrm>
            <a:off x="228600" y="914400"/>
            <a:ext cx="4267200" cy="5791199"/>
          </a:xfrm>
        </p:spPr>
        <p:txBody>
          <a:bodyPr>
            <a:normAutofit fontScale="70000" lnSpcReduction="20000"/>
          </a:bodyPr>
          <a:lstStyle/>
          <a:p>
            <a:r>
              <a:rPr lang="en-US" sz="2900" b="1" dirty="0" smtClean="0">
                <a:ln>
                  <a:solidFill>
                    <a:schemeClr val="accent1">
                      <a:satMod val="120000"/>
                    </a:schemeClr>
                  </a:solidFill>
                </a:ln>
              </a:rPr>
              <a:t>Rescue</a:t>
            </a:r>
            <a:r>
              <a:rPr lang="en-US" sz="2900" dirty="0" smtClean="0"/>
              <a:t> any persons in immediate fire area without endangering yourself</a:t>
            </a:r>
          </a:p>
          <a:p>
            <a:r>
              <a:rPr lang="en-US" sz="2900" b="1" dirty="0" smtClean="0">
                <a:ln>
                  <a:solidFill>
                    <a:schemeClr val="accent1">
                      <a:satMod val="120000"/>
                    </a:schemeClr>
                  </a:solidFill>
                </a:ln>
              </a:rPr>
              <a:t>Alarm</a:t>
            </a:r>
            <a:r>
              <a:rPr lang="en-US" sz="2900" dirty="0" smtClean="0"/>
              <a:t>:  sound the alarm by calling      6-9111 or activating the nearest fire alarm box</a:t>
            </a:r>
          </a:p>
          <a:p>
            <a:r>
              <a:rPr lang="en-US" sz="2900" b="1" dirty="0" smtClean="0">
                <a:ln>
                  <a:solidFill>
                    <a:schemeClr val="accent1">
                      <a:satMod val="120000"/>
                    </a:schemeClr>
                  </a:solidFill>
                </a:ln>
              </a:rPr>
              <a:t>Contain</a:t>
            </a:r>
            <a:r>
              <a:rPr lang="en-US" sz="2900" dirty="0" smtClean="0"/>
              <a:t> the fire by shutting doors and windows, and put wet towels under the door, etc.</a:t>
            </a:r>
          </a:p>
          <a:p>
            <a:r>
              <a:rPr lang="en-US" sz="2900" b="1" dirty="0" smtClean="0">
                <a:ln>
                  <a:solidFill>
                    <a:schemeClr val="accent1">
                      <a:satMod val="120000"/>
                    </a:schemeClr>
                  </a:solidFill>
                </a:ln>
              </a:rPr>
              <a:t>Extinguish</a:t>
            </a:r>
            <a:r>
              <a:rPr lang="en-US" sz="2900" dirty="0" smtClean="0"/>
              <a:t> if the fire is small and localized, and you are familiar with the use of a fire extinguisher, use it to put out the fire – otherwise</a:t>
            </a:r>
          </a:p>
          <a:p>
            <a:pPr lvl="1"/>
            <a:r>
              <a:rPr lang="en-US" sz="2600" b="1" dirty="0" smtClean="0">
                <a:ln>
                  <a:solidFill>
                    <a:schemeClr val="accent1">
                      <a:satMod val="120000"/>
                    </a:schemeClr>
                  </a:solidFill>
                </a:ln>
              </a:rPr>
              <a:t>Evacuate</a:t>
            </a:r>
            <a:r>
              <a:rPr lang="en-US" sz="2600" dirty="0" smtClean="0"/>
              <a:t>:  use posted evacuation route.</a:t>
            </a:r>
          </a:p>
          <a:p>
            <a:pPr lvl="1"/>
            <a:r>
              <a:rPr lang="en-US" sz="2600" dirty="0" smtClean="0"/>
              <a:t>Turn off gas, electrical machinery, close doors, windows as you leave</a:t>
            </a:r>
            <a:r>
              <a:rPr lang="en-US" dirty="0" smtClean="0"/>
              <a:t>.</a:t>
            </a:r>
          </a:p>
          <a:p>
            <a:pPr>
              <a:buNone/>
            </a:pPr>
            <a:endParaRPr lang="en-US" dirty="0"/>
          </a:p>
        </p:txBody>
      </p:sp>
      <p:pic>
        <p:nvPicPr>
          <p:cNvPr id="5" name="Content Placeholder 4" descr="race.JPG"/>
          <p:cNvPicPr>
            <a:picLocks noGrp="1" noChangeAspect="1"/>
          </p:cNvPicPr>
          <p:nvPr>
            <p:ph sz="half" idx="2"/>
            <p:custDataLst>
              <p:tags r:id="rId2"/>
            </p:custDataLst>
          </p:nvPr>
        </p:nvPicPr>
        <p:blipFill>
          <a:blip r:embed="rId5" cstate="print"/>
          <a:stretch>
            <a:fillRect/>
          </a:stretch>
        </p:blipFill>
        <p:spPr>
          <a:xfrm>
            <a:off x="4876800" y="381000"/>
            <a:ext cx="4038600" cy="2683687"/>
          </a:xfrm>
        </p:spPr>
      </p:pic>
      <p:sp>
        <p:nvSpPr>
          <p:cNvPr id="6" name="TextBox 5"/>
          <p:cNvSpPr txBox="1"/>
          <p:nvPr/>
        </p:nvSpPr>
        <p:spPr>
          <a:xfrm>
            <a:off x="4875512" y="3657600"/>
            <a:ext cx="4039888" cy="2585323"/>
          </a:xfrm>
          <a:prstGeom prst="rect">
            <a:avLst/>
          </a:prstGeom>
          <a:solidFill>
            <a:srgbClr val="FF0000"/>
          </a:solidFill>
        </p:spPr>
        <p:txBody>
          <a:bodyPr wrap="square" rtlCol="0">
            <a:spAutoFit/>
          </a:bodyPr>
          <a:lstStyle/>
          <a:p>
            <a:pPr algn="ctr"/>
            <a:r>
              <a:rPr lang="en-US" b="1" dirty="0" smtClean="0"/>
              <a:t>Primary Blood Bank Evacuation Route</a:t>
            </a:r>
          </a:p>
          <a:p>
            <a:pPr>
              <a:buFont typeface="Arial" pitchFamily="34" charset="0"/>
              <a:buChar char="•"/>
            </a:pPr>
            <a:r>
              <a:rPr lang="en-US" dirty="0" smtClean="0"/>
              <a:t>Turn right out of main BB</a:t>
            </a:r>
          </a:p>
          <a:p>
            <a:r>
              <a:rPr lang="en-US" dirty="0" smtClean="0"/>
              <a:t>  door into hallway.</a:t>
            </a:r>
          </a:p>
          <a:p>
            <a:pPr>
              <a:buFont typeface="Arial" pitchFamily="34" charset="0"/>
              <a:buChar char="•"/>
            </a:pPr>
            <a:r>
              <a:rPr lang="en-US" dirty="0" smtClean="0"/>
              <a:t>Walk to end of hallway</a:t>
            </a:r>
          </a:p>
          <a:p>
            <a:pPr>
              <a:buFont typeface="Arial" pitchFamily="34" charset="0"/>
              <a:buChar char="•"/>
            </a:pPr>
            <a:r>
              <a:rPr lang="en-US" dirty="0" smtClean="0"/>
              <a:t>Take stairs to bottom</a:t>
            </a:r>
          </a:p>
          <a:p>
            <a:pPr>
              <a:buFont typeface="Arial" pitchFamily="34" charset="0"/>
              <a:buChar char="•"/>
            </a:pPr>
            <a:r>
              <a:rPr lang="en-US" dirty="0" smtClean="0"/>
              <a:t>Meet in street in front of power</a:t>
            </a:r>
          </a:p>
          <a:p>
            <a:r>
              <a:rPr lang="en-US" dirty="0"/>
              <a:t> </a:t>
            </a:r>
            <a:r>
              <a:rPr lang="en-US" dirty="0" smtClean="0"/>
              <a:t> plant</a:t>
            </a:r>
          </a:p>
          <a:p>
            <a:pPr>
              <a:buFont typeface="Arial" pitchFamily="34" charset="0"/>
              <a:buChar char="•"/>
            </a:pPr>
            <a:endParaRPr lang="en-US" dirty="0"/>
          </a:p>
        </p:txBody>
      </p:sp>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ESENTATION_ID" val="11040"/>
  <p:tag name="ARTICULATE_PROJECT_CHECK" val="0"/>
  <p:tag name="LMS_COMPLETION_TITLE" val="Quarter 2_Fire and Code Triage"/>
  <p:tag name="LMS_COMPLETION_ID" val="Quarter_2_Fire_and_Code_Triage"/>
  <p:tag name="LMS_COMPLETION_VERSION" val="1.0"/>
  <p:tag name="LMS_COMPLETION_DURATION" val="1:00:00"/>
  <p:tag name="LMS_COMPLETION_SCO_TITLE" val="Quarter 2_Fire and Code Triage"/>
  <p:tag name="LMS_COMPLETION_SCO_ID" val="Quarter_2_Fire_and_Code_Triage"/>
  <p:tag name="LMS_COMPLETION_EDITION" val="0"/>
  <p:tag name="LMS_COMPLETION_THRESHOLD" val="80"/>
  <p:tag name="LMS_COMPLETION_METHOD" val="QUIZ"/>
  <p:tag name="LMS_COMPLETION_TARGET" val="0895383c-e7a7-46e0-8890-a703973fa5a1"/>
  <p:tag name="LMS_COMPLETION_TARGET_ID" val="274"/>
  <p:tag name="LMS_DATA_SCORM" val="1"/>
  <p:tag name="PRESENTATION_PLAYLIST_COUNT" val="0"/>
  <p:tag name="PRESENTATION_PRESENTER_SLIDE_LEVEL" val="0"/>
  <p:tag name="ARTICULATE_PROJECT_OPEN" val="1"/>
  <p:tag name="ARTICULATE_PRESENTER_VERSION" val="6"/>
  <p:tag name="PUBLISH_TITLE" val="Quarter 2_Fire and Code Triage"/>
  <p:tag name="ARTICULATE_PUBLISH_PATH" val="G:\Lab_Shared\BloodBankStaff\Employee Competency\Articulate Presentations\Ready for IShares"/>
  <p:tag name="ARTICULATE_LOGO" val="(None selected)"/>
  <p:tag name="ARTICULATE_PRESENTER" val="(None selected)"/>
  <p:tag name="ARTICULATE_PRESENTER_GUID" val="9869030842"/>
  <p:tag name="ARTICULATE_LMS" val="0"/>
  <p:tag name="ARTICULATE_TEMPLATE" val="Corporate Communications"/>
  <p:tag name="ARTICULATE_TEMPLATE_GUID" val="1a000000-6000-0000-b000-000000000001"/>
  <p:tag name="LMS_PUBLISH" val="No"/>
  <p:tag name="PRESENTER_PREVIEW_MODE" val="0"/>
  <p:tag name="PRESENTER_PREVIEW_START" val="1"/>
  <p:tag name="LAUNCHINNEWWINDOW" val="0"/>
  <p:tag name="LASTPUBLISHED" val="G:\Lab_Shared\BloodBankStaff\Employee Competency\Articulate Presentations\Ready for IShares\Quarter 2_Fire and Code Triage\player.html"/>
</p:tagLst>
</file>

<file path=ppt/tags/tag10.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bturner\AppData\Local\Temp\articulate\presenter\imgtemp\Qgo9gMf7_files\slide0001_image001.jpg"/>
</p:tagLst>
</file>

<file path=ppt/tags/tag11.xml><?xml version="1.0" encoding="utf-8"?>
<p:tagLst xmlns:a="http://schemas.openxmlformats.org/drawingml/2006/main" xmlns:r="http://schemas.openxmlformats.org/officeDocument/2006/relationships" xmlns:p="http://schemas.openxmlformats.org/presentationml/2006/main">
  <p:tag name="ARTICULATE_SLIDE_GUID" val="38fe87c4-3080-442e-b30e-c71239ecd984"/>
  <p:tag name="ARTICULATE_SLIDE_PAUSE" val="1"/>
  <p:tag name="ARTICULATE_NAV_LEVEL" val="1"/>
  <p:tag name="ARTICULATE_PLAYLIST_ID" val="-1"/>
  <p:tag name="ARTICULATE_LOCK_SLIDE" val="0"/>
  <p:tag name="ARTICULATE_SLIDE_NAV" val="4"/>
</p:tagLst>
</file>

<file path=ppt/tags/tag1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bturner\AppData\Local\Temp\articulate\presenter\imgtemp\w2VKmVJT_files\slide0001_image001.jpg"/>
</p:tagLst>
</file>

<file path=ppt/tags/tag1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bturner\AppData\Local\Temp\articulate\presenter\imgtemp\Qgo9gMf7_files\slide0001_image001.jpg"/>
</p:tagLst>
</file>

<file path=ppt/tags/tag1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bturner\AppData\Local\Temp\articulate\presenter\imgtemp\Qgo9gMf7_files\slide0001_image001.jpg"/>
</p:tagLst>
</file>

<file path=ppt/tags/tag1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bturner\AppData\Local\Temp\articulate\presenter\imgtemp\Qgo9gMf7_files\slide0001_image001.jpg"/>
</p:tagLst>
</file>

<file path=ppt/tags/tag16.xml><?xml version="1.0" encoding="utf-8"?>
<p:tagLst xmlns:a="http://schemas.openxmlformats.org/drawingml/2006/main" xmlns:r="http://schemas.openxmlformats.org/officeDocument/2006/relationships" xmlns:p="http://schemas.openxmlformats.org/presentationml/2006/main">
  <p:tag name="ARTICULATE_SLIDE_GUID" val="6be000b1-2f6c-4b5f-abdf-921a234e7505"/>
  <p:tag name="ARTICULATE_SLIDE_PAUSE" val="1"/>
  <p:tag name="ARTICULATE_NAV_LEVEL" val="1"/>
  <p:tag name="ARTICULATE_PLAYLIST_ID" val="-1"/>
  <p:tag name="ARTICULATE_LOCK_SLIDE" val="0"/>
  <p:tag name="ARTICULATE_SLIDE_NAV" val="5"/>
</p:tagLst>
</file>

<file path=ppt/tags/tag1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bturner\AppData\Local\Temp\articulate\presenter\imgtemp\CFya2kcV_files\slide0001_image001.jpg"/>
</p:tagLst>
</file>

<file path=ppt/tags/tag18.xml><?xml version="1.0" encoding="utf-8"?>
<p:tagLst xmlns:a="http://schemas.openxmlformats.org/drawingml/2006/main" xmlns:r="http://schemas.openxmlformats.org/officeDocument/2006/relationships" xmlns:p="http://schemas.openxmlformats.org/presentationml/2006/main">
  <p:tag name="ARTICULATE_SLIDE_GUID" val="8208b038-3226-4994-aef6-6103e73a2923"/>
  <p:tag name="ARTICULATE_SLIDE_PAUSE" val="1"/>
  <p:tag name="ARTICULATE_NAV_LEVEL" val="1"/>
  <p:tag name="ARTICULATE_PLAYLIST_ID" val="-1"/>
  <p:tag name="ARTICULATE_LOCK_SLIDE" val="0"/>
  <p:tag name="ARTICULATE_SLIDE_NAV" val="6"/>
</p:tagLst>
</file>

<file path=ppt/tags/tag1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bturner\AppData\Local\Temp\articulate\presenter\imgtemp\dckdlu5E_files\slide0001_image001.jpg"/>
</p:tagLst>
</file>

<file path=ppt/tags/tag2.xml><?xml version="1.0" encoding="utf-8"?>
<p:tagLst xmlns:a="http://schemas.openxmlformats.org/drawingml/2006/main" xmlns:r="http://schemas.openxmlformats.org/officeDocument/2006/relationships" xmlns:p="http://schemas.openxmlformats.org/presentationml/2006/main">
  <p:tag name="ARTICULATE_SLIDE_GUID" val="e6a72177-b97d-4240-813f-5787b4d4487f"/>
  <p:tag name="ARTICULATE_SLIDE_PAUSE" val="1"/>
  <p:tag name="ARTICULATE_NAV_LEVEL" val="1"/>
  <p:tag name="ARTICULATE_PLAYLIST_ID" val="-1"/>
  <p:tag name="ARTICULATE_LOCK_SLIDE" val="0"/>
  <p:tag name="ARTICULATE_SLIDE_NAV" val="1"/>
</p:tagLst>
</file>

<file path=ppt/tags/tag20.xml><?xml version="1.0" encoding="utf-8"?>
<p:tagLst xmlns:a="http://schemas.openxmlformats.org/drawingml/2006/main" xmlns:r="http://schemas.openxmlformats.org/officeDocument/2006/relationships" xmlns:p="http://schemas.openxmlformats.org/presentationml/2006/main">
  <p:tag name="ARTICULATE_SLIDE_NAV" val="7"/>
  <p:tag name="ARTICULATE_SLIDE_GUID" val="9e15fa13-2c04-438f-a1c4-e03d51e4edf7"/>
</p:tagLst>
</file>

<file path=ppt/tags/tag21.xml><?xml version="1.0" encoding="utf-8"?>
<p:tagLst xmlns:a="http://schemas.openxmlformats.org/drawingml/2006/main" xmlns:r="http://schemas.openxmlformats.org/officeDocument/2006/relationships" xmlns:p="http://schemas.openxmlformats.org/presentationml/2006/main">
  <p:tag name="ARTICULATE_SLIDE_NAV" val="8"/>
  <p:tag name="ARTICULATE_SLIDE_GUID" val="e9a17e68-db80-4d5a-9747-72c7dcaf870e"/>
</p:tagLst>
</file>

<file path=ppt/tags/tag22.xml><?xml version="1.0" encoding="utf-8"?>
<p:tagLst xmlns:a="http://schemas.openxmlformats.org/drawingml/2006/main" xmlns:r="http://schemas.openxmlformats.org/officeDocument/2006/relationships" xmlns:p="http://schemas.openxmlformats.org/presentationml/2006/main">
  <p:tag name="ARTICULATE_SLIDE_NAV" val="9"/>
  <p:tag name="ARTICULATE_SLIDE_GUID" val="d5d09dff-c981-48b5-89b7-8390cd0bdcd7"/>
</p:tagLst>
</file>

<file path=ppt/tags/tag23.xml><?xml version="1.0" encoding="utf-8"?>
<p:tagLst xmlns:a="http://schemas.openxmlformats.org/drawingml/2006/main" xmlns:r="http://schemas.openxmlformats.org/officeDocument/2006/relationships" xmlns:p="http://schemas.openxmlformats.org/presentationml/2006/main">
  <p:tag name="ARTICULATE_SLIDE_GUID" val="8da9c523-d25e-4132-9b39-d4e5c52d1bed"/>
  <p:tag name="ARTICULATE_SLIDE_PAUSE" val="1"/>
  <p:tag name="ARTICULATE_NAV_LEVEL" val="1"/>
  <p:tag name="ARTICULATE_PLAYLIST_ID" val="-1"/>
  <p:tag name="ARTICULATE_LOCK_SLIDE" val="0"/>
  <p:tag name="ARTICULATE_SLIDE_NAV" val="10"/>
</p:tagLst>
</file>

<file path=ppt/tags/tag24.xml><?xml version="1.0" encoding="utf-8"?>
<p:tagLst xmlns:a="http://schemas.openxmlformats.org/drawingml/2006/main" xmlns:r="http://schemas.openxmlformats.org/officeDocument/2006/relationships" xmlns:p="http://schemas.openxmlformats.org/presentationml/2006/main">
  <p:tag name="ARTICULATE_SLIDE_GUID" val="ea8d280c-b0cd-488a-8dc7-b240ae74ef2d"/>
  <p:tag name="ARTICULATE_SLIDE_PAUSE" val="1"/>
  <p:tag name="ARTICULATE_NAV_LEVEL" val="1"/>
  <p:tag name="ARTICULATE_PLAYLIST_ID" val="-1"/>
  <p:tag name="ARTICULATE_LOCK_SLIDE" val="0"/>
  <p:tag name="ARTICULATE_SLIDE_NAV" val="11"/>
</p:tagLst>
</file>

<file path=ppt/tags/tag25.xml><?xml version="1.0" encoding="utf-8"?>
<p:tagLst xmlns:a="http://schemas.openxmlformats.org/drawingml/2006/main" xmlns:r="http://schemas.openxmlformats.org/officeDocument/2006/relationships" xmlns:p="http://schemas.openxmlformats.org/presentationml/2006/main">
  <p:tag name="ARTICULATE_SLIDE_GUID" val="6d65bbcf-d7d4-4904-9d34-cf591eea0aa5"/>
  <p:tag name="ARTICULATE_SLIDE_PAUSE" val="1"/>
  <p:tag name="ARTICULATE_NAV_LEVEL" val="1"/>
  <p:tag name="ARTICULATE_PLAYLIST_ID" val="-1"/>
  <p:tag name="ARTICULATE_LOCK_SLIDE" val="0"/>
  <p:tag name="ARTICULATE_SLIDE_NAV" val="12"/>
</p:tagLst>
</file>

<file path=ppt/tags/tag3.xml><?xml version="1.0" encoding="utf-8"?>
<p:tagLst xmlns:a="http://schemas.openxmlformats.org/drawingml/2006/main" xmlns:r="http://schemas.openxmlformats.org/officeDocument/2006/relationships" xmlns:p="http://schemas.openxmlformats.org/presentationml/2006/main">
  <p:tag name="ARTICULATE_SLIDE_GUID" val="97a7a50a-44c4-405f-8fdb-67728bae174e"/>
  <p:tag name="ARTICULATE_SLIDE_PAUSE" val="1"/>
  <p:tag name="ARTICULATE_NAV_LEVEL" val="1"/>
  <p:tag name="ARTICULATE_PLAYLIST_ID" val="-1"/>
  <p:tag name="ARTICULATE_LOCK_SLIDE" val="0"/>
  <p:tag name="ARTICULATE_SLIDE_NAV" val="2"/>
</p:tagLst>
</file>

<file path=ppt/tags/tag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bturner\AppData\Local\Temp\articulate\presenter\imgtemp\0BRm9nkc_files\slide0001_image001.jpg"/>
</p:tagLst>
</file>

<file path=ppt/tags/tag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bturner\AppData\Local\Temp\articulate\presenter\imgtemp\kFuucOZy_files\slide0001_image001.jpg"/>
</p:tagLst>
</file>

<file path=ppt/tags/tag6.xml><?xml version="1.0" encoding="utf-8"?>
<p:tagLst xmlns:a="http://schemas.openxmlformats.org/drawingml/2006/main" xmlns:r="http://schemas.openxmlformats.org/officeDocument/2006/relationships" xmlns:p="http://schemas.openxmlformats.org/presentationml/2006/main">
  <p:tag name="ARTICULATE_SLIDE_GUID" val="19f10757-31b4-4415-8194-113395c260f2"/>
  <p:tag name="ARTICULATE_SLIDE_PAUSE" val="1"/>
  <p:tag name="ARTICULATE_NAV_LEVEL" val="1"/>
  <p:tag name="ARTICULATE_PLAYLIST_ID" val="-1"/>
  <p:tag name="ARTICULATE_LOCK_SLIDE" val="0"/>
  <p:tag name="ARTICULATE_SLIDE_NAV" val="3"/>
</p:tagLst>
</file>

<file path=ppt/tags/tag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bturner\AppData\Local\Temp\articulate\presenter\imgtemp\QLo5z3gm_files\slide0001_image001.jpg"/>
</p:tagLst>
</file>

<file path=ppt/tags/tag8.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bturner\AppData\Local\Temp\articulate\presenter\imgtemp\O0bwGGTc_files\slide0001_image001.jpg"/>
</p:tagLst>
</file>

<file path=ppt/tags/tag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bturner\AppData\Local\Temp\articulate\presenter\imgtemp\Qgo9gMf7_files\slide0001_image001.jpg"/>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928</TotalTime>
  <Words>1108</Words>
  <Application>Microsoft Office PowerPoint</Application>
  <PresentationFormat>On-screen Show (4:3)</PresentationFormat>
  <Paragraphs>287</Paragraphs>
  <Slides>17</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Century Gothic</vt:lpstr>
      <vt:lpstr>Verdana</vt:lpstr>
      <vt:lpstr>Wingdings 2</vt:lpstr>
      <vt:lpstr>Verve</vt:lpstr>
      <vt:lpstr>Fire and Code Triage</vt:lpstr>
      <vt:lpstr>             Fire Alarms</vt:lpstr>
      <vt:lpstr>             Fire Alarms</vt:lpstr>
      <vt:lpstr>     Fire Alarms</vt:lpstr>
      <vt:lpstr>             Fire Alarms</vt:lpstr>
      <vt:lpstr>Fire Alarms</vt:lpstr>
      <vt:lpstr>Fire Alarm Response Responses can be different depending on the lab you are in </vt:lpstr>
      <vt:lpstr>Tests and Drills</vt:lpstr>
      <vt:lpstr>R. A. C. E.</vt:lpstr>
      <vt:lpstr>SCTCT Evacuation Route</vt:lpstr>
      <vt:lpstr>R. A. C. E.</vt:lpstr>
      <vt:lpstr>Emergency Alert Plain Text Matrix</vt:lpstr>
      <vt:lpstr>Emergency Alert Plain Text Matrix</vt:lpstr>
      <vt:lpstr>Emergency Alert Plain Text Matrix</vt:lpstr>
      <vt:lpstr>Code Triage</vt:lpstr>
      <vt:lpstr>Code Triage</vt:lpstr>
      <vt:lpstr>Severe Weather</vt:lpstr>
    </vt:vector>
  </TitlesOfParts>
  <Company>WFUBMC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Blood Bank / BMT Lab Fire and Disaster Safety</dc:title>
  <dc:creator>bturner</dc:creator>
  <cp:lastModifiedBy>Georgia Chanel Kontos</cp:lastModifiedBy>
  <cp:revision>89</cp:revision>
  <dcterms:created xsi:type="dcterms:W3CDTF">2014-10-23T15:55:54Z</dcterms:created>
  <dcterms:modified xsi:type="dcterms:W3CDTF">2022-01-13T15:51:17Z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GUID">
    <vt:lpwstr>FAE77A59-EC86-4A1C-8DF2-E8DABD937450</vt:lpwstr>
  </property>
  <property fmtid="{D5CDD505-2E9C-101B-9397-08002B2CF9AE}" pid="4" name="ArticulatePath">
    <vt:lpwstr>Quarter 2_Fire and Code Triage</vt:lpwstr>
  </property>
  <property fmtid="{D5CDD505-2E9C-101B-9397-08002B2CF9AE}" pid="5" name="ArticulateProjectFull">
    <vt:lpwstr>G:\Lab_Shared\BloodBankStaff\Employee Competency\Articulate Presentations\Quarterly Safety\Quarter 2_Fire and Code Triage\Quarter 2_Fire and Code Triage.ppta</vt:lpwstr>
  </property>
</Properties>
</file>