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8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7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3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8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7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2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9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9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6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5B677-CECC-414D-A51E-20B867941F6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8F585-392F-4AC0-B672-763FC1D36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4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Polychromasia</a:t>
            </a:r>
            <a:endParaRPr lang="en-US" dirty="0"/>
          </a:p>
        </p:txBody>
      </p:sp>
      <p:pic>
        <p:nvPicPr>
          <p:cNvPr id="1029" name="Picture 5" descr="C:\Users\boquironm\AppData\Local\Microsoft\Windows\Temporary Internet Files\Content.Outlook\MLPUWQ4X\FullSizeRen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524000"/>
            <a:ext cx="5204732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4876800" y="2514600"/>
            <a:ext cx="1524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7162800" y="2911584"/>
            <a:ext cx="1524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7772400" y="4891881"/>
            <a:ext cx="1524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52596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Current reporting of Red cell morphology for Polychromasia </a:t>
            </a:r>
            <a:r>
              <a:rPr lang="en-US" dirty="0" smtClean="0"/>
              <a:t>include </a:t>
            </a:r>
            <a:r>
              <a:rPr lang="en-US" dirty="0"/>
              <a:t>descriptive terms of Present and Marked.  For consistency, the laboratory has a defined, semi-quantitative scheme that dictates how many cells qualify as present or marked.</a:t>
            </a:r>
            <a:endParaRPr lang="en-US" sz="1200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 smtClean="0"/>
              <a:t>PCH1</a:t>
            </a:r>
            <a:r>
              <a:rPr lang="en-US" sz="1200" dirty="0" smtClean="0"/>
              <a:t> = Polychromasia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 smtClean="0"/>
              <a:t>PCH2</a:t>
            </a:r>
            <a:r>
              <a:rPr lang="en-US" sz="1200" dirty="0" smtClean="0"/>
              <a:t> = Marked polychromasia</a:t>
            </a:r>
            <a:endParaRPr lang="en-US" dirty="0"/>
          </a:p>
          <a:p>
            <a:pPr lvl="1"/>
            <a:endParaRPr lang="en-US" sz="1200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oil immersion field is representative of the peripheral blood smear. Arrowed object are polychromatic RBC which is consistent with a report of PCH1 (Polychromasia present).</a:t>
            </a:r>
          </a:p>
        </p:txBody>
      </p:sp>
    </p:spTree>
    <p:extLst>
      <p:ext uri="{BB962C8B-B14F-4D97-AF65-F5344CB8AC3E}">
        <p14:creationId xmlns:p14="http://schemas.microsoft.com/office/powerpoint/2010/main" val="358734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Schistocyte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525963"/>
          </a:xfrm>
        </p:spPr>
        <p:txBody>
          <a:bodyPr>
            <a:normAutofit/>
          </a:bodyPr>
          <a:lstStyle/>
          <a:p>
            <a:r>
              <a:rPr lang="en-US" sz="1300" dirty="0"/>
              <a:t>Current reporting of Red cell morphology for Polychromasia and Schistocytes include descriptive terms of Present and Marked.  For consistency, the laboratory has a defined, semi-quantitative scheme that dictates how many cells qualify as present or marked. </a:t>
            </a:r>
            <a:endParaRPr lang="en-US" sz="1300" dirty="0" smtClean="0"/>
          </a:p>
          <a:p>
            <a:endParaRPr lang="en-US" sz="1300" dirty="0" smtClean="0"/>
          </a:p>
          <a:p>
            <a:r>
              <a:rPr lang="de-DE" sz="1300" dirty="0"/>
              <a:t>SCH1   = schistocytes present (2-10/hpf)</a:t>
            </a:r>
          </a:p>
          <a:p>
            <a:r>
              <a:rPr lang="de-DE" sz="1300" dirty="0"/>
              <a:t>SCH2   = marked schistocytes (&gt;10/hpf)</a:t>
            </a:r>
          </a:p>
          <a:p>
            <a:endParaRPr lang="en-US" sz="1300" dirty="0"/>
          </a:p>
          <a:p>
            <a:r>
              <a:rPr lang="en-US" sz="1300" dirty="0" smtClean="0"/>
              <a:t>This </a:t>
            </a:r>
            <a:r>
              <a:rPr lang="en-US" sz="1300" dirty="0"/>
              <a:t>oil immersion field is representative of the peripheral blood smear. </a:t>
            </a:r>
            <a:r>
              <a:rPr lang="en-US" sz="1300" dirty="0" smtClean="0"/>
              <a:t>Arrowed cells are Schistocyte. There are 6 Schistocytes noted in this slide which meets the reporting scheme of SCH1. </a:t>
            </a:r>
            <a:r>
              <a:rPr lang="en-US" sz="1300" dirty="0"/>
              <a:t/>
            </a:r>
            <a:br>
              <a:rPr lang="en-US" sz="1300" dirty="0"/>
            </a:br>
            <a:endParaRPr lang="en-US" sz="1300" dirty="0"/>
          </a:p>
        </p:txBody>
      </p:sp>
      <p:pic>
        <p:nvPicPr>
          <p:cNvPr id="2050" name="Picture 2" descr="C:\Users\boquironm\Desktop\Schis\FullSizeRen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71600"/>
            <a:ext cx="4648200" cy="3283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8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97812"/>
          </a:xfrm>
        </p:spPr>
        <p:txBody>
          <a:bodyPr>
            <a:noAutofit/>
          </a:bodyPr>
          <a:lstStyle/>
          <a:p>
            <a:pPr algn="l"/>
            <a:r>
              <a:rPr lang="en-US" sz="1200" b="1" dirty="0" smtClean="0"/>
              <a:t>WBC Cell Differential</a:t>
            </a:r>
            <a:br>
              <a:rPr lang="en-US" sz="1200" b="1" dirty="0" smtClean="0"/>
            </a:br>
            <a:r>
              <a:rPr lang="en-US" sz="1000" dirty="0" smtClean="0"/>
              <a:t>Current </a:t>
            </a:r>
            <a:r>
              <a:rPr lang="en-US" sz="1000" dirty="0"/>
              <a:t>reporting of immature white blood cell include descriptive terms of mild, moderate and marked left shift.  For consistency, the laboratory has a defined manner of reporting that dictates the type and number of cells that qualify as mild, moderate or marked.</a:t>
            </a:r>
            <a:br>
              <a:rPr lang="en-US" sz="1000" dirty="0"/>
            </a:br>
            <a:r>
              <a:rPr lang="en-US" sz="1000" dirty="0" smtClean="0"/>
              <a:t>	LS1 </a:t>
            </a:r>
            <a:r>
              <a:rPr lang="en-US" sz="1000" dirty="0"/>
              <a:t>=  “Mild left shift” (estimate of 1-5% </a:t>
            </a:r>
            <a:r>
              <a:rPr lang="en-US" sz="1000" dirty="0" err="1"/>
              <a:t>metas</a:t>
            </a:r>
            <a:r>
              <a:rPr lang="en-US" sz="1000" dirty="0"/>
              <a:t> present, with/without bands, </a:t>
            </a:r>
            <a:r>
              <a:rPr lang="en-US" sz="1000" dirty="0" err="1"/>
              <a:t>occ</a:t>
            </a:r>
            <a:r>
              <a:rPr lang="en-US" sz="1000" dirty="0"/>
              <a:t> </a:t>
            </a:r>
            <a:r>
              <a:rPr lang="en-US" sz="1000" dirty="0" err="1"/>
              <a:t>myelo</a:t>
            </a:r>
            <a:r>
              <a:rPr lang="en-US" sz="1000" dirty="0"/>
              <a:t> may be noted)</a:t>
            </a:r>
            <a:br>
              <a:rPr lang="en-US" sz="1000" dirty="0"/>
            </a:br>
            <a:r>
              <a:rPr lang="en-US" sz="1000" dirty="0" smtClean="0"/>
              <a:t>	LS2 </a:t>
            </a:r>
            <a:r>
              <a:rPr lang="en-US" sz="1000" dirty="0"/>
              <a:t>=  “Moderate left shift” (estimate of &gt;5% </a:t>
            </a:r>
            <a:r>
              <a:rPr lang="en-US" sz="1000" dirty="0" err="1"/>
              <a:t>metas</a:t>
            </a:r>
            <a:r>
              <a:rPr lang="en-US" sz="1000" dirty="0"/>
              <a:t> and </a:t>
            </a:r>
            <a:r>
              <a:rPr lang="en-US" sz="1000" dirty="0" err="1"/>
              <a:t>myelos</a:t>
            </a:r>
            <a:r>
              <a:rPr lang="en-US" sz="1000" dirty="0"/>
              <a:t>, </a:t>
            </a:r>
            <a:r>
              <a:rPr lang="en-US" sz="1000" dirty="0" err="1"/>
              <a:t>occ</a:t>
            </a:r>
            <a:r>
              <a:rPr lang="en-US" sz="1000" dirty="0"/>
              <a:t> pro noted)</a:t>
            </a:r>
            <a:br>
              <a:rPr lang="en-US" sz="1000" dirty="0"/>
            </a:br>
            <a:r>
              <a:rPr lang="en-US" sz="1000" dirty="0" smtClean="0"/>
              <a:t>	LS3 </a:t>
            </a:r>
            <a:r>
              <a:rPr lang="en-US" sz="1000" dirty="0"/>
              <a:t>=  “Marked left shift” (estimate of &gt;5% </a:t>
            </a:r>
            <a:r>
              <a:rPr lang="en-US" sz="1000" dirty="0" err="1"/>
              <a:t>metas</a:t>
            </a:r>
            <a:r>
              <a:rPr lang="en-US" sz="1000" dirty="0"/>
              <a:t> and </a:t>
            </a:r>
            <a:r>
              <a:rPr lang="en-US" sz="1000" dirty="0" err="1"/>
              <a:t>myelos</a:t>
            </a:r>
            <a:r>
              <a:rPr lang="en-US" sz="1000" dirty="0"/>
              <a:t> and pros, </a:t>
            </a:r>
            <a:r>
              <a:rPr lang="en-US" sz="1000" dirty="0" err="1"/>
              <a:t>occ</a:t>
            </a:r>
            <a:r>
              <a:rPr lang="en-US" sz="1000" dirty="0"/>
              <a:t> blasts noted)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b="0" dirty="0" smtClean="0"/>
              <a:t>These 6 oil immersion fields are representative of the peripheral blood smear. LS3 is the most appropriate for documentation of the finding of immature WBC </a:t>
            </a:r>
            <a:r>
              <a:rPr lang="en-US" sz="1000" dirty="0"/>
              <a:t>using the reporting scheme </a:t>
            </a:r>
            <a:r>
              <a:rPr lang="en-US" sz="1000" dirty="0" smtClean="0"/>
              <a:t>above.</a:t>
            </a:r>
            <a:r>
              <a:rPr lang="en-US" sz="1000" b="0" dirty="0" smtClean="0"/>
              <a:t> </a:t>
            </a:r>
            <a:br>
              <a:rPr lang="en-US" sz="1000" b="0" dirty="0" smtClean="0"/>
            </a:b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229600" cy="422116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boquironm\AppData\Local\Microsoft\Windows\Temporary Internet Files\Content.Outlook\MLPUWQ4X\FullSizeRender (5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263" b="3037"/>
          <a:stretch/>
        </p:blipFill>
        <p:spPr bwMode="auto">
          <a:xfrm>
            <a:off x="457200" y="2087561"/>
            <a:ext cx="2450783" cy="408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boquironm\AppData\Local\Microsoft\Windows\Temporary Internet Files\Content.Outlook\MLPUWQ4X\FullSizeRender (1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91000"/>
            <a:ext cx="2426778" cy="196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boquironm\AppData\Local\Microsoft\Windows\Temporary Internet Files\Content.Outlook\MLPUWQ4X\FullSizeRender (10)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8569" b="19383"/>
          <a:stretch/>
        </p:blipFill>
        <p:spPr bwMode="auto">
          <a:xfrm>
            <a:off x="5852160" y="2018079"/>
            <a:ext cx="2524980" cy="179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Users\boquironm\AppData\Local\Microsoft\Windows\Temporary Internet Files\Content.Outlook\MLPUWQ4X\FullSizeRender (12)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655"/>
          <a:stretch/>
        </p:blipFill>
        <p:spPr bwMode="auto">
          <a:xfrm>
            <a:off x="3323208" y="2018079"/>
            <a:ext cx="2163192" cy="4154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53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325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WBC Cell Differential Current reporting of immature white blood cell include descriptive terms of mild, moderate and marked left shift.  For consistency, the laboratory has a defined manner of reporting that dictates the type and number of cells that qualify as mild, moderate or marked.  LS1 =  “Mild left shift” (estimate of 1-5% metas present, with/without bands, occ myelo may be noted)  LS2 =  “Moderate left shift” (estimate of &gt;5% metas and myelos, occ pro noted)  LS3 =  “Marked left shift” (estimate of &gt;5% metas and myelos and pros, occ blasts noted)  These 6 oil immersion fields are representative of the peripheral blood smear. LS3 is the most appropriate for documentation of the finding of immature WBC using the reporting scheme above.  </vt:lpstr>
    </vt:vector>
  </TitlesOfParts>
  <Company>Quest Diagnostics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methods of reporting and quantifying red cell morphology include descriptive terms such as 'rare,' 'occasional,' 'many,' 'slight,' or 'moderate,' as well as numerical gradings of 1+, 2+, 3+, etc.</dc:title>
  <dc:creator>Michelle Boquiron</dc:creator>
  <cp:lastModifiedBy>Michelle Dumaguing Boquiron</cp:lastModifiedBy>
  <cp:revision>28</cp:revision>
  <dcterms:created xsi:type="dcterms:W3CDTF">2015-09-14T14:38:20Z</dcterms:created>
  <dcterms:modified xsi:type="dcterms:W3CDTF">2022-01-28T20:17:55Z</dcterms:modified>
</cp:coreProperties>
</file>