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notesSlides/notesSlide18.xml" ContentType="application/vnd.openxmlformats-officedocument.presentationml.notesSlide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1.xml" ContentType="application/vnd.openxmlformats-officedocument.presentationml.notesSlide+xml"/>
  <Override PartName="/ppt/tags/tag41.xml" ContentType="application/vnd.openxmlformats-officedocument.presentationml.tags+xml"/>
  <Override PartName="/ppt/notesSlides/notesSlide22.xml" ContentType="application/vnd.openxmlformats-officedocument.presentationml.notesSlide+xml"/>
  <Override PartName="/ppt/tags/tag42.xml" ContentType="application/vnd.openxmlformats-officedocument.presentationml.tags+xml"/>
  <Override PartName="/ppt/notesSlides/notesSlide23.xml" ContentType="application/vnd.openxmlformats-officedocument.presentationml.notesSlide+xml"/>
  <Override PartName="/ppt/tags/tag43.xml" ContentType="application/vnd.openxmlformats-officedocument.presentationml.tags+xml"/>
  <Override PartName="/ppt/notesSlides/notesSlide24.xml" ContentType="application/vnd.openxmlformats-officedocument.presentationml.notesSlide+xml"/>
  <Override PartName="/ppt/tags/tag4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handoutMasterIdLst>
    <p:handoutMasterId r:id="rId30"/>
  </p:handoutMasterIdLst>
  <p:sldIdLst>
    <p:sldId id="287" r:id="rId2"/>
    <p:sldId id="297" r:id="rId3"/>
    <p:sldId id="300" r:id="rId4"/>
    <p:sldId id="288" r:id="rId5"/>
    <p:sldId id="277" r:id="rId6"/>
    <p:sldId id="293" r:id="rId7"/>
    <p:sldId id="292" r:id="rId8"/>
    <p:sldId id="283" r:id="rId9"/>
    <p:sldId id="302" r:id="rId10"/>
    <p:sldId id="280" r:id="rId11"/>
    <p:sldId id="304" r:id="rId12"/>
    <p:sldId id="276" r:id="rId13"/>
    <p:sldId id="289" r:id="rId14"/>
    <p:sldId id="275" r:id="rId15"/>
    <p:sldId id="290" r:id="rId16"/>
    <p:sldId id="279" r:id="rId17"/>
    <p:sldId id="303" r:id="rId18"/>
    <p:sldId id="278" r:id="rId19"/>
    <p:sldId id="294" r:id="rId20"/>
    <p:sldId id="296" r:id="rId21"/>
    <p:sldId id="285" r:id="rId22"/>
    <p:sldId id="301" r:id="rId23"/>
    <p:sldId id="284" r:id="rId24"/>
    <p:sldId id="257" r:id="rId25"/>
    <p:sldId id="295" r:id="rId26"/>
    <p:sldId id="286" r:id="rId27"/>
    <p:sldId id="258" r:id="rId28"/>
  </p:sldIdLst>
  <p:sldSz cx="9144000" cy="6858000" type="screen4x3"/>
  <p:notesSz cx="6934200" cy="92202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576">
          <p15:clr>
            <a:srgbClr val="A4A3A4"/>
          </p15:clr>
        </p15:guide>
        <p15:guide id="4" pos="4032">
          <p15:clr>
            <a:srgbClr val="A4A3A4"/>
          </p15:clr>
        </p15:guide>
        <p15:guide id="5" pos="7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73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710" y="108"/>
      </p:cViewPr>
      <p:guideLst>
        <p:guide orient="horz" pos="432"/>
        <p:guide orient="horz" pos="3888"/>
        <p:guide pos="576"/>
        <p:guide pos="4032"/>
        <p:guide pos="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159D8-3CEE-4503-AF09-304506E7DAB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27E63-FC26-43DC-AB12-B75DE9C0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9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E3E4725-1C65-451A-AA6F-6A584E64C8AA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8AE880D1-D28C-4DA3-A419-086113BB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8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8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16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13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5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08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77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2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14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55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9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0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67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1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8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6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6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9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5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7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22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8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80D1-D28C-4DA3-A419-086113BB79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6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666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39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66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37407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40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826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377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0289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0415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411766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466BE-704B-4F9F-AF0C-2E43EAA0B87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0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7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F2BE-3626-47D4-A4DA-274BB32536A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C96-1E59-44C4-9A50-E78BC6C9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6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170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2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19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0691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5ECC-E074-44FE-B696-2981B0E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70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64" r:id="rId18"/>
    <p:sldLayoutId id="214748366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Wilkes County EMS Coolers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7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Cooler interior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1841" y="2249488"/>
            <a:ext cx="2926831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Once packed, the internal Styrofoam lid is closed</a:t>
            </a:r>
          </a:p>
          <a:p>
            <a:r>
              <a:rPr lang="en-US" dirty="0" smtClean="0"/>
              <a:t>A Velcro strap secures the internal Styrofoam lid.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9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05482"/>
          </a:xfrm>
        </p:spPr>
        <p:txBody>
          <a:bodyPr/>
          <a:lstStyle/>
          <a:p>
            <a:r>
              <a:rPr lang="en-US" dirty="0" smtClean="0"/>
              <a:t>Closed Cooler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828800"/>
            <a:ext cx="4399358" cy="3541714"/>
          </a:xfrm>
        </p:spPr>
        <p:txBody>
          <a:bodyPr/>
          <a:lstStyle/>
          <a:p>
            <a:r>
              <a:rPr lang="en-US" dirty="0" smtClean="0"/>
              <a:t>The canvas lid of the cooler will be closed with a zipper.</a:t>
            </a:r>
          </a:p>
          <a:p>
            <a:r>
              <a:rPr lang="en-US" dirty="0" smtClean="0"/>
              <a:t>A red zip-tie will secure the contents of the cooler.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5000"/>
            <a:ext cx="2362200" cy="28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Cooler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038600" cy="30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Datalogger</a:t>
            </a:r>
            <a:r>
              <a:rPr lang="en-US" dirty="0" smtClean="0"/>
              <a:t> </a:t>
            </a:r>
            <a:r>
              <a:rPr lang="en-US" dirty="0" smtClean="0"/>
              <a:t>is placed on top of cooler to track and display the internal temperature of the units in the cooler.  </a:t>
            </a:r>
          </a:p>
          <a:p>
            <a:r>
              <a:rPr lang="en-US" dirty="0"/>
              <a:t>A</a:t>
            </a:r>
            <a:r>
              <a:rPr lang="en-US" dirty="0" smtClean="0"/>
              <a:t> wire extends from the logger to a probe that is placed between the two units inside the cooler.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00400" y="2438400"/>
            <a:ext cx="1524000" cy="1524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828800" y="2438400"/>
            <a:ext cx="2894562" cy="1999209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574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Cooler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64236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49486"/>
            <a:ext cx="3829049" cy="35417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temperature that is displayed on the logger needs to be documented periodically.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Recommend at least every 12 hours.</a:t>
            </a:r>
          </a:p>
          <a:p>
            <a:r>
              <a:rPr lang="en-US" dirty="0" smtClean="0"/>
              <a:t>If the temperature reads less than 1.0</a:t>
            </a:r>
            <a:r>
              <a:rPr lang="en-US" baseline="30000" dirty="0" smtClean="0"/>
              <a:t>o</a:t>
            </a:r>
            <a:r>
              <a:rPr lang="en-US" dirty="0" smtClean="0"/>
              <a:t>C or greater than 6.0</a:t>
            </a:r>
            <a:r>
              <a:rPr lang="en-US" baseline="30000" dirty="0" smtClean="0"/>
              <a:t>o</a:t>
            </a:r>
            <a:r>
              <a:rPr lang="en-US" dirty="0" smtClean="0"/>
              <a:t>C: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Notify the WFBMC Blood Bank at 336-716-2618.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75409" y="2438400"/>
            <a:ext cx="1452802" cy="990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9067" y="5317003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Datalogger</a:t>
            </a:r>
            <a:r>
              <a:rPr lang="en-US" dirty="0" smtClean="0"/>
              <a:t> </a:t>
            </a:r>
            <a:r>
              <a:rPr lang="en-US" dirty="0" smtClean="0"/>
              <a:t>pictured above is displaying a temperature of 4.9 </a:t>
            </a:r>
            <a:r>
              <a:rPr lang="en-US" baseline="30000" dirty="0" smtClean="0"/>
              <a:t>o</a:t>
            </a:r>
            <a:r>
              <a:rPr lang="en-US" dirty="0" smtClean="0"/>
              <a:t> C.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5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Cooler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663" y="2283457"/>
            <a:ext cx="3659187" cy="347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Return date and time is recorded on a card that is placed in the plastic sleeve by the handle.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33600" y="2514600"/>
            <a:ext cx="2590800" cy="2133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88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05887"/>
            <a:ext cx="7429499" cy="10824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Emergency Release Documentation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324342"/>
            <a:ext cx="2645131" cy="21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67938" y="3733800"/>
            <a:ext cx="4267200" cy="3465512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i="1" dirty="0" smtClean="0"/>
              <a:t>Emergency Release of Blood Products </a:t>
            </a:r>
            <a:r>
              <a:rPr lang="en-US" dirty="0"/>
              <a:t>f</a:t>
            </a:r>
            <a:r>
              <a:rPr lang="en-US" dirty="0" smtClean="0"/>
              <a:t>orm</a:t>
            </a:r>
            <a:r>
              <a:rPr lang="en-US" b="1" i="1" dirty="0" smtClean="0"/>
              <a:t> </a:t>
            </a:r>
            <a:r>
              <a:rPr lang="en-US" dirty="0" smtClean="0"/>
              <a:t>will be placed in plastic pocket on top of cooler.</a:t>
            </a:r>
          </a:p>
          <a:p>
            <a:pPr lvl="1"/>
            <a:r>
              <a:rPr lang="en-US" dirty="0" smtClean="0"/>
              <a:t>1 form per unit in cooler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1143000"/>
            <a:ext cx="2664183" cy="3475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14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05482"/>
          </a:xfrm>
        </p:spPr>
        <p:txBody>
          <a:bodyPr/>
          <a:lstStyle/>
          <a:p>
            <a:r>
              <a:rPr lang="en-US" dirty="0" smtClean="0"/>
              <a:t>Opening the cooler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828802"/>
            <a:ext cx="2922121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524000"/>
            <a:ext cx="4246959" cy="3846514"/>
          </a:xfrm>
        </p:spPr>
        <p:txBody>
          <a:bodyPr>
            <a:normAutofit/>
          </a:bodyPr>
          <a:lstStyle/>
          <a:p>
            <a:r>
              <a:rPr lang="en-US" dirty="0" smtClean="0"/>
              <a:t>When blood unit(s) are needed</a:t>
            </a:r>
            <a:endParaRPr lang="en-US" dirty="0"/>
          </a:p>
          <a:p>
            <a:pPr lvl="1"/>
            <a:r>
              <a:rPr lang="en-US" dirty="0" smtClean="0"/>
              <a:t>Break the zip-tie by applying pressure or clipping the plastic tie.</a:t>
            </a:r>
          </a:p>
          <a:p>
            <a:r>
              <a:rPr lang="en-US" dirty="0" smtClean="0"/>
              <a:t>Unzip the cooler and lift the canvas cover.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0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338" y="-76674"/>
            <a:ext cx="7429499" cy="1478570"/>
          </a:xfrm>
        </p:spPr>
        <p:txBody>
          <a:bodyPr/>
          <a:lstStyle/>
          <a:p>
            <a:r>
              <a:rPr lang="en-US" dirty="0" smtClean="0"/>
              <a:t>Removing the unit(s)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295400"/>
            <a:ext cx="5486400" cy="50352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Remove internal container lid and gel pack</a:t>
            </a:r>
          </a:p>
          <a:p>
            <a:r>
              <a:rPr lang="en-US" sz="2000" dirty="0" smtClean="0"/>
              <a:t>Remove blood unit(s) needed</a:t>
            </a:r>
          </a:p>
          <a:p>
            <a:r>
              <a:rPr lang="en-US" sz="2000" dirty="0" smtClean="0"/>
              <a:t>If only ONE unit is removed:</a:t>
            </a:r>
          </a:p>
          <a:p>
            <a:pPr lvl="1"/>
            <a:r>
              <a:rPr lang="en-US" sz="1800" dirty="0" smtClean="0"/>
              <a:t>Replace gel pack and internal lid</a:t>
            </a:r>
            <a:endParaRPr lang="en-US" sz="1800" dirty="0"/>
          </a:p>
          <a:p>
            <a:pPr lvl="1"/>
            <a:r>
              <a:rPr lang="en-US" sz="1800" dirty="0" smtClean="0"/>
              <a:t>Close </a:t>
            </a:r>
            <a:r>
              <a:rPr lang="en-US" sz="1800" dirty="0"/>
              <a:t>Styrofoam </a:t>
            </a:r>
            <a:r>
              <a:rPr lang="en-US" sz="1800" dirty="0" smtClean="0"/>
              <a:t>lid and Velcro straps</a:t>
            </a:r>
            <a:endParaRPr lang="en-US" sz="1800" dirty="0"/>
          </a:p>
          <a:p>
            <a:r>
              <a:rPr lang="en-US" sz="2000" dirty="0"/>
              <a:t>Close and zip canvas top </a:t>
            </a:r>
            <a:endParaRPr lang="en-US" sz="2000" dirty="0" smtClean="0"/>
          </a:p>
          <a:p>
            <a:pPr lvl="1"/>
            <a:r>
              <a:rPr lang="en-US" sz="1800" dirty="0" smtClean="0"/>
              <a:t>These steps </a:t>
            </a:r>
            <a:r>
              <a:rPr lang="en-US" sz="1800" dirty="0"/>
              <a:t>will:</a:t>
            </a:r>
          </a:p>
          <a:p>
            <a:pPr lvl="2"/>
            <a:r>
              <a:rPr lang="en-US" sz="1400" dirty="0" smtClean="0"/>
              <a:t>Help maintain </a:t>
            </a:r>
            <a:r>
              <a:rPr lang="en-US" sz="1400" dirty="0"/>
              <a:t>the proper storage </a:t>
            </a:r>
            <a:r>
              <a:rPr lang="en-US" sz="1400" dirty="0" smtClean="0"/>
              <a:t>temperature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en-US" sz="1600" dirty="0"/>
              <a:t>	</a:t>
            </a:r>
            <a:r>
              <a:rPr lang="en-US" sz="1600" dirty="0" smtClean="0"/>
              <a:t>     of 1° </a:t>
            </a:r>
            <a:r>
              <a:rPr lang="en-US" sz="1600" dirty="0"/>
              <a:t>to </a:t>
            </a:r>
            <a:r>
              <a:rPr lang="en-US" sz="1600" dirty="0" smtClean="0"/>
              <a:t>6°C</a:t>
            </a:r>
            <a:r>
              <a:rPr lang="en-US" sz="1600" dirty="0"/>
              <a:t>.</a:t>
            </a:r>
          </a:p>
          <a:p>
            <a:pPr lvl="2"/>
            <a:r>
              <a:rPr lang="en-US" sz="1400" dirty="0" smtClean="0"/>
              <a:t>Ensure </a:t>
            </a:r>
            <a:r>
              <a:rPr lang="en-US" sz="1400" dirty="0"/>
              <a:t>that the </a:t>
            </a:r>
            <a:r>
              <a:rPr lang="en-US" sz="1400" dirty="0" smtClean="0"/>
              <a:t>top panel </a:t>
            </a:r>
            <a:r>
              <a:rPr lang="en-US" sz="1400" dirty="0"/>
              <a:t>will not be lost. </a:t>
            </a:r>
          </a:p>
          <a:p>
            <a:pPr>
              <a:spcAft>
                <a:spcPts val="0"/>
              </a:spcAft>
            </a:pPr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3917" y="2130421"/>
            <a:ext cx="2602819" cy="215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2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468889"/>
            <a:ext cx="7429499" cy="829282"/>
          </a:xfrm>
        </p:spPr>
        <p:txBody>
          <a:bodyPr/>
          <a:lstStyle/>
          <a:p>
            <a:r>
              <a:rPr lang="en-US" dirty="0" smtClean="0"/>
              <a:t>Before Transfusion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6201" y="2238399"/>
            <a:ext cx="4038600" cy="276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0"/>
            <a:ext cx="4057649" cy="4191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following information should be checked:</a:t>
            </a:r>
          </a:p>
          <a:p>
            <a:r>
              <a:rPr lang="en-US" dirty="0" smtClean="0"/>
              <a:t>Unique unit number</a:t>
            </a:r>
          </a:p>
          <a:p>
            <a:r>
              <a:rPr lang="en-US" dirty="0" smtClean="0"/>
              <a:t>ABO/Rh</a:t>
            </a:r>
          </a:p>
          <a:p>
            <a:r>
              <a:rPr lang="en-US" dirty="0"/>
              <a:t>Product name and description</a:t>
            </a:r>
          </a:p>
          <a:p>
            <a:r>
              <a:rPr lang="en-US" dirty="0" smtClean="0"/>
              <a:t>Expiration </a:t>
            </a:r>
            <a:r>
              <a:rPr lang="en-US" dirty="0"/>
              <a:t>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Document in the unique unit number and product name in patient’s medical record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68484" y="2514600"/>
            <a:ext cx="2655915" cy="60557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882113" y="2971800"/>
            <a:ext cx="1842286" cy="45720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19400" y="3352800"/>
            <a:ext cx="1981200" cy="914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49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153400" cy="49244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When One or Both Blood Units are Used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57600" y="1371600"/>
            <a:ext cx="5029200" cy="517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Return a completed Emergency Release of Blood Products form for each unit transfused:</a:t>
            </a:r>
          </a:p>
          <a:p>
            <a:pPr marL="0" indent="0">
              <a:buNone/>
            </a:pPr>
            <a:r>
              <a:rPr lang="en-US" sz="2400" dirty="0" smtClean="0"/>
              <a:t>1. Patient information if available:</a:t>
            </a:r>
          </a:p>
          <a:p>
            <a:pPr lvl="1"/>
            <a:r>
              <a:rPr lang="en-US" sz="1600" dirty="0" smtClean="0"/>
              <a:t>Name</a:t>
            </a:r>
          </a:p>
          <a:p>
            <a:pPr lvl="1"/>
            <a:r>
              <a:rPr lang="en-US" sz="1600" dirty="0" smtClean="0"/>
              <a:t>MRN and/or CSN</a:t>
            </a:r>
          </a:p>
          <a:p>
            <a:pPr marL="0" indent="0">
              <a:buNone/>
            </a:pPr>
            <a:r>
              <a:rPr lang="en-US" sz="2400" dirty="0" smtClean="0"/>
              <a:t>2. Location: </a:t>
            </a:r>
            <a:r>
              <a:rPr lang="en-US" dirty="0" smtClean="0"/>
              <a:t>Wilkes</a:t>
            </a:r>
            <a:r>
              <a:rPr lang="en-US" sz="2400" dirty="0" smtClean="0"/>
              <a:t> EMS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2400" dirty="0" smtClean="0"/>
              <a:t>3. Signatures with Date/Time:</a:t>
            </a:r>
          </a:p>
          <a:p>
            <a:pPr lvl="1"/>
            <a:r>
              <a:rPr lang="en-US" sz="1800" dirty="0" smtClean="0"/>
              <a:t>Authorized Individual (Individual authorized by ordering physician)</a:t>
            </a:r>
          </a:p>
          <a:p>
            <a:pPr lvl="1"/>
            <a:r>
              <a:rPr lang="en-US" sz="1800" dirty="0" smtClean="0"/>
              <a:t>Ordering Physician (Print name also) 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C96-1E59-44C4-9A50-E78BC6C9A226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04914"/>
            <a:ext cx="2664183" cy="3475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6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239000" cy="36933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	     Prepared </a:t>
            </a:r>
            <a:r>
              <a:rPr lang="en-US" sz="2400" dirty="0"/>
              <a:t>by</a:t>
            </a:r>
            <a:r>
              <a:rPr lang="en-US" sz="2400" dirty="0" smtClean="0"/>
              <a:t>: Julie Simmons</a:t>
            </a:r>
            <a:r>
              <a:rPr lang="en-US" sz="2400" dirty="0"/>
              <a:t>, MPH, </a:t>
            </a:r>
            <a:r>
              <a:rPr lang="en-US" sz="2400" dirty="0" smtClean="0"/>
              <a:t>MT(ASCP)SBB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                          Bettina Turner, BSMT(ASCP)SBB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838200"/>
            <a:ext cx="8077200" cy="49244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Documentation of transfused units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28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Any time one or more units are transfused in the field,</a:t>
            </a:r>
          </a:p>
          <a:p>
            <a:pPr marL="0" indent="0">
              <a:buNone/>
            </a:pPr>
            <a:r>
              <a:rPr lang="en-US" dirty="0" smtClean="0"/>
              <a:t>Blood Bank must receive a copy of patient chart documenting the units that were transfused </a:t>
            </a:r>
          </a:p>
          <a:p>
            <a:pPr marL="0" indent="0">
              <a:buNone/>
            </a:pPr>
            <a:r>
              <a:rPr lang="en-US" dirty="0" smtClean="0"/>
              <a:t>This information should be passed on to the blood bank as soon as possible.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9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07996"/>
          </a:xfrm>
        </p:spPr>
        <p:txBody>
          <a:bodyPr>
            <a:normAutofit/>
          </a:bodyPr>
          <a:lstStyle/>
          <a:p>
            <a:r>
              <a:rPr lang="en-US" dirty="0" smtClean="0"/>
              <a:t>Units used / Cooler Approaching </a:t>
            </a:r>
            <a:br>
              <a:rPr lang="en-US" dirty="0" smtClean="0"/>
            </a:br>
            <a:r>
              <a:rPr lang="en-US" dirty="0" smtClean="0"/>
              <a:t>“return By Date”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3967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OPTION 1:  </a:t>
            </a:r>
          </a:p>
          <a:p>
            <a:pPr marL="0" indent="0">
              <a:buNone/>
            </a:pPr>
            <a:r>
              <a:rPr lang="en-US" dirty="0" smtClean="0"/>
              <a:t>Physically return cooler to Blood Bank at Wake Forest Baptist Medical Center.</a:t>
            </a:r>
          </a:p>
          <a:p>
            <a:pPr lvl="1"/>
            <a:r>
              <a:rPr lang="en-US" dirty="0" smtClean="0"/>
              <a:t>Call WFBMC Blood Bank (336-716-2618) to notify that Wilkes EMS is coming in to exchange their cooler so preparation of a new one can begin.</a:t>
            </a:r>
          </a:p>
          <a:p>
            <a:pPr lvl="1"/>
            <a:r>
              <a:rPr lang="en-US" dirty="0" smtClean="0"/>
              <a:t>The Blood Bank will prepare a new cooler with new blood units to be sent with the crew upon return of the used / expiring cooler.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5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07996"/>
          </a:xfrm>
        </p:spPr>
        <p:txBody>
          <a:bodyPr/>
          <a:lstStyle/>
          <a:p>
            <a:r>
              <a:rPr lang="en-US" dirty="0" smtClean="0"/>
              <a:t>Units used / Cooler Approaching “return By Date”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7724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OPTION 2:  </a:t>
            </a:r>
          </a:p>
          <a:p>
            <a:pPr marL="0" indent="0">
              <a:buNone/>
            </a:pPr>
            <a:r>
              <a:rPr lang="en-US" dirty="0" smtClean="0"/>
              <a:t>Call WFBMC Blood Bank (336-716-2618) to inform them that cooler is approaching expiration and a new cooler is needed for exchange.</a:t>
            </a:r>
          </a:p>
          <a:p>
            <a:pPr lvl="1"/>
            <a:r>
              <a:rPr lang="en-US" dirty="0" smtClean="0"/>
              <a:t>The Blood Bank will prepare a new cooler with new blood units to be sent via courier to the Wilkes base.</a:t>
            </a:r>
          </a:p>
          <a:p>
            <a:pPr lvl="1"/>
            <a:r>
              <a:rPr lang="en-US" dirty="0" smtClean="0"/>
              <a:t>Upon arrival at the base, the courier will pass off the new cooler for exchange of the old cooler.</a:t>
            </a:r>
          </a:p>
          <a:p>
            <a:pPr lvl="1"/>
            <a:r>
              <a:rPr lang="en-US" dirty="0" smtClean="0"/>
              <a:t>The old cooler will then be returned via courier to the WFBH BB.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0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152400"/>
            <a:ext cx="7429499" cy="1478570"/>
          </a:xfrm>
        </p:spPr>
        <p:txBody>
          <a:bodyPr/>
          <a:lstStyle/>
          <a:p>
            <a:r>
              <a:rPr lang="en-US" dirty="0" smtClean="0"/>
              <a:t>Safety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Coolers are validated to hold temperature.</a:t>
            </a:r>
          </a:p>
          <a:p>
            <a:r>
              <a:rPr lang="en-US" dirty="0" smtClean="0"/>
              <a:t>Data logger constantly logs temperature and displays the internal temperature of the cooler.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Blood units have a temperature indicator (Safe-T-</a:t>
            </a:r>
            <a:r>
              <a:rPr lang="en-US" dirty="0" err="1" smtClean="0"/>
              <a:t>Vue</a:t>
            </a:r>
            <a:r>
              <a:rPr lang="en-US" dirty="0" smtClean="0"/>
              <a:t>) which will turn red if the units exceed a safe temperature.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 zip-tie locking shows cooler contents secure.  </a:t>
            </a:r>
          </a:p>
          <a:p>
            <a:pPr lvl="1"/>
            <a:r>
              <a:rPr lang="en-US" dirty="0" smtClean="0"/>
              <a:t>Cut / No zip-tie  - unsecured cooler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84" y="3988780"/>
            <a:ext cx="2286000" cy="115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71" y="2514600"/>
            <a:ext cx="871351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2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850" y="76200"/>
            <a:ext cx="7429499" cy="990600"/>
          </a:xfrm>
        </p:spPr>
        <p:txBody>
          <a:bodyPr/>
          <a:lstStyle/>
          <a:p>
            <a:r>
              <a:rPr lang="en-US" dirty="0" smtClean="0"/>
              <a:t>Important Notes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101650"/>
          </a:xfrm>
        </p:spPr>
        <p:txBody>
          <a:bodyPr>
            <a:normAutofit/>
          </a:bodyPr>
          <a:lstStyle/>
          <a:p>
            <a:r>
              <a:rPr lang="en-US" dirty="0" smtClean="0"/>
              <a:t>Do NOT store the canvas cooler with blood in any refrigerator or freezer.</a:t>
            </a:r>
          </a:p>
          <a:p>
            <a:r>
              <a:rPr lang="en-US" dirty="0" smtClean="0"/>
              <a:t>Only blood products supplied by WFBMC Blood Bank may be stored in cooler. </a:t>
            </a:r>
          </a:p>
          <a:p>
            <a:r>
              <a:rPr lang="en-US" dirty="0" smtClean="0"/>
              <a:t>The canvas cooler MUST be in the possession of Wilkes County EMS personnel at all times</a:t>
            </a:r>
          </a:p>
          <a:p>
            <a:r>
              <a:rPr lang="en-US" dirty="0" smtClean="0"/>
              <a:t>Only Wilkes County EMS personnel successfully trained in the proper Blood Cooler procedures may handle blood units from the cooler.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9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850" y="76200"/>
            <a:ext cx="7429499" cy="990600"/>
          </a:xfrm>
        </p:spPr>
        <p:txBody>
          <a:bodyPr/>
          <a:lstStyle/>
          <a:p>
            <a:r>
              <a:rPr lang="en-US" dirty="0" smtClean="0"/>
              <a:t>Important Notes cont’d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4421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Keep the cooler closed and secured until units are needed.</a:t>
            </a:r>
          </a:p>
          <a:p>
            <a:pPr marL="0" indent="0">
              <a:buNone/>
            </a:pPr>
            <a:r>
              <a:rPr lang="en-US" dirty="0" smtClean="0"/>
              <a:t>If only a single unit is needed:</a:t>
            </a:r>
          </a:p>
          <a:p>
            <a:pPr marL="746125" lvl="1" indent="-514350">
              <a:buFont typeface="+mj-lt"/>
              <a:buAutoNum type="arabicPeriod"/>
            </a:pPr>
            <a:r>
              <a:rPr lang="en-US" sz="2400" dirty="0" smtClean="0"/>
              <a:t>Place the gel pack on the second unit that remains IN the cooler.  </a:t>
            </a:r>
          </a:p>
          <a:p>
            <a:pPr marL="746125" lvl="1" indent="-514350">
              <a:buFont typeface="+mj-lt"/>
              <a:buAutoNum type="arabicPeriod"/>
            </a:pPr>
            <a:r>
              <a:rPr lang="en-US" sz="2400" dirty="0" smtClean="0"/>
              <a:t>Place the white panel on top. </a:t>
            </a:r>
          </a:p>
          <a:p>
            <a:pPr marL="746125" lvl="1" indent="-514350">
              <a:buFont typeface="+mj-lt"/>
              <a:buAutoNum type="arabicPeriod"/>
            </a:pPr>
            <a:r>
              <a:rPr lang="en-US" sz="2400" dirty="0" smtClean="0"/>
              <a:t>Close and Velcro the Styrofoam section.</a:t>
            </a:r>
          </a:p>
          <a:p>
            <a:pPr marL="746125" lvl="1" indent="-514350">
              <a:buFont typeface="+mj-lt"/>
              <a:buAutoNum type="arabicPeriod"/>
            </a:pPr>
            <a:r>
              <a:rPr lang="en-US" sz="2400" dirty="0" smtClean="0"/>
              <a:t>Zip the canvas cover.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7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429499" cy="990600"/>
          </a:xfrm>
        </p:spPr>
        <p:txBody>
          <a:bodyPr/>
          <a:lstStyle/>
          <a:p>
            <a:r>
              <a:rPr lang="en-US" dirty="0" smtClean="0"/>
              <a:t>Trouble 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61664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Datalogger</a:t>
            </a:r>
            <a:r>
              <a:rPr lang="en-US" dirty="0" smtClean="0"/>
              <a:t> displays a temperature that is outside of </a:t>
            </a:r>
            <a:r>
              <a:rPr lang="en-US" dirty="0"/>
              <a:t> </a:t>
            </a:r>
            <a:r>
              <a:rPr lang="en-US" dirty="0" smtClean="0"/>
              <a:t>         the acceptable 1° - 6°C  range</a:t>
            </a:r>
          </a:p>
          <a:p>
            <a:pPr lvl="1"/>
            <a:r>
              <a:rPr lang="en-US" dirty="0" smtClean="0"/>
              <a:t>Notify the Blood Bank</a:t>
            </a:r>
          </a:p>
          <a:p>
            <a:pPr lvl="1"/>
            <a:r>
              <a:rPr lang="en-US" dirty="0" smtClean="0"/>
              <a:t>Do NOT open the cooler unless instructed to do so by the Blood Bank.</a:t>
            </a:r>
          </a:p>
          <a:p>
            <a:pPr lvl="1"/>
            <a:r>
              <a:rPr lang="en-US" dirty="0" smtClean="0"/>
              <a:t>Potential causes: 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 smtClean="0"/>
              <a:t>Cooler has been compromised.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 smtClean="0"/>
              <a:t>Probe has been pulled out of cooler.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 smtClean="0"/>
              <a:t>Probe wire has shorted out.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9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 of this presentation, the learner will be able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981200"/>
            <a:ext cx="7429499" cy="3810001"/>
          </a:xfrm>
        </p:spPr>
        <p:txBody>
          <a:bodyPr/>
          <a:lstStyle/>
          <a:p>
            <a:r>
              <a:rPr lang="en-US" dirty="0" smtClean="0"/>
              <a:t>State the number of days a cooler is validated for in summer vs winter months</a:t>
            </a:r>
          </a:p>
          <a:p>
            <a:r>
              <a:rPr lang="en-US" dirty="0" smtClean="0"/>
              <a:t>Identify the maximum and minimum allowable temperatures for the contents of the blood coolers</a:t>
            </a:r>
          </a:p>
          <a:p>
            <a:r>
              <a:rPr lang="en-US" dirty="0" smtClean="0"/>
              <a:t>Properly interpret a Safe-T-</a:t>
            </a:r>
            <a:r>
              <a:rPr lang="en-US" dirty="0" err="1" smtClean="0"/>
              <a:t>Vue</a:t>
            </a:r>
            <a:r>
              <a:rPr lang="en-US" dirty="0" smtClean="0"/>
              <a:t> sticker</a:t>
            </a:r>
          </a:p>
          <a:p>
            <a:r>
              <a:rPr lang="en-US" dirty="0" smtClean="0"/>
              <a:t>Request a new cooler when units are used in the field</a:t>
            </a:r>
          </a:p>
          <a:p>
            <a:r>
              <a:rPr lang="en-US" dirty="0" smtClean="0"/>
              <a:t>Request a new cooler when cooler is nearing expiration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3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29499" cy="905482"/>
          </a:xfrm>
        </p:spPr>
        <p:txBody>
          <a:bodyPr/>
          <a:lstStyle/>
          <a:p>
            <a:r>
              <a:rPr lang="en-US" dirty="0" smtClean="0"/>
              <a:t>Validated Cooler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663" y="2522762"/>
            <a:ext cx="3659187" cy="299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57882"/>
            <a:ext cx="4267200" cy="5068281"/>
          </a:xfrm>
        </p:spPr>
        <p:txBody>
          <a:bodyPr>
            <a:normAutofit/>
          </a:bodyPr>
          <a:lstStyle/>
          <a:p>
            <a:r>
              <a:rPr lang="en-US" dirty="0"/>
              <a:t>Canvas Coolers – (Tan or Blue) are validated by the Blood Bank</a:t>
            </a:r>
          </a:p>
          <a:p>
            <a:r>
              <a:rPr lang="en-US" dirty="0" smtClean="0"/>
              <a:t>Coolers will maintain 1 to 6</a:t>
            </a:r>
            <a:r>
              <a:rPr lang="en-US" baseline="30000" dirty="0" smtClean="0"/>
              <a:t>o</a:t>
            </a:r>
            <a:r>
              <a:rPr lang="en-US" dirty="0" smtClean="0"/>
              <a:t>C for 4-5 days.</a:t>
            </a:r>
          </a:p>
          <a:p>
            <a:pPr lvl="1"/>
            <a:r>
              <a:rPr lang="en-US" dirty="0" smtClean="0"/>
              <a:t>July through September: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Return every 4 days due to the hotter outside temperatures.</a:t>
            </a:r>
          </a:p>
          <a:p>
            <a:pPr lvl="1"/>
            <a:r>
              <a:rPr lang="en-US" dirty="0" smtClean="0"/>
              <a:t>October through June: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Return every 5 days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7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1871"/>
            <a:ext cx="7429499" cy="905482"/>
          </a:xfrm>
        </p:spPr>
        <p:txBody>
          <a:bodyPr/>
          <a:lstStyle/>
          <a:p>
            <a:r>
              <a:rPr lang="en-US" dirty="0" smtClean="0"/>
              <a:t>Cooler interior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281" y="997354"/>
            <a:ext cx="1828800" cy="266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3497" y="1646237"/>
            <a:ext cx="4621903" cy="3046988"/>
          </a:xfrm>
        </p:spPr>
        <p:txBody>
          <a:bodyPr/>
          <a:lstStyle/>
          <a:p>
            <a:r>
              <a:rPr lang="en-US" dirty="0" smtClean="0"/>
              <a:t>Each canvas cooler will contain:</a:t>
            </a:r>
          </a:p>
          <a:p>
            <a:pPr lvl="1"/>
            <a:r>
              <a:rPr lang="en-US" dirty="0" smtClean="0"/>
              <a:t>Styrofoam core </a:t>
            </a:r>
          </a:p>
          <a:p>
            <a:pPr lvl="1"/>
            <a:r>
              <a:rPr lang="en-US" dirty="0" smtClean="0"/>
              <a:t>5 </a:t>
            </a:r>
            <a:r>
              <a:rPr lang="en-US" dirty="0"/>
              <a:t>pre-conditioned,  interlocking white panels </a:t>
            </a:r>
            <a:r>
              <a:rPr lang="en-US" dirty="0" smtClean="0"/>
              <a:t>to create </a:t>
            </a:r>
            <a:r>
              <a:rPr lang="en-US" dirty="0"/>
              <a:t>the cooler’s inner storage chamber.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4600" y="1919241"/>
            <a:ext cx="1882214" cy="40487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786" y="4038600"/>
            <a:ext cx="1707028" cy="196917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733800" y="2819400"/>
            <a:ext cx="1142512" cy="15379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054681" y="2505182"/>
            <a:ext cx="2821631" cy="28724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64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Units – Back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038600" cy="237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unit in the cooler will have a temperature indicator (Safe-T-</a:t>
            </a:r>
            <a:r>
              <a:rPr lang="en-US" dirty="0" err="1" smtClean="0"/>
              <a:t>Vue</a:t>
            </a:r>
            <a:r>
              <a:rPr lang="en-US" dirty="0" smtClean="0"/>
              <a:t>) placed on it prior to placing in the cooler.  </a:t>
            </a:r>
          </a:p>
          <a:p>
            <a:r>
              <a:rPr lang="en-US" dirty="0" smtClean="0"/>
              <a:t>Should the temperature of the units reach &gt;6°C, the Safe-T-</a:t>
            </a:r>
            <a:r>
              <a:rPr lang="en-US" dirty="0" err="1" smtClean="0"/>
              <a:t>Vue</a:t>
            </a:r>
            <a:r>
              <a:rPr lang="en-US" dirty="0" smtClean="0"/>
              <a:t> will turn red.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24200" y="2478580"/>
            <a:ext cx="1666280" cy="110282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676400" y="2478580"/>
            <a:ext cx="3114079" cy="110282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448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52400"/>
            <a:ext cx="7429499" cy="1478570"/>
          </a:xfrm>
        </p:spPr>
        <p:txBody>
          <a:bodyPr/>
          <a:lstStyle/>
          <a:p>
            <a:r>
              <a:rPr lang="en-US" dirty="0" smtClean="0"/>
              <a:t>Safe-T-</a:t>
            </a:r>
            <a:r>
              <a:rPr lang="en-US" dirty="0" err="1" smtClean="0"/>
              <a:t>Vue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1334391"/>
            <a:ext cx="6781800" cy="3541714"/>
          </a:xfrm>
        </p:spPr>
        <p:txBody>
          <a:bodyPr>
            <a:normAutofit/>
          </a:bodyPr>
          <a:lstStyle/>
          <a:p>
            <a:r>
              <a:rPr lang="en-US" dirty="0" smtClean="0"/>
              <a:t>As long as there is some white visible in the central window</a:t>
            </a:r>
            <a:r>
              <a:rPr lang="en-US" dirty="0"/>
              <a:t> </a:t>
            </a:r>
            <a:r>
              <a:rPr lang="en-US" dirty="0" smtClean="0"/>
              <a:t>of the Safe-T-</a:t>
            </a:r>
            <a:r>
              <a:rPr lang="en-US" dirty="0" err="1" smtClean="0"/>
              <a:t>Vue</a:t>
            </a:r>
            <a:r>
              <a:rPr lang="en-US" dirty="0" smtClean="0"/>
              <a:t>, one can be assured that the units have been maintained at &lt;6°C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56" y="2907376"/>
            <a:ext cx="433530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7299" y="2907376"/>
            <a:ext cx="1671157" cy="220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52578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</a:t>
            </a:r>
            <a:r>
              <a:rPr lang="en-US" dirty="0" smtClean="0"/>
              <a:t>  There is </a:t>
            </a:r>
            <a:r>
              <a:rPr lang="en-US" b="1" dirty="0" smtClean="0"/>
              <a:t>NO COLOR CHANGE </a:t>
            </a:r>
            <a:r>
              <a:rPr lang="en-US" dirty="0" smtClean="0"/>
              <a:t>if the units get too cold, therefore care must be taken to monitor the temp displayed on the </a:t>
            </a:r>
            <a:r>
              <a:rPr lang="en-US" dirty="0" err="1" smtClean="0"/>
              <a:t>DataLogger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6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338" y="-76674"/>
            <a:ext cx="7429499" cy="1478570"/>
          </a:xfrm>
        </p:spPr>
        <p:txBody>
          <a:bodyPr/>
          <a:lstStyle/>
          <a:p>
            <a:r>
              <a:rPr lang="en-US" dirty="0" smtClean="0"/>
              <a:t>Placement of units in Cooler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090" y="4180073"/>
            <a:ext cx="2679019" cy="215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2209799"/>
            <a:ext cx="5486400" cy="22860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Two (2) Group O units will be placed in the cooler</a:t>
            </a:r>
          </a:p>
          <a:p>
            <a:r>
              <a:rPr lang="en-US" sz="2000" dirty="0" smtClean="0"/>
              <a:t>A temperature probe will be sandwiched between the two units. </a:t>
            </a:r>
          </a:p>
          <a:p>
            <a:endParaRPr lang="en-US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593" y="1410436"/>
            <a:ext cx="2602819" cy="215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989002" y="2486424"/>
            <a:ext cx="1433934" cy="4091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4926568"/>
            <a:ext cx="5249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unit is placed on top of or beside first unit with </a:t>
            </a:r>
          </a:p>
          <a:p>
            <a:r>
              <a:rPr lang="en-US" dirty="0" smtClean="0"/>
              <a:t>temperature probe between the two units.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3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5385"/>
            <a:ext cx="7429499" cy="1478570"/>
          </a:xfrm>
        </p:spPr>
        <p:txBody>
          <a:bodyPr/>
          <a:lstStyle/>
          <a:p>
            <a:r>
              <a:rPr lang="en-US" dirty="0" smtClean="0"/>
              <a:t>Cooler interior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10" y="3810000"/>
            <a:ext cx="1899589" cy="219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1"/>
            <a:ext cx="47244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small gel </a:t>
            </a:r>
            <a:r>
              <a:rPr lang="en-US" dirty="0" smtClean="0"/>
              <a:t>pack placed on top of the units separates and protects the blood </a:t>
            </a:r>
            <a:r>
              <a:rPr lang="en-US" dirty="0"/>
              <a:t>from becoming too </a:t>
            </a:r>
            <a:r>
              <a:rPr lang="en-US" dirty="0" smtClean="0"/>
              <a:t>cold, as the 6</a:t>
            </a:r>
            <a:r>
              <a:rPr lang="en-US" baseline="30000" dirty="0" smtClean="0"/>
              <a:t>th</a:t>
            </a:r>
            <a:r>
              <a:rPr lang="en-US" dirty="0" smtClean="0"/>
              <a:t>, top panel is kept frozen</a:t>
            </a:r>
          </a:p>
          <a:p>
            <a:r>
              <a:rPr lang="en-US" dirty="0" smtClean="0"/>
              <a:t>The top panel completes the interior storage chamber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PTShape_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5792" y="1559088"/>
            <a:ext cx="2038478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6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0120"/>
  <p:tag name="ARTICULATE_PRESENTER_VERSION" val="6"/>
  <p:tag name="ARTICULATE_PROJECT_OPEN" val="1"/>
  <p:tag name="PUBLISH_TITLE" val="Surry County EMS Coolers 1"/>
  <p:tag name="ARTICULATE_PUBLISH_PATH" val="G:\Lab_Shared\BloodBank_Admin\SURRY EMS"/>
  <p:tag name="ARTICULATE_LOGO" val="(None selected)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LAUNCHINNEWWINDOW" val="0"/>
  <p:tag name="LASTPUBLISHED" val="G:\Lab_Shared\BloodBank_Admin\SURRY EMS\Surry County EMS Coolers 1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000ef91-c1e5-4a64-9cd1-537ff10b32f9"/>
  <p:tag name="ARTICULATE_SLIDE_NAV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zX1ipnGA_files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6925327-a8e3-494f-91f6-dc9870f1783d"/>
  <p:tag name="ARTICULATE_SLIDE_NAV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ulvmophf_files\slide0001_image001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GeOqC0BD_files\slide0001_image001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1e8231-6346-4911-890d-950fe7189c6f"/>
  <p:tag name="ARTICULATE_SLIDE_NAV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5WhAVEwd_files\slide0001_image001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9ExJJ6VQ_files\slide0001_image001.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bed39f0-1946-48ba-82ba-5136fd94d490"/>
  <p:tag name="ARTICULATE_SLIDE_NAV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hs9JXe5z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00235f5-699d-4d16-8f9f-b227a7fe8682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2d32c56-a980-4985-b350-dc2167eecfdc"/>
  <p:tag name="ARTICULATE_SLIDE_NAV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ofHQnCb0_files\slide0001_image001.p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829e983-4e76-444d-b51a-6332fa666dcb"/>
  <p:tag name="ARTICULATE_SLIDE_NAV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WxD9tvIH_files\slide0001_image001.p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9e95312-f28e-4af6-99b7-cc19722d3579"/>
  <p:tag name="ARTICULATE_SLIDE_NAV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DIyaVTU5_files\slide0001_image001.p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31f1474-2d0c-4f9b-b089-9b6b1318728b"/>
  <p:tag name="ARTICULATE_SLIDE_NAV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bcbusFW1_files\slide0001_image001.p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82650b1-5cfa-4149-aef5-2a03ed6c862b"/>
  <p:tag name="ARTICULATE_SLIDE_NAV" val="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A3vBSLjt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9b649ee-ff4c-4776-ab44-6032426722c4"/>
  <p:tag name="ARTICULATE_SLIDE_NAV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6925327-a8e3-494f-91f6-dc9870f1783d"/>
  <p:tag name="ARTICULATE_SLIDE_NAV" val="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GeOqC0BD_files\slide0001_image001.p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e0790d9-e691-4f2a-97f2-63bb199c66c8"/>
  <p:tag name="ARTICULATE_SLIDE_NAV" val="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TVrv6JYh_files\slide0001_image001.p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c42c961-89a0-4e01-a4fa-22ded9f403e6"/>
  <p:tag name="ARTICULATE_SLIDE_NAV" val="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e188c9a-95eb-4276-a9e9-b376c16eb03a"/>
  <p:tag name="ARTICULATE_SLIDE_NAV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5dca13b-dc83-490b-8520-00d159ac718d"/>
  <p:tag name="ARTICULATE_SLIDE_NAV" val="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5dca13b-dc83-490b-8520-00d159ac718d"/>
  <p:tag name="ARTICULATE_SLIDE_NAV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744ebb2-7439-4a5b-8981-afba41521ba4"/>
  <p:tag name="ARTICULATE_SLIDE_NAV" val="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6MgrWr4C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a3e8369-60f6-4836-b55f-4169c00416fe"/>
  <p:tag name="ARTICULATE_SLIDE_NAV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RlYJLIYq_files\slide0001_image001.pn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24e1d43-5950-42de-a033-001d682e2dfa"/>
  <p:tag name="ARTICULATE_SLIDE_NAV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fd8c1d8-1bd8-44b5-b1fe-519cc18d79b9"/>
  <p:tag name="ARTICULATE_SLIDE_NAV" val="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dc3b620-a3c9-4af9-952f-86f1f614129b"/>
  <p:tag name="ARTICULATE_SLIDE_NAV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3ebcabf-45f5-4697-aa02-4f1326897ac5"/>
  <p:tag name="ARTICULATE_SLIDE_NAV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3A9fPHXY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8ff6018-6953-4e0f-9c4c-2c28d5ff8a18"/>
  <p:tag name="ARTICULATE_SLIDE_NAV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ChHfixGc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df105c6-04bc-4a90-bc5c-fa7c01b4facd"/>
  <p:tag name="ARTICULATE_SLIDE_NAV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jhsimmon\AppData\Local\Temp\articulate\presenter\imgtemp\9YZFjc2x_files\slide0001_image001.jp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1626</TotalTime>
  <Words>1230</Words>
  <Application>Microsoft Office PowerPoint</Application>
  <PresentationFormat>On-screen Show (4:3)</PresentationFormat>
  <Paragraphs>159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Trebuchet MS</vt:lpstr>
      <vt:lpstr>Tw Cen MT</vt:lpstr>
      <vt:lpstr>Wingdings</vt:lpstr>
      <vt:lpstr>Circuit</vt:lpstr>
      <vt:lpstr>Wilkes County EMS Coolers</vt:lpstr>
      <vt:lpstr>      Prepared by: Julie Simmons, MPH, MT(ASCP)SBB                            Bettina Turner, BSMT(ASCP)SBB</vt:lpstr>
      <vt:lpstr>At the end of this presentation, the learner will be able to</vt:lpstr>
      <vt:lpstr>Validated Cooler</vt:lpstr>
      <vt:lpstr>Cooler interior</vt:lpstr>
      <vt:lpstr>Blood Units – Back</vt:lpstr>
      <vt:lpstr>Safe-T-Vue</vt:lpstr>
      <vt:lpstr>Placement of units in Cooler</vt:lpstr>
      <vt:lpstr>Cooler interior</vt:lpstr>
      <vt:lpstr>Cooler interior</vt:lpstr>
      <vt:lpstr>Closed Cooler</vt:lpstr>
      <vt:lpstr>Top of Cooler</vt:lpstr>
      <vt:lpstr>Top of Cooler</vt:lpstr>
      <vt:lpstr>Top of Cooler</vt:lpstr>
      <vt:lpstr>Emergency Release Documentation</vt:lpstr>
      <vt:lpstr>Opening the cooler</vt:lpstr>
      <vt:lpstr>Removing the unit(s)</vt:lpstr>
      <vt:lpstr>Before Transfusion</vt:lpstr>
      <vt:lpstr>When One or Both Blood Units are Used</vt:lpstr>
      <vt:lpstr>Documentation of transfused units</vt:lpstr>
      <vt:lpstr>Units used / Cooler Approaching  “return By Date”</vt:lpstr>
      <vt:lpstr>Units used / Cooler Approaching “return By Date”</vt:lpstr>
      <vt:lpstr>Safety Features</vt:lpstr>
      <vt:lpstr>Important Notes</vt:lpstr>
      <vt:lpstr>Important Notes cont’d</vt:lpstr>
      <vt:lpstr>Trouble shooting</vt:lpstr>
      <vt:lpstr>The END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Surry County EMS Coolers</dc:title>
  <dc:creator>WFBMC</dc:creator>
  <cp:lastModifiedBy>Bettina Turner</cp:lastModifiedBy>
  <cp:revision>57</cp:revision>
  <cp:lastPrinted>2017-10-12T16:04:42Z</cp:lastPrinted>
  <dcterms:created xsi:type="dcterms:W3CDTF">2017-10-10T17:39:49Z</dcterms:created>
  <dcterms:modified xsi:type="dcterms:W3CDTF">2022-02-25T20:05:32Z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Surry County EMS Coolers 1</vt:lpwstr>
  </property>
  <property fmtid="{D5CDD505-2E9C-101B-9397-08002B2CF9AE}" pid="4" name="ArticulateGUID">
    <vt:lpwstr>A3B08644-3885-46B8-8AA0-77A61736EB60</vt:lpwstr>
  </property>
  <property fmtid="{D5CDD505-2E9C-101B-9397-08002B2CF9AE}" pid="5" name="ArticulateProjectFull">
    <vt:lpwstr>G:\Lab_Shared\BloodBank_Admin\SURRY EMS\Surry County EMS Coolers 1.ppta</vt:lpwstr>
  </property>
</Properties>
</file>