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506" r:id="rId5"/>
    <p:sldId id="436" r:id="rId6"/>
    <p:sldId id="491" r:id="rId7"/>
    <p:sldId id="492" r:id="rId8"/>
    <p:sldId id="493" r:id="rId9"/>
    <p:sldId id="494" r:id="rId10"/>
    <p:sldId id="419" r:id="rId11"/>
    <p:sldId id="467" r:id="rId12"/>
    <p:sldId id="472" r:id="rId13"/>
    <p:sldId id="469" r:id="rId14"/>
    <p:sldId id="470" r:id="rId15"/>
    <p:sldId id="471" r:id="rId16"/>
    <p:sldId id="473" r:id="rId17"/>
    <p:sldId id="495" r:id="rId18"/>
    <p:sldId id="497" r:id="rId19"/>
    <p:sldId id="498" r:id="rId20"/>
    <p:sldId id="499" r:id="rId21"/>
    <p:sldId id="500" r:id="rId22"/>
    <p:sldId id="501" r:id="rId23"/>
    <p:sldId id="502" r:id="rId24"/>
    <p:sldId id="503" r:id="rId25"/>
    <p:sldId id="504" r:id="rId26"/>
    <p:sldId id="465" r:id="rId27"/>
    <p:sldId id="490" r:id="rId28"/>
    <p:sldId id="466" r:id="rId29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41C0C1-2EB2-4F42-ABE1-64966904870F}">
          <p14:sldIdLst>
            <p14:sldId id="506"/>
            <p14:sldId id="436"/>
            <p14:sldId id="491"/>
            <p14:sldId id="492"/>
            <p14:sldId id="493"/>
            <p14:sldId id="494"/>
            <p14:sldId id="419"/>
            <p14:sldId id="467"/>
            <p14:sldId id="472"/>
            <p14:sldId id="469"/>
            <p14:sldId id="470"/>
            <p14:sldId id="471"/>
            <p14:sldId id="473"/>
            <p14:sldId id="495"/>
            <p14:sldId id="497"/>
            <p14:sldId id="498"/>
            <p14:sldId id="499"/>
            <p14:sldId id="500"/>
            <p14:sldId id="501"/>
            <p14:sldId id="502"/>
            <p14:sldId id="503"/>
            <p14:sldId id="504"/>
            <p14:sldId id="465"/>
            <p14:sldId id="490"/>
            <p14:sldId id="4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2092"/>
    <a:srgbClr val="75767F"/>
    <a:srgbClr val="6C6D76"/>
    <a:srgbClr val="63646B"/>
    <a:srgbClr val="606167"/>
    <a:srgbClr val="5C5D62"/>
    <a:srgbClr val="E5B901"/>
    <a:srgbClr val="F0C200"/>
    <a:srgbClr val="008C95"/>
    <a:srgbClr val="007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55" autoAdjust="0"/>
    <p:restoredTop sz="96327"/>
  </p:normalViewPr>
  <p:slideViewPr>
    <p:cSldViewPr snapToGrid="0" snapToObjects="1">
      <p:cViewPr varScale="1">
        <p:scale>
          <a:sx n="115" d="100"/>
          <a:sy n="115" d="100"/>
        </p:scale>
        <p:origin x="9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FD3E5FF7-B4BC-4A24-BF42-7F6EB3CC778F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EB0F3A7-C570-4C45-8AD8-1E654D309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416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EC38D21-D0B8-4CD7-839D-3680E18E1D25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7AED04C0-A354-4F9C-A1C7-5703200E12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22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5E185B-3BDF-D14D-B085-A580EE226EAB}"/>
              </a:ext>
            </a:extLst>
          </p:cNvPr>
          <p:cNvSpPr/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6E7E8"/>
              </a:gs>
              <a:gs pos="0">
                <a:schemeClr val="bg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7C429685-219A-AF45-85AA-89BCC71FA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3288" y="1410764"/>
            <a:ext cx="5365422" cy="103359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4D5828F-73AB-4E46-BF9F-BC0A8EBF0BF2}"/>
              </a:ext>
            </a:extLst>
          </p:cNvPr>
          <p:cNvSpPr/>
          <p:nvPr userDrawn="1"/>
        </p:nvSpPr>
        <p:spPr>
          <a:xfrm>
            <a:off x="0" y="3041354"/>
            <a:ext cx="12192000" cy="2336758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985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221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4690B5-94E9-834D-A68A-03D61DA740EC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20E2215C-96C6-8D43-AA77-F5ABF5E57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66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75B820-07C2-A949-BE2B-4A88861E972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E6E7E8"/>
              </a:gs>
              <a:gs pos="0">
                <a:schemeClr val="bg1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757CB469-7135-4240-A8AB-EEF1493C23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54769" y="5705922"/>
            <a:ext cx="2356403" cy="45393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04B28AB-B922-D645-A3B2-3B6FC8273531}"/>
              </a:ext>
            </a:extLst>
          </p:cNvPr>
          <p:cNvSpPr/>
          <p:nvPr userDrawn="1"/>
        </p:nvSpPr>
        <p:spPr>
          <a:xfrm>
            <a:off x="0" y="2531400"/>
            <a:ext cx="12192000" cy="2336758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803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786546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666271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5433158"/>
            <a:ext cx="2743200" cy="365125"/>
          </a:xfrm>
          <a:prstGeom prst="rect">
            <a:avLst/>
          </a:prstGeom>
        </p:spPr>
        <p:txBody>
          <a:bodyPr/>
          <a:lstStyle/>
          <a:p>
            <a:fld id="{3955BA4C-A53A-AA4D-A3AA-4109DB938F72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5433158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5414995"/>
            <a:ext cx="2743200" cy="365125"/>
          </a:xfrm>
          <a:prstGeom prst="rect">
            <a:avLst/>
          </a:prstGeom>
        </p:spPr>
        <p:txBody>
          <a:bodyPr/>
          <a:lstStyle/>
          <a:p>
            <a:fld id="{7A4E9FC1-05CE-2144-85E4-8B7AC2E2F0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62FB26-8DBC-4E4E-9215-B6E21C4A450E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8F1EDDEF-2B7F-3540-9C73-692A6B588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09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35087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35087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5469279"/>
            <a:ext cx="2743200" cy="365125"/>
          </a:xfrm>
          <a:prstGeom prst="rect">
            <a:avLst/>
          </a:prstGeom>
        </p:spPr>
        <p:txBody>
          <a:bodyPr/>
          <a:lstStyle/>
          <a:p>
            <a:fld id="{3955BA4C-A53A-AA4D-A3AA-4109DB938F72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546927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451116"/>
            <a:ext cx="2743200" cy="365125"/>
          </a:xfrm>
          <a:prstGeom prst="rect">
            <a:avLst/>
          </a:prstGeom>
        </p:spPr>
        <p:txBody>
          <a:bodyPr/>
          <a:lstStyle/>
          <a:p>
            <a:fld id="{7A4E9FC1-05CE-2144-85E4-8B7AC2E2F0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AD3E57-6927-AB4B-A396-BE9535E4BB41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Icon&#10;&#10;Description automatically generated with medium confidence">
            <a:extLst>
              <a:ext uri="{FF2B5EF4-FFF2-40B4-BE49-F238E27FC236}">
                <a16:creationId xmlns:a16="http://schemas.microsoft.com/office/drawing/2014/main" id="{5A43A9FE-B5DC-8C44-B8CC-6108C5ACD7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02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5469279"/>
            <a:ext cx="2743200" cy="365125"/>
          </a:xfrm>
          <a:prstGeom prst="rect">
            <a:avLst/>
          </a:prstGeom>
        </p:spPr>
        <p:txBody>
          <a:bodyPr/>
          <a:lstStyle/>
          <a:p>
            <a:fld id="{3955BA4C-A53A-AA4D-A3AA-4109DB938F72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546927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5451116"/>
            <a:ext cx="2743200" cy="365125"/>
          </a:xfrm>
          <a:prstGeom prst="rect">
            <a:avLst/>
          </a:prstGeom>
        </p:spPr>
        <p:txBody>
          <a:bodyPr/>
          <a:lstStyle/>
          <a:p>
            <a:fld id="{7A4E9FC1-05CE-2144-85E4-8B7AC2E2F0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6ACF14-7538-944A-B8D3-1F68ACCF22EF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Icon&#10;&#10;Description automatically generated with medium confidence">
            <a:extLst>
              <a:ext uri="{FF2B5EF4-FFF2-40B4-BE49-F238E27FC236}">
                <a16:creationId xmlns:a16="http://schemas.microsoft.com/office/drawing/2014/main" id="{542931A4-ADCD-2E4A-BB68-96666B651C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6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B613A13B-71E1-A444-AB28-18D6AC09F7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AFDF682A-EA69-D145-AC8E-FC5B234D3F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69279"/>
            <a:ext cx="2743200" cy="365125"/>
          </a:xfrm>
          <a:prstGeom prst="rect">
            <a:avLst/>
          </a:prstGeom>
        </p:spPr>
        <p:txBody>
          <a:bodyPr/>
          <a:lstStyle/>
          <a:p>
            <a:fld id="{3955BA4C-A53A-AA4D-A3AA-4109DB938F72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BE4F81D-D791-B54B-B817-2D5B28414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46927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64E3B238-6DB3-B24D-A9A1-1914CFF85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451116"/>
            <a:ext cx="2743200" cy="365125"/>
          </a:xfrm>
          <a:prstGeom prst="rect">
            <a:avLst/>
          </a:prstGeom>
        </p:spPr>
        <p:txBody>
          <a:bodyPr/>
          <a:lstStyle/>
          <a:p>
            <a:fld id="{7A4E9FC1-05CE-2144-85E4-8B7AC2E2F0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9F6225-3A98-874A-B114-B830B68FF40C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76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3990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290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D954FD87-E782-B646-9AC7-30BE88FD3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469279"/>
            <a:ext cx="2743200" cy="365125"/>
          </a:xfrm>
          <a:prstGeom prst="rect">
            <a:avLst/>
          </a:prstGeom>
        </p:spPr>
        <p:txBody>
          <a:bodyPr/>
          <a:lstStyle/>
          <a:p>
            <a:fld id="{3955BA4C-A53A-AA4D-A3AA-4109DB938F72}" type="datetimeFigureOut">
              <a:rPr lang="en-US" smtClean="0"/>
              <a:t>4/7/2022</a:t>
            </a:fld>
            <a:endParaRPr lang="en-US" dirty="0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4091F6FA-435C-3441-AC05-CCB47A34E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5469279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6AA0B62-C44F-7241-B4E4-B1A0DF648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451116"/>
            <a:ext cx="2743200" cy="365125"/>
          </a:xfrm>
          <a:prstGeom prst="rect">
            <a:avLst/>
          </a:prstGeom>
        </p:spPr>
        <p:txBody>
          <a:bodyPr/>
          <a:lstStyle/>
          <a:p>
            <a:fld id="{7A4E9FC1-05CE-2144-85E4-8B7AC2E2F0B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178D541-3A9C-7F44-A648-CEE1110587DE}"/>
              </a:ext>
            </a:extLst>
          </p:cNvPr>
          <p:cNvSpPr/>
          <p:nvPr userDrawn="1"/>
        </p:nvSpPr>
        <p:spPr>
          <a:xfrm>
            <a:off x="0" y="5997328"/>
            <a:ext cx="12192000" cy="286795"/>
          </a:xfrm>
          <a:prstGeom prst="rect">
            <a:avLst/>
          </a:prstGeom>
          <a:solidFill>
            <a:srgbClr val="008C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2C9C0F30-A5DB-7947-B02F-09E571940D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32720" y="6428395"/>
            <a:ext cx="1631598" cy="3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06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60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63" r:id="rId4"/>
    <p:sldLayoutId id="2147483664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 smtClean="0">
                <a:solidFill>
                  <a:schemeClr val="bg2">
                    <a:lumMod val="75000"/>
                  </a:schemeClr>
                </a:solidFill>
              </a:rPr>
              <a:t>April Lab Safety Team Meeting</a:t>
            </a:r>
            <a:endParaRPr lang="en-US" sz="48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If you are attending via </a:t>
            </a:r>
            <a:r>
              <a:rPr lang="en-US" dirty="0" err="1" smtClean="0"/>
              <a:t>Webex</a:t>
            </a:r>
            <a:r>
              <a:rPr lang="en-US" dirty="0" smtClean="0"/>
              <a:t> without a microphone, please also join by phone: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Call 1-415-655-0001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Meeting number (access code): 2424 838 2885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8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012" y="1102654"/>
            <a:ext cx="2685132" cy="431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84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125" y="1221962"/>
            <a:ext cx="2712427" cy="3732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5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315" y="1147157"/>
            <a:ext cx="2753370" cy="430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Topic of the Month Quiz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62</a:t>
            </a:r>
            <a:r>
              <a:rPr lang="en-US" dirty="0" smtClean="0"/>
              <a:t> respondents for March’s quiz</a:t>
            </a:r>
            <a:endParaRPr lang="en-US" dirty="0"/>
          </a:p>
          <a:p>
            <a:r>
              <a:rPr lang="en-US" dirty="0" smtClean="0">
                <a:solidFill>
                  <a:srgbClr val="00B050"/>
                </a:solidFill>
              </a:rPr>
              <a:t>19 </a:t>
            </a:r>
            <a:r>
              <a:rPr lang="en-US" dirty="0" smtClean="0"/>
              <a:t>people scored 100%</a:t>
            </a:r>
          </a:p>
          <a:p>
            <a:r>
              <a:rPr lang="en-US" dirty="0" smtClean="0"/>
              <a:t>Winner of the drawing</a:t>
            </a:r>
          </a:p>
          <a:p>
            <a:pPr marL="457200" lvl="1" indent="0">
              <a:buNone/>
            </a:pPr>
            <a:r>
              <a:rPr lang="en-US" sz="3600" dirty="0" smtClean="0"/>
              <a:t>Kelly Pugh</a:t>
            </a:r>
          </a:p>
          <a:p>
            <a:pPr marL="457200" lvl="1" indent="0">
              <a:buNone/>
            </a:pPr>
            <a:r>
              <a:rPr lang="en-US" dirty="0" smtClean="0"/>
              <a:t>from the Blood Bank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203" y="1231656"/>
            <a:ext cx="3099607" cy="412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5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9028"/>
          </a:xfrm>
        </p:spPr>
        <p:txBody>
          <a:bodyPr/>
          <a:lstStyle/>
          <a:p>
            <a:r>
              <a:rPr lang="en-US" b="1" dirty="0" smtClean="0"/>
              <a:t>Lab Safety Team </a:t>
            </a:r>
            <a:r>
              <a:rPr lang="en-US" b="1" dirty="0" err="1" smtClean="0"/>
              <a:t>Sharepoint</a:t>
            </a:r>
            <a:r>
              <a:rPr lang="en-US" b="1" dirty="0" smtClean="0"/>
              <a:t> Site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9331" y="1617807"/>
            <a:ext cx="9353337" cy="342265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002684" y="1853738"/>
            <a:ext cx="565265" cy="349135"/>
          </a:xfrm>
          <a:prstGeom prst="ellipse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38200" y="906323"/>
            <a:ext cx="4465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67882"/>
                </a:solidFill>
                <a:latin typeface="Arial" panose="020B0604020202020204" pitchFamily="34" charset="0"/>
                <a:ea typeface="+mj-ea"/>
                <a:cs typeface="+mj-cs"/>
              </a:rPr>
              <a:t>How to get there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577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8718" y="1690688"/>
            <a:ext cx="6126954" cy="3557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there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6733310" y="4189614"/>
            <a:ext cx="1230283" cy="748145"/>
          </a:xfrm>
          <a:prstGeom prst="ellipse">
            <a:avLst/>
          </a:prstGeom>
          <a:noFill/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8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there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0287" y="1294903"/>
            <a:ext cx="5773014" cy="3693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4776" y="5021832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Accessible to everyone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6435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0" y="157942"/>
            <a:ext cx="7773074" cy="9632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680" y="1254197"/>
            <a:ext cx="8138865" cy="515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90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17" y="1252649"/>
            <a:ext cx="3457327" cy="840220"/>
          </a:xfrm>
        </p:spPr>
        <p:txBody>
          <a:bodyPr/>
          <a:lstStyle/>
          <a:p>
            <a:pPr algn="ctr"/>
            <a:r>
              <a:rPr lang="en-US" sz="3600" dirty="0" smtClean="0"/>
              <a:t>Good Catches in March</a:t>
            </a:r>
            <a:endParaRPr lang="en-US" sz="36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573574" y="506990"/>
          <a:ext cx="7000875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9" name="Worksheet" r:id="rId3" imgW="7000819" imgH="419033" progId="Excel.Sheet.12">
                  <p:embed/>
                </p:oleObj>
              </mc:Choice>
              <mc:Fallback>
                <p:oleObj name="Worksheet" r:id="rId3" imgW="7000819" imgH="419033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3574" y="506990"/>
                        <a:ext cx="7000875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573" y="926090"/>
            <a:ext cx="7000876" cy="2889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18761" y="4234290"/>
            <a:ext cx="4812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Great Work! Thank you!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83826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377" y="1083714"/>
            <a:ext cx="4915132" cy="5703167"/>
          </a:xfrm>
        </p:spPr>
        <p:txBody>
          <a:bodyPr/>
          <a:lstStyle/>
          <a:p>
            <a:pPr algn="ctr"/>
            <a:r>
              <a:rPr lang="en-US" sz="3600" dirty="0" smtClean="0"/>
              <a:t>Good Catch Recipient </a:t>
            </a:r>
            <a:br>
              <a:rPr lang="en-US" sz="3600" dirty="0" smtClean="0"/>
            </a:br>
            <a:r>
              <a:rPr lang="en-US" sz="3600" dirty="0" smtClean="0"/>
              <a:t>for March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Kim Nguyen (L)</a:t>
            </a:r>
            <a:br>
              <a:rPr lang="en-US" sz="3600" dirty="0" smtClean="0"/>
            </a:br>
            <a:r>
              <a:rPr lang="en-US" sz="3600" dirty="0" err="1" smtClean="0"/>
              <a:t>Misandra</a:t>
            </a:r>
            <a:r>
              <a:rPr lang="en-US" sz="3600" dirty="0" smtClean="0"/>
              <a:t> Quan (R)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2050" name="A743A26A-7502-4E8A-94FE-8D3AD74F6E49" descr="A743A26A-7502-4E8A-94FE-8D3AD74F6E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65" y="311576"/>
            <a:ext cx="5423990" cy="567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952" y="1122218"/>
            <a:ext cx="9057821" cy="4532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37367" y="4751926"/>
            <a:ext cx="522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121 Deviations in March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04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1928" y="99754"/>
            <a:ext cx="8287788" cy="1404850"/>
          </a:xfrm>
        </p:spPr>
        <p:txBody>
          <a:bodyPr/>
          <a:lstStyle/>
          <a:p>
            <a:pPr algn="ctr"/>
            <a:r>
              <a:rPr lang="en-US" dirty="0" smtClean="0"/>
              <a:t>Safety Focus of the Month</a:t>
            </a:r>
            <a:br>
              <a:rPr lang="en-US" dirty="0" smtClean="0"/>
            </a:br>
            <a:r>
              <a:rPr lang="en-US" sz="4000" dirty="0" smtClean="0"/>
              <a:t>Numeric/Phonetic Clarifications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1487978" y="1775011"/>
            <a:ext cx="91356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Numeric clarification </a:t>
            </a:r>
            <a:r>
              <a:rPr lang="en-US" sz="2400" dirty="0"/>
              <a:t>is </a:t>
            </a:r>
            <a:r>
              <a:rPr lang="en-US" sz="2400" dirty="0" smtClean="0"/>
              <a:t>easy and </a:t>
            </a:r>
            <a:r>
              <a:rPr lang="en-US" sz="2400" dirty="0"/>
              <a:t>saves </a:t>
            </a:r>
            <a:r>
              <a:rPr lang="en-US" sz="2400" dirty="0" smtClean="0"/>
              <a:t>lives</a:t>
            </a:r>
            <a:r>
              <a:rPr lang="en-US" sz="2400" dirty="0"/>
              <a:t>. The best times to use numeric clarifications are room number, dose, rate, and result. When using numeric clarification – say the number and then say the digits.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3007821" y="361507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Numeric Clarification </a:t>
            </a:r>
            <a:endParaRPr lang="en-US" sz="2400" dirty="0" smtClean="0"/>
          </a:p>
          <a:p>
            <a:r>
              <a:rPr lang="en-US" sz="2400" dirty="0" smtClean="0"/>
              <a:t>For </a:t>
            </a:r>
            <a:r>
              <a:rPr lang="en-US" sz="2400" dirty="0"/>
              <a:t>15 say “15, that’s one – five” </a:t>
            </a:r>
            <a:endParaRPr lang="en-US" sz="2400" dirty="0" smtClean="0"/>
          </a:p>
          <a:p>
            <a:r>
              <a:rPr lang="en-US" sz="2400" dirty="0" smtClean="0"/>
              <a:t>For </a:t>
            </a:r>
            <a:r>
              <a:rPr lang="en-US" sz="2400" dirty="0"/>
              <a:t>50 say “50, that’s five – zero” </a:t>
            </a:r>
            <a:endParaRPr lang="en-US" sz="2400" dirty="0" smtClean="0"/>
          </a:p>
          <a:p>
            <a:r>
              <a:rPr lang="en-US" sz="2400" dirty="0" smtClean="0"/>
              <a:t>For </a:t>
            </a:r>
            <a:r>
              <a:rPr lang="en-US" sz="2400" dirty="0"/>
              <a:t>0.9 say “0.9 that’s zero-point-nine” </a:t>
            </a:r>
            <a:endParaRPr lang="en-US" sz="2400" dirty="0" smtClean="0"/>
          </a:p>
          <a:p>
            <a:r>
              <a:rPr lang="en-US" sz="2400" dirty="0" smtClean="0"/>
              <a:t>For </a:t>
            </a:r>
            <a:r>
              <a:rPr lang="en-US" sz="2400" dirty="0"/>
              <a:t>3-4 say “the range of three to four” </a:t>
            </a:r>
          </a:p>
        </p:txBody>
      </p:sp>
    </p:spTree>
    <p:extLst>
      <p:ext uri="{BB962C8B-B14F-4D97-AF65-F5344CB8AC3E}">
        <p14:creationId xmlns:p14="http://schemas.microsoft.com/office/powerpoint/2010/main" val="39401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261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Safety Focus of the Month</a:t>
            </a:r>
            <a:br>
              <a:rPr lang="en-US" dirty="0"/>
            </a:br>
            <a:r>
              <a:rPr lang="en-US" dirty="0"/>
              <a:t>Numeric/Phonetic Clarifications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509847" y="1825950"/>
            <a:ext cx="573301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Phonetic clarification </a:t>
            </a:r>
            <a:r>
              <a:rPr lang="en-US" dirty="0"/>
              <a:t>was developed by military organizations for high reliability when communicating under difficult conditions.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Until </a:t>
            </a:r>
            <a:r>
              <a:rPr lang="en-US" dirty="0"/>
              <a:t>1957 each US military service had their own phonetic alphabet.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Now</a:t>
            </a:r>
            <a:r>
              <a:rPr lang="en-US" dirty="0"/>
              <a:t>, each service uses the alphabet inset below.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When </a:t>
            </a:r>
            <a:r>
              <a:rPr lang="en-US" dirty="0"/>
              <a:t>using phonetic clarification – say the name, then spell the name by saying the letter and the phonetic clarification for that letter.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306" y="1400261"/>
            <a:ext cx="3415355" cy="433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8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8657"/>
          </a:xfrm>
        </p:spPr>
        <p:txBody>
          <a:bodyPr/>
          <a:lstStyle/>
          <a:p>
            <a:pPr algn="ctr"/>
            <a:r>
              <a:rPr lang="en-US" sz="3600" dirty="0" smtClean="0"/>
              <a:t>Your turn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9845" y="1750810"/>
            <a:ext cx="3900055" cy="3422162"/>
          </a:xfrm>
        </p:spPr>
        <p:txBody>
          <a:bodyPr/>
          <a:lstStyle/>
          <a:p>
            <a:r>
              <a:rPr lang="en-US" dirty="0" smtClean="0"/>
              <a:t>Issues</a:t>
            </a:r>
          </a:p>
          <a:p>
            <a:r>
              <a:rPr lang="en-US" dirty="0" smtClean="0"/>
              <a:t>Concerns</a:t>
            </a:r>
          </a:p>
          <a:p>
            <a:r>
              <a:rPr lang="en-US" dirty="0" smtClean="0"/>
              <a:t>Events</a:t>
            </a:r>
            <a:endParaRPr lang="en-US" dirty="0"/>
          </a:p>
        </p:txBody>
      </p:sp>
      <p:pic>
        <p:nvPicPr>
          <p:cNvPr id="5" name="Picture 4" descr="Co-Active Leadership – Weltgestalter Coach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27" y="1163782"/>
            <a:ext cx="6330399" cy="422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011" y="2601249"/>
            <a:ext cx="10515600" cy="1325563"/>
          </a:xfrm>
        </p:spPr>
        <p:txBody>
          <a:bodyPr/>
          <a:lstStyle/>
          <a:p>
            <a:pPr algn="ctr"/>
            <a:r>
              <a:rPr lang="en-US" sz="5400" dirty="0" smtClean="0"/>
              <a:t>Roll Call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5107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1149"/>
            <a:ext cx="10515600" cy="43666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Next meeting May 5</a:t>
            </a:r>
            <a:r>
              <a:rPr lang="en-US" sz="3200" baseline="300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1-2pm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942092"/>
                </a:solidFill>
              </a:rPr>
              <a:t>In person </a:t>
            </a:r>
            <a:r>
              <a:rPr lang="en-US" dirty="0" smtClean="0"/>
              <a:t>for on campus team members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sz="2400" dirty="0" smtClean="0"/>
              <a:t>Garvin conference room 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 smtClean="0">
                <a:solidFill>
                  <a:srgbClr val="942092"/>
                </a:solidFill>
              </a:rPr>
              <a:t>Webex</a:t>
            </a:r>
            <a:r>
              <a:rPr lang="en-US" dirty="0" smtClean="0"/>
              <a:t> for off campus team members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82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0011" y="2360179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Thank you for your participation!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22712"/>
            <a:ext cx="10515600" cy="446639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2 most common deviations in March</a:t>
            </a:r>
          </a:p>
          <a:p>
            <a:pPr marL="0" indent="0">
              <a:buNone/>
            </a:pPr>
            <a:endParaRPr lang="en-US" dirty="0"/>
          </a:p>
          <a:p>
            <a:pPr lvl="1">
              <a:buFontTx/>
              <a:buChar char="-"/>
            </a:pPr>
            <a:r>
              <a:rPr lang="en-US" sz="2800" dirty="0" smtClean="0"/>
              <a:t>Incorrect Results Reported</a:t>
            </a:r>
          </a:p>
          <a:p>
            <a:pPr lvl="1">
              <a:buFontTx/>
              <a:buChar char="-"/>
            </a:pPr>
            <a:r>
              <a:rPr lang="en-US" sz="2800" dirty="0" smtClean="0"/>
              <a:t>Wrong Tube</a:t>
            </a:r>
          </a:p>
        </p:txBody>
      </p:sp>
    </p:spTree>
    <p:extLst>
      <p:ext uri="{BB962C8B-B14F-4D97-AF65-F5344CB8AC3E}">
        <p14:creationId xmlns:p14="http://schemas.microsoft.com/office/powerpoint/2010/main" val="279878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82" y="722660"/>
            <a:ext cx="8894835" cy="44504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2401" y="4803794"/>
            <a:ext cx="325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17 Deviations in March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7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582" y="813069"/>
            <a:ext cx="8894835" cy="44504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09271" y="4902511"/>
            <a:ext cx="3034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17 Deviations in March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7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534" y="1203767"/>
            <a:ext cx="8900931" cy="445046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most common deviation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772401" y="4903546"/>
            <a:ext cx="3250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13 Deviations in March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0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 </a:t>
            </a:r>
            <a:r>
              <a:rPr lang="en-US" dirty="0" smtClean="0">
                <a:solidFill>
                  <a:srgbClr val="FF0000"/>
                </a:solidFill>
              </a:rPr>
              <a:t>Employee</a:t>
            </a:r>
            <a:r>
              <a:rPr lang="en-US" dirty="0" smtClean="0"/>
              <a:t> Hazard Awareness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911" y="1825625"/>
            <a:ext cx="10758889" cy="3422162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 smtClean="0"/>
              <a:t>April’s Topic </a:t>
            </a:r>
          </a:p>
          <a:p>
            <a:pPr marL="0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	– Hazard Pictograms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01887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70" t="13180" r="5066" b="9612"/>
          <a:stretch/>
        </p:blipFill>
        <p:spPr>
          <a:xfrm>
            <a:off x="943120" y="330742"/>
            <a:ext cx="9845925" cy="5423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3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Pictograms for April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7418" y="2031639"/>
            <a:ext cx="7757163" cy="22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trium Presentation 1">
      <a:dk1>
        <a:srgbClr val="767882"/>
      </a:dk1>
      <a:lt1>
        <a:srgbClr val="FFFFFF"/>
      </a:lt1>
      <a:dk2>
        <a:srgbClr val="000000"/>
      </a:dk2>
      <a:lt2>
        <a:srgbClr val="008C94"/>
      </a:lt2>
      <a:accent1>
        <a:srgbClr val="006C74"/>
      </a:accent1>
      <a:accent2>
        <a:srgbClr val="E5B801"/>
      </a:accent2>
      <a:accent3>
        <a:srgbClr val="004797"/>
      </a:accent3>
      <a:accent4>
        <a:srgbClr val="04BB6E"/>
      </a:accent4>
      <a:accent5>
        <a:srgbClr val="FF7D2E"/>
      </a:accent5>
      <a:accent6>
        <a:srgbClr val="E4333A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humbnail xmlns="2e2fa44a-b297-4cb3-ae00-3700515fc5c7">
      <Url xsi:nil="true"/>
      <Description xsi:nil="true"/>
    </Thumbnail>
    <Template_x0020_Type xmlns="2e2fa44a-b297-4cb3-ae00-3700515fc5c7">PowerPoint Presentation Templates</Template_x0020_Type>
    <Viewer_x0020_Type xmlns="2e2fa44a-b297-4cb3-ae00-3700515fc5c7" xsi:nil="true"/>
    <Notes0 xmlns="2e2fa44a-b297-4cb3-ae00-3700515fc5c7" xsi:nil="true"/>
    <Description0 xmlns="2e2fa44a-b297-4cb3-ae00-3700515fc5c7" xsi:nil="true"/>
    <LookupLocation xmlns="2e2fa44a-b297-4cb3-ae00-3700515fc5c7" xsi:nil="true"/>
    <Size xmlns="2e2fa44a-b297-4cb3-ae00-3700515fc5c7" xsi:nil="true"/>
    <Format xmlns="2e2fa44a-b297-4cb3-ae00-3700515fc5c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11A1C473963441BD86150D67F8ACB6" ma:contentTypeVersion="16" ma:contentTypeDescription="Create a new document." ma:contentTypeScope="" ma:versionID="b6027ac7c4c30af25b9aba57a64d9322">
  <xsd:schema xmlns:xsd="http://www.w3.org/2001/XMLSchema" xmlns:xs="http://www.w3.org/2001/XMLSchema" xmlns:p="http://schemas.microsoft.com/office/2006/metadata/properties" xmlns:ns2="2e2fa44a-b297-4cb3-ae00-3700515fc5c7" xmlns:ns3="990867f7-ed38-4c21-b441-c544514c8362" targetNamespace="http://schemas.microsoft.com/office/2006/metadata/properties" ma:root="true" ma:fieldsID="133d9d9c0223997ef7a48798d8ee9476" ns2:_="" ns3:_="">
    <xsd:import namespace="2e2fa44a-b297-4cb3-ae00-3700515fc5c7"/>
    <xsd:import namespace="990867f7-ed38-4c21-b441-c544514c8362"/>
    <xsd:element name="properties">
      <xsd:complexType>
        <xsd:sequence>
          <xsd:element name="documentManagement">
            <xsd:complexType>
              <xsd:all>
                <xsd:element ref="ns2:Template_x0020_Type"/>
                <xsd:element ref="ns2:Thumbnail" minOccurs="0"/>
                <xsd:element ref="ns2:LookupLocation" minOccurs="0"/>
                <xsd:element ref="ns2:Size" minOccurs="0"/>
                <xsd:element ref="ns2:Description0" minOccurs="0"/>
                <xsd:element ref="ns2:Viewer_x0020_Type" minOccurs="0"/>
                <xsd:element ref="ns2:Format" minOccurs="0"/>
                <xsd:element ref="ns2:Notes0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2fa44a-b297-4cb3-ae00-3700515fc5c7" elementFormDefault="qualified">
    <xsd:import namespace="http://schemas.microsoft.com/office/2006/documentManagement/types"/>
    <xsd:import namespace="http://schemas.microsoft.com/office/infopath/2007/PartnerControls"/>
    <xsd:element name="Template_x0020_Type" ma:index="2" ma:displayName="Template Type" ma:format="Dropdown" ma:internalName="Template_x0020_Type">
      <xsd:simpleType>
        <xsd:restriction base="dms:Choice">
          <xsd:enumeration value="Research Poster Templates"/>
          <xsd:enumeration value="PowerPoint Presentation Templates"/>
          <xsd:enumeration value="Clinical Trials Memo Templates (Word)"/>
          <xsd:enumeration value="Memo Templates"/>
          <xsd:enumeration value="Newsletter Templates"/>
          <xsd:enumeration value="Fax Forms"/>
        </xsd:restriction>
      </xsd:simpleType>
    </xsd:element>
    <xsd:element name="Thumbnail" ma:index="3" nillable="true" ma:displayName="Thumbnail" ma:format="Image" ma:internalName="Thumbnai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ookupLocation" ma:index="4" nillable="true" ma:displayName="Location" ma:list="{8c3d8ae5-af0e-43eb-a7ed-e0f5c1415c9c}" ma:internalName="LookupLocation" ma:readOnly="false" ma:showField="Title">
      <xsd:simpleType>
        <xsd:restriction base="dms:Lookup"/>
      </xsd:simpleType>
    </xsd:element>
    <xsd:element name="Size" ma:index="5" nillable="true" ma:displayName="Size" ma:internalName="Size">
      <xsd:simpleType>
        <xsd:restriction base="dms:Text">
          <xsd:maxLength value="255"/>
        </xsd:restriction>
      </xsd:simpleType>
    </xsd:element>
    <xsd:element name="Description0" ma:index="6" nillable="true" ma:displayName="Description" ma:internalName="Description0">
      <xsd:simpleType>
        <xsd:restriction base="dms:Text">
          <xsd:maxLength value="255"/>
        </xsd:restriction>
      </xsd:simpleType>
    </xsd:element>
    <xsd:element name="Viewer_x0020_Type" ma:index="7" nillable="true" ma:displayName="Viewer Type" ma:format="Dropdown" ma:internalName="Viewer_x0020_Type">
      <xsd:simpleType>
        <xsd:restriction base="dms:Choice">
          <xsd:enumeration value="Internal"/>
          <xsd:enumeration value="External"/>
        </xsd:restriction>
      </xsd:simpleType>
    </xsd:element>
    <xsd:element name="Format" ma:index="14" nillable="true" ma:displayName="Format" ma:format="Dropdown" ma:internalName="Format">
      <xsd:simpleType>
        <xsd:restriction base="dms:Choice">
          <xsd:enumeration value="Standard"/>
          <xsd:enumeration value="Widescreen"/>
        </xsd:restriction>
      </xsd:simpleType>
    </xsd:element>
    <xsd:element name="Notes0" ma:index="15" nillable="true" ma:displayName="Notes" ma:internalName="Notes0">
      <xsd:simpleType>
        <xsd:restriction base="dms:Note">
          <xsd:maxLength value="255"/>
        </xsd:restriction>
      </xsd:simpleType>
    </xsd:element>
    <xsd:element name="MediaServiceMetadata" ma:index="1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867f7-ed38-4c21-b441-c544514c836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F4885C-7609-4458-9BFE-1B0CB90D3740}">
  <ds:schemaRefs>
    <ds:schemaRef ds:uri="http://purl.org/dc/terms/"/>
    <ds:schemaRef ds:uri="2e2fa44a-b297-4cb3-ae00-3700515fc5c7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990867f7-ed38-4c21-b441-c544514c8362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E296A1C-221C-4CD9-AB8C-1B0FBD4BF0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2fa44a-b297-4cb3-ae00-3700515fc5c7"/>
    <ds:schemaRef ds:uri="990867f7-ed38-4c21-b441-c544514c83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3523AF-DDDA-4640-8FDD-706FD858350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8829</TotalTime>
  <Words>361</Words>
  <Application>Microsoft Office PowerPoint</Application>
  <PresentationFormat>Widescreen</PresentationFormat>
  <Paragraphs>59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Office Theme</vt:lpstr>
      <vt:lpstr>Worksheet</vt:lpstr>
      <vt:lpstr>April Lab Safety Team Meeting</vt:lpstr>
      <vt:lpstr>PowerPoint Presentation</vt:lpstr>
      <vt:lpstr>PowerPoint Presentation</vt:lpstr>
      <vt:lpstr>PowerPoint Presentation</vt:lpstr>
      <vt:lpstr>PowerPoint Presentation</vt:lpstr>
      <vt:lpstr>2nd most common deviation </vt:lpstr>
      <vt:lpstr>Lab Employee Hazard Awareness</vt:lpstr>
      <vt:lpstr>PowerPoint Presentation</vt:lpstr>
      <vt:lpstr>Pictograms for April</vt:lpstr>
      <vt:lpstr>PowerPoint Presentation</vt:lpstr>
      <vt:lpstr>PowerPoint Presentation</vt:lpstr>
      <vt:lpstr>PowerPoint Presentation</vt:lpstr>
      <vt:lpstr>Safety Topic of the Month Quiz</vt:lpstr>
      <vt:lpstr>Lab Safety Team Sharepoint Site </vt:lpstr>
      <vt:lpstr>How to get there</vt:lpstr>
      <vt:lpstr>How to get there</vt:lpstr>
      <vt:lpstr>PowerPoint Presentation</vt:lpstr>
      <vt:lpstr>Good Catches in March</vt:lpstr>
      <vt:lpstr>Good Catch Recipient  for March  Kim Nguyen (L) Misandra Quan (R)   </vt:lpstr>
      <vt:lpstr>Safety Focus of the Month Numeric/Phonetic Clarifications</vt:lpstr>
      <vt:lpstr>Safety Focus of the Month Numeric/Phonetic Clarifications</vt:lpstr>
      <vt:lpstr>Your turn</vt:lpstr>
      <vt:lpstr>Roll Call</vt:lpstr>
      <vt:lpstr>PowerPoint Presentation</vt:lpstr>
      <vt:lpstr>Thank you for your participation!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Kym Stone</dc:creator>
  <cp:lastModifiedBy>Hannah Kilpatrick Phillips</cp:lastModifiedBy>
  <cp:revision>403</cp:revision>
  <cp:lastPrinted>2022-04-07T11:45:42Z</cp:lastPrinted>
  <dcterms:created xsi:type="dcterms:W3CDTF">2020-08-30T18:26:08Z</dcterms:created>
  <dcterms:modified xsi:type="dcterms:W3CDTF">2022-04-07T16:36:38Z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0x0101006C11A1C473963441BD86150D67F8ACB6</vt:lpwstr>
  </property>
</Properties>
</file>