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522" r:id="rId5"/>
    <p:sldId id="499" r:id="rId6"/>
    <p:sldId id="436" r:id="rId7"/>
    <p:sldId id="494" r:id="rId8"/>
    <p:sldId id="515" r:id="rId9"/>
    <p:sldId id="514" r:id="rId10"/>
    <p:sldId id="419" r:id="rId11"/>
    <p:sldId id="507" r:id="rId12"/>
    <p:sldId id="508" r:id="rId13"/>
    <p:sldId id="513" r:id="rId14"/>
    <p:sldId id="509" r:id="rId15"/>
    <p:sldId id="512" r:id="rId16"/>
    <p:sldId id="511" r:id="rId17"/>
    <p:sldId id="510" r:id="rId18"/>
    <p:sldId id="473" r:id="rId19"/>
    <p:sldId id="517" r:id="rId20"/>
    <p:sldId id="518" r:id="rId21"/>
    <p:sldId id="519" r:id="rId22"/>
    <p:sldId id="466" r:id="rId23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41C0C1-2EB2-4F42-ABE1-64966904870F}">
          <p14:sldIdLst>
            <p14:sldId id="522"/>
            <p14:sldId id="499"/>
            <p14:sldId id="436"/>
            <p14:sldId id="494"/>
            <p14:sldId id="515"/>
            <p14:sldId id="514"/>
            <p14:sldId id="419"/>
            <p14:sldId id="507"/>
            <p14:sldId id="508"/>
            <p14:sldId id="513"/>
            <p14:sldId id="509"/>
            <p14:sldId id="512"/>
            <p14:sldId id="511"/>
            <p14:sldId id="510"/>
            <p14:sldId id="473"/>
            <p14:sldId id="517"/>
            <p14:sldId id="518"/>
            <p14:sldId id="519"/>
            <p14:sldId id="4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2"/>
    <a:srgbClr val="75767F"/>
    <a:srgbClr val="6C6D76"/>
    <a:srgbClr val="63646B"/>
    <a:srgbClr val="606167"/>
    <a:srgbClr val="5C5D62"/>
    <a:srgbClr val="E5B901"/>
    <a:srgbClr val="F0C200"/>
    <a:srgbClr val="008C95"/>
    <a:srgbClr val="007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55" autoAdjust="0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D3E5FF7-B4BC-4A24-BF42-7F6EB3CC778F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EB0F3A7-C570-4C45-8AD8-1E654D309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16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EC38D21-D0B8-4CD7-839D-3680E18E1D25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AED04C0-A354-4F9C-A1C7-5703200E1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2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E185B-3BDF-D14D-B085-A580EE226EA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C429685-219A-AF45-85AA-89BCC71FA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288" y="1410764"/>
            <a:ext cx="5365422" cy="10335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D5828F-73AB-4E46-BF9F-BC0A8EBF0BF2}"/>
              </a:ext>
            </a:extLst>
          </p:cNvPr>
          <p:cNvSpPr/>
          <p:nvPr userDrawn="1"/>
        </p:nvSpPr>
        <p:spPr>
          <a:xfrm>
            <a:off x="0" y="3041354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2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690B5-94E9-834D-A68A-03D61DA740E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20E2215C-96C6-8D43-AA77-F5ABF5E57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75B820-07C2-A949-BE2B-4A88861E97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757CB469-7135-4240-A8AB-EEF1493C2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769" y="5705922"/>
            <a:ext cx="2356403" cy="4539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4B28AB-B922-D645-A3B2-3B6FC8273531}"/>
              </a:ext>
            </a:extLst>
          </p:cNvPr>
          <p:cNvSpPr/>
          <p:nvPr userDrawn="1"/>
        </p:nvSpPr>
        <p:spPr>
          <a:xfrm>
            <a:off x="0" y="2531400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0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865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662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433158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4331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414995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2FB26-8DBC-4E4E-9215-B6E21C4A450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8F1EDDEF-2B7F-3540-9C73-692A6B588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0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D3E57-6927-AB4B-A396-BE9535E4BB41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5A43A9FE-B5DC-8C44-B8CC-6108C5ACD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ACF14-7538-944A-B8D3-1F68ACCF22EF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542931A4-ADCD-2E4A-BB68-96666B651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B613A13B-71E1-A444-AB28-18D6AC09F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FDF682A-EA69-D145-AC8E-FC5B234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BE4F81D-D791-B54B-B817-2D5B2841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E3B238-6DB3-B24D-A9A1-1914CFF8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F6225-3A98-874A-B114-B830B68FF40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6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99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2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954FD87-E782-B646-9AC7-30BE88FD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91F6FA-435C-3441-AC05-CCB47A34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6AA0B62-C44F-7241-B4E4-B1A0DF64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8D541-3A9C-7F44-A648-CEE1110587D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2C9C0F30-A5DB-7947-B02F-09E571940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3" r:id="rId4"/>
    <p:sldLayoutId id="2147483664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7375-7576-3645-AF3C-A1E5E6380F60}"/>
              </a:ext>
            </a:extLst>
          </p:cNvPr>
          <p:cNvSpPr txBox="1">
            <a:spLocks/>
          </p:cNvSpPr>
          <p:nvPr/>
        </p:nvSpPr>
        <p:spPr>
          <a:xfrm>
            <a:off x="1524000" y="3642536"/>
            <a:ext cx="9144000" cy="73183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May Safety Presentation</a:t>
            </a:r>
            <a:endParaRPr lang="en-US" sz="4800" b="1" spc="-1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723A9-9B96-3448-A176-30EA898954BA}"/>
              </a:ext>
            </a:extLst>
          </p:cNvPr>
          <p:cNvSpPr txBox="1"/>
          <p:nvPr/>
        </p:nvSpPr>
        <p:spPr>
          <a:xfrm>
            <a:off x="523702" y="6258743"/>
            <a:ext cx="467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</a:rPr>
              <a:t>.2022 </a:t>
            </a:r>
            <a:r>
              <a:rPr lang="en-US" dirty="0">
                <a:latin typeface="Arial" panose="020B0604020202020204" pitchFamily="34" charset="0"/>
              </a:rPr>
              <a:t>| Department </a:t>
            </a:r>
            <a:r>
              <a:rPr lang="en-US" dirty="0" smtClean="0">
                <a:latin typeface="Arial" panose="020B0604020202020204" pitchFamily="34" charset="0"/>
              </a:rPr>
              <a:t>of Lab &amp; Pathology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2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448" y="292763"/>
            <a:ext cx="4189615" cy="2356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310" y="3058563"/>
            <a:ext cx="4542299" cy="25246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386" y="836203"/>
            <a:ext cx="10515600" cy="3422162"/>
          </a:xfrm>
        </p:spPr>
        <p:txBody>
          <a:bodyPr/>
          <a:lstStyle/>
          <a:p>
            <a:r>
              <a:rPr lang="en-US" dirty="0" smtClean="0"/>
              <a:t>Hold eyes open when flushing</a:t>
            </a:r>
          </a:p>
          <a:p>
            <a:r>
              <a:rPr lang="en-US" dirty="0" smtClean="0"/>
              <a:t>Remove contact lenses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652" y="3058563"/>
            <a:ext cx="4729942" cy="266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Eyewash QC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4138"/>
            <a:ext cx="10515600" cy="2156171"/>
          </a:xfrm>
        </p:spPr>
        <p:txBody>
          <a:bodyPr/>
          <a:lstStyle/>
          <a:p>
            <a:r>
              <a:rPr lang="en-US" dirty="0" smtClean="0"/>
              <a:t>Eyewash should </a:t>
            </a:r>
            <a:r>
              <a:rPr lang="en-US" dirty="0"/>
              <a:t>be activated weekly for a period long enough to verify operation and ensure that flushing fluid is </a:t>
            </a:r>
            <a:r>
              <a:rPr lang="en-US" dirty="0" smtClean="0"/>
              <a:t>available</a:t>
            </a:r>
          </a:p>
          <a:p>
            <a:r>
              <a:rPr lang="en-US" dirty="0" smtClean="0"/>
              <a:t>Activating the eyewash weekly also </a:t>
            </a:r>
            <a:r>
              <a:rPr lang="en-US" dirty="0"/>
              <a:t>clears sediment and bacteria from the stagnate water</a:t>
            </a:r>
          </a:p>
          <a:p>
            <a:endParaRPr lang="en-US" dirty="0"/>
          </a:p>
        </p:txBody>
      </p:sp>
      <p:pic>
        <p:nvPicPr>
          <p:cNvPr id="5" name="Picture 4" descr="Tap Running Water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02" y="3401227"/>
            <a:ext cx="2787274" cy="308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4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Eyewash </a:t>
            </a:r>
            <a:r>
              <a:rPr lang="en-US" dirty="0" smtClean="0"/>
              <a:t>stations need </a:t>
            </a:r>
            <a:r>
              <a:rPr lang="en-US" dirty="0"/>
              <a:t>to be located such that an exposed employee could reach them </a:t>
            </a:r>
            <a:r>
              <a:rPr lang="en-US" dirty="0" smtClean="0"/>
              <a:t>within…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	</a:t>
            </a:r>
            <a:r>
              <a:rPr lang="en-US" b="1" dirty="0" smtClean="0">
                <a:solidFill>
                  <a:srgbClr val="00B050"/>
                </a:solidFill>
              </a:rPr>
              <a:t>10 seconds</a:t>
            </a:r>
          </a:p>
          <a:p>
            <a:endParaRPr lang="en-US" sz="1200" dirty="0">
              <a:solidFill>
                <a:srgbClr val="00B050"/>
              </a:solidFill>
            </a:endParaRPr>
          </a:p>
          <a:p>
            <a:r>
              <a:rPr lang="en-US" dirty="0"/>
              <a:t>O</a:t>
            </a:r>
            <a:r>
              <a:rPr lang="en-US" dirty="0" smtClean="0"/>
              <a:t>r </a:t>
            </a:r>
            <a:r>
              <a:rPr lang="en-US" dirty="0"/>
              <a:t>no more than </a:t>
            </a:r>
            <a:r>
              <a:rPr lang="en-US" b="1" dirty="0">
                <a:solidFill>
                  <a:srgbClr val="00B050"/>
                </a:solidFill>
              </a:rPr>
              <a:t>55 feet </a:t>
            </a:r>
            <a:r>
              <a:rPr lang="en-US" dirty="0"/>
              <a:t>from location of exposure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Eyewash Bottles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Eyewash bottles are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to be used as a </a:t>
            </a:r>
            <a:r>
              <a:rPr lang="en-US" dirty="0" smtClean="0">
                <a:solidFill>
                  <a:srgbClr val="FF0000"/>
                </a:solidFill>
              </a:rPr>
              <a:t>substitute </a:t>
            </a:r>
            <a:r>
              <a:rPr lang="en-US" dirty="0">
                <a:solidFill>
                  <a:srgbClr val="FF0000"/>
                </a:solidFill>
              </a:rPr>
              <a:t>for flushing your eyes after </a:t>
            </a:r>
            <a:r>
              <a:rPr lang="en-US" dirty="0" smtClean="0">
                <a:solidFill>
                  <a:srgbClr val="FF0000"/>
                </a:solidFill>
              </a:rPr>
              <a:t>exposure</a:t>
            </a:r>
          </a:p>
          <a:p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for immediate </a:t>
            </a:r>
            <a:r>
              <a:rPr lang="en-US" dirty="0" smtClean="0"/>
              <a:t>use while </a:t>
            </a:r>
            <a:r>
              <a:rPr lang="en-US" dirty="0"/>
              <a:t>in transit to a stationary eyewash where you should </a:t>
            </a:r>
            <a:r>
              <a:rPr lang="en-US" dirty="0">
                <a:solidFill>
                  <a:srgbClr val="00B050"/>
                </a:solidFill>
              </a:rPr>
              <a:t>then flush your eyes for 15 minutes</a:t>
            </a:r>
            <a:endParaRPr lang="en-US" sz="2000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Eyewash Bottle 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Eyewash bottles </a:t>
            </a:r>
            <a:r>
              <a:rPr lang="en-US" dirty="0" smtClean="0"/>
              <a:t>must </a:t>
            </a:r>
            <a:r>
              <a:rPr lang="en-US" dirty="0"/>
              <a:t>be </a:t>
            </a:r>
            <a:r>
              <a:rPr lang="en-US" dirty="0">
                <a:solidFill>
                  <a:srgbClr val="FF0000"/>
                </a:solidFill>
              </a:rPr>
              <a:t>examined weekly </a:t>
            </a:r>
            <a:r>
              <a:rPr lang="en-US" dirty="0" smtClean="0"/>
              <a:t>and </a:t>
            </a:r>
            <a:r>
              <a:rPr lang="en-US" dirty="0"/>
              <a:t>be discarded if</a:t>
            </a:r>
            <a:r>
              <a:rPr lang="en-US" dirty="0" smtClean="0"/>
              <a:t>...</a:t>
            </a:r>
          </a:p>
          <a:p>
            <a:endParaRPr lang="en-US" sz="1800" dirty="0"/>
          </a:p>
          <a:p>
            <a:pPr lvl="1"/>
            <a:r>
              <a:rPr lang="en-US" dirty="0" smtClean="0"/>
              <a:t>Seal is broken</a:t>
            </a:r>
          </a:p>
          <a:p>
            <a:pPr lvl="1"/>
            <a:r>
              <a:rPr lang="en-US" dirty="0" smtClean="0"/>
              <a:t>Expiration </a:t>
            </a:r>
            <a:r>
              <a:rPr lang="en-US" dirty="0"/>
              <a:t>date is exceeded </a:t>
            </a:r>
            <a:endParaRPr lang="en-US" dirty="0" smtClean="0"/>
          </a:p>
          <a:p>
            <a:pPr lvl="1"/>
            <a:r>
              <a:rPr lang="en-US" dirty="0" smtClean="0"/>
              <a:t>Solution </a:t>
            </a:r>
            <a:r>
              <a:rPr lang="en-US" dirty="0"/>
              <a:t>is turbid </a:t>
            </a:r>
          </a:p>
          <a:p>
            <a:pPr marL="1371600" lvl="3" indent="0">
              <a:buNone/>
            </a:pPr>
            <a:r>
              <a:rPr lang="en-US" dirty="0" smtClean="0"/>
              <a:t>  </a:t>
            </a:r>
            <a:r>
              <a:rPr lang="en-US" sz="2400" dirty="0" smtClean="0"/>
              <a:t>- this </a:t>
            </a:r>
            <a:r>
              <a:rPr lang="en-US" sz="2400" dirty="0"/>
              <a:t>could indicate bacterial growth</a:t>
            </a:r>
          </a:p>
          <a:p>
            <a:pPr lvl="3"/>
            <a:endParaRPr lang="en-US" dirty="0"/>
          </a:p>
          <a:p>
            <a:r>
              <a:rPr lang="en-US" dirty="0"/>
              <a:t>EH&amp;S will provide replacements upon request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358" y="3305176"/>
            <a:ext cx="3066554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6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Safety Topic of the Month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96 respondents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76 </a:t>
            </a:r>
            <a:r>
              <a:rPr lang="en-US" dirty="0" smtClean="0"/>
              <a:t>people scored 100%</a:t>
            </a:r>
          </a:p>
          <a:p>
            <a:r>
              <a:rPr lang="en-US" dirty="0" smtClean="0"/>
              <a:t>Winner of the drawing</a:t>
            </a:r>
          </a:p>
          <a:p>
            <a:pPr marL="457200" lvl="1" indent="0">
              <a:buNone/>
            </a:pPr>
            <a:r>
              <a:rPr lang="en-US" sz="3600" dirty="0" smtClean="0"/>
              <a:t>Monique Patten</a:t>
            </a:r>
          </a:p>
          <a:p>
            <a:pPr marL="457200" lvl="1" indent="0">
              <a:buNone/>
            </a:pPr>
            <a:r>
              <a:rPr lang="en-US" dirty="0" smtClean="0"/>
              <a:t>from Central Processing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051" y="1150361"/>
            <a:ext cx="3414148" cy="455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5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217" y="1252649"/>
            <a:ext cx="3457327" cy="840220"/>
          </a:xfrm>
        </p:spPr>
        <p:txBody>
          <a:bodyPr/>
          <a:lstStyle/>
          <a:p>
            <a:pPr algn="ctr"/>
            <a:r>
              <a:rPr lang="en-US" sz="3600" dirty="0" smtClean="0"/>
              <a:t>Good Catches in March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663440" y="506990"/>
          <a:ext cx="691101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3" imgW="7000819" imgH="419033" progId="Excel.Sheet.12">
                  <p:embed/>
                </p:oleObj>
              </mc:Choice>
              <mc:Fallback>
                <p:oleObj name="Worksheet" r:id="rId3" imgW="7000819" imgH="419033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3440" y="506990"/>
                        <a:ext cx="691101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18761" y="4234290"/>
            <a:ext cx="4812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78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Great Work! Thank you!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6788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711" y="926090"/>
            <a:ext cx="70866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625" y="593263"/>
            <a:ext cx="4915132" cy="5703167"/>
          </a:xfrm>
        </p:spPr>
        <p:txBody>
          <a:bodyPr/>
          <a:lstStyle/>
          <a:p>
            <a:pPr algn="ctr"/>
            <a:r>
              <a:rPr lang="en-US" sz="3600" dirty="0" smtClean="0"/>
              <a:t>Good Catch Recipient </a:t>
            </a:r>
            <a:br>
              <a:rPr lang="en-US" sz="3600" dirty="0" smtClean="0"/>
            </a:br>
            <a:r>
              <a:rPr lang="en-US" sz="3600" dirty="0" smtClean="0"/>
              <a:t>for April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Mary Miller </a:t>
            </a:r>
            <a:br>
              <a:rPr lang="en-US" sz="3600" dirty="0" smtClean="0"/>
            </a:br>
            <a:r>
              <a:rPr lang="en-US" sz="3600" dirty="0" smtClean="0"/>
              <a:t>Central Processing Lab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360254" y="1025872"/>
            <a:ext cx="5007094" cy="375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121"/>
            <a:ext cx="10515600" cy="873471"/>
          </a:xfrm>
        </p:spPr>
        <p:txBody>
          <a:bodyPr/>
          <a:lstStyle/>
          <a:p>
            <a:pPr algn="ctr"/>
            <a:r>
              <a:rPr lang="en-US" dirty="0" smtClean="0"/>
              <a:t>Cross Check &amp; Assist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902" y="1105592"/>
            <a:ext cx="5582305" cy="471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011" y="236017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Thank you for your participation!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157942"/>
            <a:ext cx="7773074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0" y="1254197"/>
            <a:ext cx="8138865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582" y="1436523"/>
            <a:ext cx="8894835" cy="4450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33220" y="4751926"/>
            <a:ext cx="522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108 Deviations in April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9269" y="133004"/>
            <a:ext cx="10515600" cy="881149"/>
          </a:xfrm>
        </p:spPr>
        <p:txBody>
          <a:bodyPr/>
          <a:lstStyle/>
          <a:p>
            <a:pPr algn="ctr"/>
            <a:r>
              <a:rPr lang="en-US" dirty="0" smtClean="0"/>
              <a:t>Deviations Reported via RLs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C</a:t>
            </a:r>
            <a:r>
              <a:rPr lang="en-US" dirty="0" smtClean="0"/>
              <a:t>ommon Deviation </a:t>
            </a:r>
            <a:r>
              <a:rPr lang="en-US" dirty="0" smtClean="0"/>
              <a:t>in April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582" y="1300484"/>
            <a:ext cx="8894835" cy="4450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46534" y="4277770"/>
            <a:ext cx="325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23 Deviations in April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Most </a:t>
            </a:r>
            <a:r>
              <a:rPr lang="en-US" dirty="0"/>
              <a:t>C</a:t>
            </a:r>
            <a:r>
              <a:rPr lang="en-US" dirty="0" smtClean="0"/>
              <a:t>ommon </a:t>
            </a:r>
            <a:r>
              <a:rPr lang="en-US" dirty="0"/>
              <a:t>D</a:t>
            </a:r>
            <a:r>
              <a:rPr lang="en-US" dirty="0" smtClean="0"/>
              <a:t>eviation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582" y="1203767"/>
            <a:ext cx="8894835" cy="4450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03522" y="4090746"/>
            <a:ext cx="325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14 Deviations in April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smtClean="0"/>
              <a:t>Most </a:t>
            </a:r>
            <a:r>
              <a:rPr lang="en-US" dirty="0"/>
              <a:t>C</a:t>
            </a:r>
            <a:r>
              <a:rPr lang="en-US" dirty="0" smtClean="0"/>
              <a:t>ommon </a:t>
            </a:r>
            <a:r>
              <a:rPr lang="en-US" dirty="0"/>
              <a:t>D</a:t>
            </a:r>
            <a:r>
              <a:rPr lang="en-US" dirty="0" smtClean="0"/>
              <a:t>eviation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5842" y="1464734"/>
            <a:ext cx="8120316" cy="40629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06268" y="5158343"/>
            <a:ext cx="325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11 Deviations in April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2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dirty="0" smtClean="0">
                <a:solidFill>
                  <a:srgbClr val="FF0000"/>
                </a:solidFill>
              </a:rPr>
              <a:t>Employee</a:t>
            </a:r>
            <a:r>
              <a:rPr lang="en-US" dirty="0" smtClean="0"/>
              <a:t> Hazard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911" y="1825625"/>
            <a:ext cx="10758889" cy="342216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May’s Topic 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– Emergency Eyewash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18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you need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3"/>
            <a:ext cx="10515600" cy="3422162"/>
          </a:xfrm>
        </p:spPr>
        <p:txBody>
          <a:bodyPr/>
          <a:lstStyle/>
          <a:p>
            <a:r>
              <a:rPr lang="en-US" dirty="0"/>
              <a:t>Even with the best engineering controls, PPE and safety </a:t>
            </a:r>
            <a:r>
              <a:rPr lang="en-US" dirty="0" smtClean="0"/>
              <a:t>precautions, chemical/biohazard exposure </a:t>
            </a:r>
            <a:r>
              <a:rPr lang="en-US" dirty="0"/>
              <a:t>can still </a:t>
            </a:r>
            <a:r>
              <a:rPr lang="en-US" dirty="0" smtClean="0"/>
              <a:t>happen</a:t>
            </a:r>
          </a:p>
          <a:p>
            <a:endParaRPr lang="en-US" dirty="0"/>
          </a:p>
          <a:p>
            <a:r>
              <a:rPr lang="en-US" dirty="0" smtClean="0"/>
              <a:t>They </a:t>
            </a:r>
            <a:r>
              <a:rPr lang="en-US" dirty="0"/>
              <a:t>give employees the ability to immediately </a:t>
            </a:r>
            <a:r>
              <a:rPr lang="en-US" dirty="0" smtClean="0"/>
              <a:t>wash hazardous </a:t>
            </a:r>
            <a:r>
              <a:rPr lang="en-US" dirty="0"/>
              <a:t>substances from their </a:t>
            </a:r>
            <a:r>
              <a:rPr lang="en-US" dirty="0" smtClean="0"/>
              <a:t>eyes</a:t>
            </a:r>
            <a:endParaRPr lang="en-US" dirty="0"/>
          </a:p>
          <a:p>
            <a:pPr lvl="5">
              <a:buFontTx/>
              <a:buChar char="-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>
              <a:buFontTx/>
              <a:buChar char="-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Preventing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potential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harm	</a:t>
            </a:r>
          </a:p>
          <a:p>
            <a:pPr lvl="5">
              <a:buFontTx/>
              <a:buChar char="-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Particularly with… </a:t>
            </a:r>
          </a:p>
          <a:p>
            <a:pPr marL="2743200" lvl="6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orrosives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7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422162"/>
          </a:xfrm>
        </p:spPr>
        <p:txBody>
          <a:bodyPr/>
          <a:lstStyle/>
          <a:p>
            <a:r>
              <a:rPr lang="en-US" dirty="0"/>
              <a:t>After exposure it is important to reach the </a:t>
            </a:r>
            <a:r>
              <a:rPr lang="en-US" dirty="0" smtClean="0"/>
              <a:t>eyewash station within…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       10-15 </a:t>
            </a:r>
            <a:r>
              <a:rPr lang="en-US" dirty="0">
                <a:solidFill>
                  <a:srgbClr val="00B050"/>
                </a:solidFill>
              </a:rPr>
              <a:t>seconds</a:t>
            </a:r>
          </a:p>
          <a:p>
            <a:endParaRPr lang="en-US" sz="1050" dirty="0"/>
          </a:p>
          <a:p>
            <a:r>
              <a:rPr lang="en-US" dirty="0"/>
              <a:t>The exposed area needs to be </a:t>
            </a:r>
            <a:r>
              <a:rPr lang="en-US" dirty="0" smtClean="0"/>
              <a:t>flushed for </a:t>
            </a:r>
            <a:r>
              <a:rPr lang="en-US" dirty="0"/>
              <a:t>no less </a:t>
            </a:r>
            <a:r>
              <a:rPr lang="en-US" dirty="0" smtClean="0"/>
              <a:t>than…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       15 minutes 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050" dirty="0"/>
          </a:p>
          <a:p>
            <a:r>
              <a:rPr lang="en-US" dirty="0"/>
              <a:t>Call for immediate medical assistance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trium Presentation 1">
      <a:dk1>
        <a:srgbClr val="767882"/>
      </a:dk1>
      <a:lt1>
        <a:srgbClr val="FFFFFF"/>
      </a:lt1>
      <a:dk2>
        <a:srgbClr val="000000"/>
      </a:dk2>
      <a:lt2>
        <a:srgbClr val="008C94"/>
      </a:lt2>
      <a:accent1>
        <a:srgbClr val="006C74"/>
      </a:accent1>
      <a:accent2>
        <a:srgbClr val="E5B801"/>
      </a:accent2>
      <a:accent3>
        <a:srgbClr val="004797"/>
      </a:accent3>
      <a:accent4>
        <a:srgbClr val="04BB6E"/>
      </a:accent4>
      <a:accent5>
        <a:srgbClr val="FF7D2E"/>
      </a:accent5>
      <a:accent6>
        <a:srgbClr val="E433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B945E1B690043B84BB6A52FCE9C03" ma:contentTypeVersion="13" ma:contentTypeDescription="Create a new document." ma:contentTypeScope="" ma:versionID="303d8c88b8991392dc10233c10952e34">
  <xsd:schema xmlns:xsd="http://www.w3.org/2001/XMLSchema" xmlns:xs="http://www.w3.org/2001/XMLSchema" xmlns:p="http://schemas.microsoft.com/office/2006/metadata/properties" xmlns:ns3="9cf83a04-d13f-4892-865d-583e21da827c" xmlns:ns4="cb19d9be-aee9-46ff-989a-b2eec6680c26" targetNamespace="http://schemas.microsoft.com/office/2006/metadata/properties" ma:root="true" ma:fieldsID="1b804e6bd5fb38f0dbcc63c55f95ac7b" ns3:_="" ns4:_="">
    <xsd:import namespace="9cf83a04-d13f-4892-865d-583e21da827c"/>
    <xsd:import namespace="cb19d9be-aee9-46ff-989a-b2eec6680c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3a04-d13f-4892-865d-583e21da8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9d9be-aee9-46ff-989a-b2eec6680c2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F4885C-7609-4458-9BFE-1B0CB90D3740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cb19d9be-aee9-46ff-989a-b2eec6680c26"/>
    <ds:schemaRef ds:uri="http://schemas.microsoft.com/office/2006/documentManagement/types"/>
    <ds:schemaRef ds:uri="9cf83a04-d13f-4892-865d-583e21da827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3523AF-DDDA-4640-8FDD-706FD85835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437780-4054-4382-A037-282BE9F5EB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3a04-d13f-4892-865d-583e21da827c"/>
    <ds:schemaRef ds:uri="cb19d9be-aee9-46ff-989a-b2eec6680c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9480</TotalTime>
  <Words>353</Words>
  <Application>Microsoft Office PowerPoint</Application>
  <PresentationFormat>Widescreen</PresentationFormat>
  <Paragraphs>63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Office Theme</vt:lpstr>
      <vt:lpstr>Worksheet</vt:lpstr>
      <vt:lpstr>PowerPoint Presentation</vt:lpstr>
      <vt:lpstr>PowerPoint Presentation</vt:lpstr>
      <vt:lpstr>Deviations Reported via RLs </vt:lpstr>
      <vt:lpstr>Most Common Deviation in April </vt:lpstr>
      <vt:lpstr>2nd Most Common Deviation </vt:lpstr>
      <vt:lpstr>3rd Most Common Deviation</vt:lpstr>
      <vt:lpstr>Lab Employee Hazard Awareness</vt:lpstr>
      <vt:lpstr>Why you need them?</vt:lpstr>
      <vt:lpstr>How to use them</vt:lpstr>
      <vt:lpstr>PowerPoint Presentation</vt:lpstr>
      <vt:lpstr>Eyewash QC </vt:lpstr>
      <vt:lpstr>Regulation</vt:lpstr>
      <vt:lpstr>Eyewash Bottles</vt:lpstr>
      <vt:lpstr>Eyewash Bottle QC</vt:lpstr>
      <vt:lpstr>April Safety Topic of the Month Quiz</vt:lpstr>
      <vt:lpstr>Good Catches in March</vt:lpstr>
      <vt:lpstr>Good Catch Recipient  for April  Mary Miller  Central Processing Lab     </vt:lpstr>
      <vt:lpstr>Cross Check &amp; Assist</vt:lpstr>
      <vt:lpstr>Thank you for your participation!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 Stone</dc:creator>
  <cp:lastModifiedBy>Shelley C. Bowman</cp:lastModifiedBy>
  <cp:revision>443</cp:revision>
  <cp:lastPrinted>2022-04-07T11:45:42Z</cp:lastPrinted>
  <dcterms:created xsi:type="dcterms:W3CDTF">2020-08-30T18:26:08Z</dcterms:created>
  <dcterms:modified xsi:type="dcterms:W3CDTF">2022-05-12T11:32:15Z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0x010100838B945E1B690043B84BB6A52FCE9C03</vt:lpwstr>
  </property>
</Properties>
</file>