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46"/>
  </p:notesMasterIdLst>
  <p:handoutMasterIdLst>
    <p:handoutMasterId r:id="rId47"/>
  </p:handoutMasterIdLst>
  <p:sldIdLst>
    <p:sldId id="259" r:id="rId2"/>
    <p:sldId id="306" r:id="rId3"/>
    <p:sldId id="307" r:id="rId4"/>
    <p:sldId id="258" r:id="rId5"/>
    <p:sldId id="290" r:id="rId6"/>
    <p:sldId id="272" r:id="rId7"/>
    <p:sldId id="287" r:id="rId8"/>
    <p:sldId id="288" r:id="rId9"/>
    <p:sldId id="261" r:id="rId10"/>
    <p:sldId id="271" r:id="rId11"/>
    <p:sldId id="273" r:id="rId12"/>
    <p:sldId id="275" r:id="rId13"/>
    <p:sldId id="308" r:id="rId14"/>
    <p:sldId id="276" r:id="rId15"/>
    <p:sldId id="277" r:id="rId16"/>
    <p:sldId id="309" r:id="rId17"/>
    <p:sldId id="278" r:id="rId18"/>
    <p:sldId id="279" r:id="rId19"/>
    <p:sldId id="310" r:id="rId20"/>
    <p:sldId id="292" r:id="rId21"/>
    <p:sldId id="294" r:id="rId22"/>
    <p:sldId id="311" r:id="rId23"/>
    <p:sldId id="280" r:id="rId24"/>
    <p:sldId id="281" r:id="rId25"/>
    <p:sldId id="312" r:id="rId26"/>
    <p:sldId id="282" r:id="rId27"/>
    <p:sldId id="283" r:id="rId28"/>
    <p:sldId id="313" r:id="rId29"/>
    <p:sldId id="284" r:id="rId30"/>
    <p:sldId id="285" r:id="rId31"/>
    <p:sldId id="314" r:id="rId32"/>
    <p:sldId id="286" r:id="rId33"/>
    <p:sldId id="291" r:id="rId34"/>
    <p:sldId id="315" r:id="rId35"/>
    <p:sldId id="295" r:id="rId36"/>
    <p:sldId id="296" r:id="rId37"/>
    <p:sldId id="316" r:id="rId38"/>
    <p:sldId id="297" r:id="rId39"/>
    <p:sldId id="298" r:id="rId40"/>
    <p:sldId id="317" r:id="rId41"/>
    <p:sldId id="300" r:id="rId42"/>
    <p:sldId id="304" r:id="rId43"/>
    <p:sldId id="303" r:id="rId44"/>
    <p:sldId id="305" r:id="rId4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07" autoAdjust="0"/>
  </p:normalViewPr>
  <p:slideViewPr>
    <p:cSldViewPr snapToGrid="0" snapToObjects="1">
      <p:cViewPr varScale="1">
        <p:scale>
          <a:sx n="101" d="100"/>
          <a:sy n="101" d="100"/>
        </p:scale>
        <p:origin x="13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Standardized</a:t>
            </a:r>
            <a:r>
              <a:rPr lang="en-US" baseline="0" dirty="0" smtClean="0"/>
              <a:t> structure makes things simple</a:t>
            </a:r>
          </a:p>
          <a:p>
            <a:r>
              <a:rPr lang="en-US" baseline="0" dirty="0" smtClean="0"/>
              <a:t>Clearly written procedures with input from staff performing the tasks provides clarification</a:t>
            </a:r>
          </a:p>
          <a:p>
            <a:r>
              <a:rPr lang="en-US" baseline="0" dirty="0" smtClean="0"/>
              <a:t>Monitoring of processes allows control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4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1238844"/>
            <a:ext cx="6636598" cy="1892507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AD122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3429000"/>
            <a:ext cx="6636598" cy="92251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87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2 Columns -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4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55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 and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2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688423"/>
            <a:ext cx="8136992" cy="52143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7"/>
            <a:ext cx="8136992" cy="4569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54" r:id="rId3"/>
    <p:sldLayoutId id="2147483742" r:id="rId4"/>
    <p:sldLayoutId id="2147483755" r:id="rId5"/>
    <p:sldLayoutId id="2147483743" r:id="rId6"/>
    <p:sldLayoutId id="2147483753" r:id="rId7"/>
    <p:sldLayoutId id="2147483752" r:id="rId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KsdMenonLw" TargetMode="External"/><Relationship Id="rId4" Type="http://schemas.openxmlformats.org/officeDocument/2006/relationships/hyperlink" Target="https://www.youtube.com/watch?v=wKsdMenonL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02323" y="2338178"/>
            <a:ext cx="7684477" cy="682423"/>
          </a:xfrm>
        </p:spPr>
        <p:txBody>
          <a:bodyPr/>
          <a:lstStyle/>
          <a:p>
            <a:r>
              <a:rPr lang="en-US" dirty="0" smtClean="0"/>
              <a:t>cGMP Compliance Training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5686" y="3195264"/>
            <a:ext cx="6636598" cy="14075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2551527" y="2204664"/>
            <a:ext cx="428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Video</a:t>
            </a:r>
            <a:endParaRPr lang="en-US" sz="7200" dirty="0"/>
          </a:p>
        </p:txBody>
      </p:sp>
      <p:pic>
        <p:nvPicPr>
          <p:cNvPr id="2" name="wKsdMenonL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0024" y="1192992"/>
            <a:ext cx="6818998" cy="37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https://www.youtube.com/watch?v=wKsdMenonLw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comply with cGMP?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235598"/>
            <a:ext cx="7831207" cy="169224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Formation of a Quality Unit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Must be separate from Production Department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Responsibility </a:t>
            </a:r>
            <a:r>
              <a:rPr lang="en-US" b="1" dirty="0" smtClean="0"/>
              <a:t>and authority to approve/reject product, procedure, materials, etc.</a:t>
            </a:r>
          </a:p>
          <a:p>
            <a:pPr lvl="2"/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Warning Letter July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5" y="3063729"/>
            <a:ext cx="9144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7840000" cy="45694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Quality Unit is the </a:t>
            </a:r>
            <a:r>
              <a:rPr lang="en-US" b="1" dirty="0">
                <a:solidFill>
                  <a:srgbClr val="C00000"/>
                </a:solidFill>
              </a:rPr>
              <a:t>only job description</a:t>
            </a:r>
            <a:r>
              <a:rPr lang="en-US" dirty="0"/>
              <a:t> that appears in the Code of Federal </a:t>
            </a:r>
            <a:r>
              <a:rPr lang="en-US" dirty="0" smtClean="0"/>
              <a:t>Regulations; the Quality </a:t>
            </a:r>
            <a:r>
              <a:rPr lang="en-US" dirty="0"/>
              <a:t>Unit </a:t>
            </a:r>
            <a:r>
              <a:rPr lang="en-US" dirty="0" smtClean="0"/>
              <a:t>ensures </a:t>
            </a:r>
            <a:r>
              <a:rPr lang="en-US" dirty="0"/>
              <a:t>that the </a:t>
            </a:r>
            <a:r>
              <a:rPr lang="en-US" b="1" dirty="0">
                <a:solidFill>
                  <a:srgbClr val="C00000"/>
                </a:solidFill>
              </a:rPr>
              <a:t>various operations associated with all systems are appropriately planned, approved, conducted and </a:t>
            </a:r>
            <a:r>
              <a:rPr lang="en-US" b="1" dirty="0" smtClean="0">
                <a:solidFill>
                  <a:srgbClr val="C00000"/>
                </a:solidFill>
              </a:rPr>
              <a:t>monitored.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Are we reporting key metrics to management?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 what are we basing approval/rejection?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 do we ensure the quality system is compliant with regulatory requirements?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3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BPF?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7927923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QM:P006  Quality Management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2355" y="151104"/>
            <a:ext cx="8130765" cy="60123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Manage written procedures and controls (Document Control</a:t>
            </a:r>
            <a:r>
              <a:rPr lang="en-US" b="1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Document Creation, Review and Approval, Revisions, Publishing (where housed and who has access), Obsoleting 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Warning Letter June 2018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lvl="1"/>
            <a:endParaRPr lang="en-US" b="1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4" y="1940964"/>
            <a:ext cx="8323577" cy="29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“Controlled  Locations” for documents?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are they maintained?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How do we know that we are using the most current version of a form, SOP, batch record, </a:t>
            </a:r>
            <a:r>
              <a:rPr lang="en-US" b="1" dirty="0" err="1" smtClean="0">
                <a:solidFill>
                  <a:srgbClr val="C00000"/>
                </a:solidFill>
              </a:rPr>
              <a:t>etc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QM:C004  Document Control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QM:A023  Change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228600"/>
            <a:ext cx="8279615" cy="57228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Deviations (</a:t>
            </a:r>
            <a:r>
              <a:rPr lang="en-US" b="1" dirty="0" smtClean="0"/>
              <a:t>CAPA/Complaints)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Non-conformities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requiring CAPA can arise from various situations and can include, but are not limited to, internal audits, external audits, regulatory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inspections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customer complaints, staff observations, trending data risk assessments, process performance monitoring, management review,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Minimum requirements are root cause analysis, corrective action, verification of effectiveness of corrective action.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endParaRPr lang="en-US" b="1" dirty="0" smtClean="0">
              <a:solidFill>
                <a:srgbClr val="FF0000"/>
              </a:solidFill>
            </a:endParaRP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Warning Letter August 2018:</a:t>
            </a:r>
          </a:p>
          <a:p>
            <a:pPr lvl="2"/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44" y="3428999"/>
            <a:ext cx="6667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332369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Are we conducting robust root cause analyses?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Are corrective actions effective?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we trend recurrent issues?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Do we verify effectiveness?  And what do we do when a corrective action is NOT effective?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1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226861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QM:A023  Occurrence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1962, Congress instructed the FDA to require that all drugs be produced according to Good Manufacturing Practice (GMP) which should be compliant to FDA 21 CFR Part 210-211. The move was in response to concerns about substandard drug manufacturing practices at the time, such as the use of thalidomide, a drug used in Europe to treat morning sickness, which was found to cause birth defects. The 1962 Drug Amendments brought </a:t>
            </a:r>
            <a:r>
              <a:rPr lang="en-US" b="1" dirty="0">
                <a:solidFill>
                  <a:srgbClr val="C00000"/>
                </a:solidFill>
              </a:rPr>
              <a:t>modern quality assurance and control principles to drug manufacturing.</a:t>
            </a:r>
            <a:r>
              <a:rPr lang="en-US" dirty="0"/>
              <a:t> The word "current" was later added to make it "CGMP" (or cGMP) to imply that the regulation allows for changing technology in attaining GMP.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422031"/>
            <a:ext cx="8165315" cy="55294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Self-Inspection and Continuous Improvement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Comprehensive </a:t>
            </a:r>
            <a:r>
              <a:rPr lang="en-US" dirty="0"/>
              <a:t>system of planned and documented internal quality </a:t>
            </a:r>
            <a:r>
              <a:rPr lang="en-US" dirty="0" smtClean="0"/>
              <a:t>audits to</a:t>
            </a:r>
            <a:r>
              <a:rPr lang="en-US" b="1" dirty="0" smtClean="0"/>
              <a:t> </a:t>
            </a:r>
            <a:r>
              <a:rPr lang="en-US" b="1" dirty="0"/>
              <a:t>determine whether quality activities comply with planned arrangements and the effectiveness of the quality management system.</a:t>
            </a:r>
            <a:r>
              <a:rPr lang="en-US" dirty="0"/>
              <a:t>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Audits </a:t>
            </a:r>
            <a:r>
              <a:rPr lang="en-US" dirty="0"/>
              <a:t>should be scheduled on the basis of the status and importance of the activity.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Audits </a:t>
            </a:r>
            <a:r>
              <a:rPr lang="en-US" dirty="0"/>
              <a:t>and follow-up actions should be carried out in accordance with documented procedures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Warning Letter May 2019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32" y="3625955"/>
            <a:ext cx="8253239" cy="32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332369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is the audit schedule developed?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we demonstrate auditors are properly trained?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 are we using internal self-inspection to continuously improve?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793671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QM:A030  Internal Audits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QM:P014  Audit Policy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246185"/>
            <a:ext cx="8288407" cy="57052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Production and Process </a:t>
            </a:r>
            <a:r>
              <a:rPr lang="en-US" b="1" dirty="0" smtClean="0"/>
              <a:t>Controls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Ensure that </a:t>
            </a:r>
            <a:r>
              <a:rPr lang="en-US" dirty="0"/>
              <a:t>products are consistently produced and controlled according to quality </a:t>
            </a:r>
            <a:r>
              <a:rPr lang="en-US" dirty="0" smtClean="0"/>
              <a:t>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There must be systems to provide documented proof that correct procedures are consistently followed at each step in the manufacturing process - every time a product is </a:t>
            </a:r>
            <a:r>
              <a:rPr lang="en-US" dirty="0" smtClean="0"/>
              <a:t>made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Warning Letter April 2016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7" y="2793277"/>
            <a:ext cx="8765930" cy="2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358746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we have validation data for all critical processes?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we validate new processes prior to execution?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 can we demonstrate that our products meet the internal and external requirements of potency, efficacy, safety, quality?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27961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QM:A034  SOP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GP:C014  Process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CT:A087   Processing Cellular Therapy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378069"/>
            <a:ext cx="8305992" cy="56534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Supplier Controls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Should </a:t>
            </a:r>
            <a:r>
              <a:rPr lang="en-US" dirty="0"/>
              <a:t>provide an appropriate level of confidence that suppliers, vendors and contractors are able to supply consistent quality of materials, components and services in compliance with regulatory </a:t>
            </a:r>
            <a:r>
              <a:rPr lang="en-US" dirty="0" smtClean="0"/>
              <a:t>requirements, as well as our requirements.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Warning Letter July 2018: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040"/>
            <a:ext cx="8634046" cy="1122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44" y="3628887"/>
            <a:ext cx="64865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27961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Have we identified critical suppliers?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do we ensure that supplies meet our requirements?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Recalled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Substitute items 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What does our Supplier Qualification process look like?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QM:C001  Vendor Qualification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QM:A024  Quality Management of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QM:A025  Recall of Equipment, Supplies, and Reagents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219808"/>
            <a:ext cx="8218069" cy="57316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Companies </a:t>
            </a:r>
            <a:r>
              <a:rPr lang="en-US" dirty="0"/>
              <a:t>must ensure that their personnel have the education, training, and </a:t>
            </a:r>
            <a:r>
              <a:rPr lang="en-US" dirty="0" smtClean="0"/>
              <a:t>experience </a:t>
            </a:r>
            <a:r>
              <a:rPr lang="en-US" dirty="0"/>
              <a:t>to perform their assigned </a:t>
            </a:r>
            <a:r>
              <a:rPr lang="en-US" dirty="0" smtClean="0"/>
              <a:t>duties.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Warning Letter 2015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94545"/>
            <a:ext cx="8634046" cy="30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 CFR 210/21 CFR 211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 210 outlines minimum Good Manufacturing Practices (GMP) in manufacturing, processing, packing or holding of all drugs or medicated articles under the purview of the </a:t>
            </a:r>
            <a:r>
              <a:rPr lang="en-US" dirty="0" smtClean="0"/>
              <a:t>FDA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 </a:t>
            </a:r>
            <a:r>
              <a:rPr lang="en-US" dirty="0"/>
              <a:t>211 refers specifically to the GMP requirements of finished </a:t>
            </a:r>
            <a:r>
              <a:rPr lang="en-US" dirty="0" smtClean="0"/>
              <a:t>pharmaceuticals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onus is placed firmly on the </a:t>
            </a:r>
            <a:r>
              <a:rPr lang="en-US" b="1" dirty="0">
                <a:solidFill>
                  <a:srgbClr val="C00000"/>
                </a:solidFill>
              </a:rPr>
              <a:t>manufacturer</a:t>
            </a:r>
            <a:r>
              <a:rPr lang="en-US" dirty="0"/>
              <a:t> to prove that they have adhered to all these regulations. This is largely because although much of </a:t>
            </a:r>
            <a:r>
              <a:rPr lang="en-US" i="1" dirty="0"/>
              <a:t>what</a:t>
            </a:r>
            <a:r>
              <a:rPr lang="en-US" dirty="0"/>
              <a:t> is required for GMP compliance is specified, the </a:t>
            </a:r>
            <a:r>
              <a:rPr lang="en-US" i="1" dirty="0"/>
              <a:t>how</a:t>
            </a:r>
            <a:r>
              <a:rPr lang="en-US" dirty="0"/>
              <a:t> is primarily left to the manufacturer to determine. </a:t>
            </a:r>
            <a:r>
              <a:rPr lang="en-US" b="1" dirty="0">
                <a:solidFill>
                  <a:srgbClr val="C00000"/>
                </a:solidFill>
              </a:rPr>
              <a:t>This necessitates the extensive development of validation methods and product-specific procedures.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27961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our training process?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 there a proficiency determination?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 can we demonstrate that staff is trained to perform functions related to their job?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QM:C015  Training Development and Assessment </a:t>
            </a:r>
            <a:r>
              <a:rPr lang="en-US" dirty="0" smtClean="0"/>
              <a:t>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QM:A002  Competency Assessment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219808"/>
            <a:ext cx="8376330" cy="57316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Facilities and 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design and construction of facilities and equipment used should align with the company’s goal of achieving quality products and securing employee </a:t>
            </a:r>
            <a:r>
              <a:rPr lang="en-US" dirty="0" smtClean="0"/>
              <a:t>safety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Warning Letter April 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41" y="2349377"/>
            <a:ext cx="80486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27961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Cleaning validation/instruction for each piece of equipment?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Facility cleaning effectiveness?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 can we demonstrate assurance that cleaning methods are effective?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QM:P013  Equipment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GP:C013  Equipment Management Program (EMP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QM:C005  Equipment </a:t>
            </a:r>
            <a:r>
              <a:rPr lang="en-US" dirty="0" smtClean="0"/>
              <a:t>Qualification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Procedures specific to care of various equipment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237392"/>
            <a:ext cx="8279615" cy="57140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Laboratory 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Determination of whether or not the product/sample has met manufacturing </a:t>
            </a:r>
            <a:r>
              <a:rPr lang="en-US" dirty="0" smtClean="0"/>
              <a:t>specifications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Quality Control Unit has responsibility and authority to approve or reject all procedures and aspects of </a:t>
            </a:r>
            <a:r>
              <a:rPr lang="en-US" dirty="0" smtClean="0"/>
              <a:t>testing/manufacturing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Warning Letter May 2019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" y="2981691"/>
            <a:ext cx="81153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Internal/external laboratory controls?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Are critical data reviewed prior to approval/rejection of results?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Who is qualified to review lab results?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we have CLIA/CMS/FDA registration on file for labs that do testing for us?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 can we demonstrate that the laboratory results are accurate and sufficient to ensure release criteria are met?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4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235653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CT:A081  Infectious Disease Agents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CT:A084  Infectious Disease Agents (NMDP)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CT:C023  Stability Assessment of CTPs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GP:A014  USP Water System Sampling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CT:A015  Sterility Cultures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Do we audit the labs that perform critical testing for us?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8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290146"/>
            <a:ext cx="8349953" cy="56612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Labeling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Labeling materials issued for a batch should be examined </a:t>
            </a:r>
            <a:r>
              <a:rPr lang="en-US" dirty="0" smtClean="0"/>
              <a:t>(Identity)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Conformity </a:t>
            </a:r>
            <a:r>
              <a:rPr lang="en-US" dirty="0"/>
              <a:t>to labeling specified in master or batch production record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Label reconciliation (quantities used/returned)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All excess labeling with lot or control numbers shall be </a:t>
            </a:r>
            <a:r>
              <a:rPr lang="en-US" dirty="0" smtClean="0"/>
              <a:t>destroyed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Returned </a:t>
            </a:r>
            <a:r>
              <a:rPr lang="en-US" dirty="0"/>
              <a:t>labeling shall be maintained in a manner to prevent mix-ups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Warning Letter November 2018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8445"/>
            <a:ext cx="9144000" cy="274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349953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Labeling controls?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Validation of labeling process/software?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Are labels compliant with cGMP regulations?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Labeling throughout the process (raw materials/in-process/final product)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What risks do we face if labeling is inadequate?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12618"/>
          </a:xfrm>
        </p:spPr>
        <p:txBody>
          <a:bodyPr/>
          <a:lstStyle/>
          <a:p>
            <a:r>
              <a:rPr lang="en-US" sz="3600" dirty="0" smtClean="0"/>
              <a:t>What are </a:t>
            </a:r>
            <a:r>
              <a:rPr lang="en-US" sz="3600" dirty="0" err="1" smtClean="0"/>
              <a:t>cGMPs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Good Manufacturing Practices</a:t>
            </a:r>
          </a:p>
          <a:p>
            <a:pPr lvl="0"/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GMP </a:t>
            </a:r>
            <a:r>
              <a:rPr lang="en-US" sz="1600" dirty="0"/>
              <a:t>refers to the Current Good Manufacturing Practice regulations enforced by the </a:t>
            </a:r>
            <a:r>
              <a:rPr lang="en-US" sz="1600" dirty="0" smtClean="0"/>
              <a:t>FDA </a:t>
            </a:r>
            <a:r>
              <a:rPr lang="en-US" sz="1600" dirty="0"/>
              <a:t>(21CFR 210 and 21CFR 211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Provide </a:t>
            </a:r>
            <a:r>
              <a:rPr lang="en-US" sz="1600" dirty="0"/>
              <a:t>for systems that assure proper design, monitoring, and control of manufacturing processes and facilities. </a:t>
            </a: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Adherence </a:t>
            </a:r>
            <a:r>
              <a:rPr lang="en-US" sz="1600" dirty="0"/>
              <a:t>to </a:t>
            </a:r>
            <a:r>
              <a:rPr lang="en-US" sz="1600" dirty="0" smtClean="0"/>
              <a:t>these</a:t>
            </a:r>
            <a:r>
              <a:rPr lang="en-US" sz="1600" dirty="0"/>
              <a:t> </a:t>
            </a:r>
            <a:r>
              <a:rPr lang="en-US" sz="1600" dirty="0" smtClean="0"/>
              <a:t>assures </a:t>
            </a:r>
            <a:r>
              <a:rPr lang="en-US" sz="1600" dirty="0"/>
              <a:t>the identity, strength, quality, and purity of drug products by requiring that manufacturers of medications adequately control manufacturing operations. This includes establishing </a:t>
            </a:r>
            <a:r>
              <a:rPr lang="en-US" sz="1600" b="1" dirty="0">
                <a:solidFill>
                  <a:srgbClr val="AD122A"/>
                </a:solidFill>
              </a:rPr>
              <a:t>strong quality management systems</a:t>
            </a:r>
            <a:r>
              <a:rPr lang="en-US" sz="1600" dirty="0"/>
              <a:t>, obtaining </a:t>
            </a:r>
            <a:r>
              <a:rPr lang="en-US" sz="1600" b="1" dirty="0">
                <a:solidFill>
                  <a:srgbClr val="AD122A"/>
                </a:solidFill>
              </a:rPr>
              <a:t>appropriate quality raw materials</a:t>
            </a:r>
            <a:r>
              <a:rPr lang="en-US" sz="1600" dirty="0"/>
              <a:t>, establishing </a:t>
            </a:r>
            <a:r>
              <a:rPr lang="en-US" sz="1600" b="1" dirty="0">
                <a:solidFill>
                  <a:srgbClr val="AD122A"/>
                </a:solidFill>
              </a:rPr>
              <a:t>robust operating procedures</a:t>
            </a:r>
            <a:r>
              <a:rPr lang="en-US" sz="1600" dirty="0"/>
              <a:t>, </a:t>
            </a:r>
            <a:r>
              <a:rPr lang="en-US" sz="1600" b="1" dirty="0">
                <a:solidFill>
                  <a:srgbClr val="AD122A"/>
                </a:solidFill>
              </a:rPr>
              <a:t>detecting and investigating product quality deviations</a:t>
            </a:r>
            <a:r>
              <a:rPr lang="en-US" sz="1600" dirty="0"/>
              <a:t>, and maintaining </a:t>
            </a:r>
            <a:r>
              <a:rPr lang="en-US" sz="1600" b="1" dirty="0">
                <a:solidFill>
                  <a:srgbClr val="AD122A"/>
                </a:solidFill>
              </a:rPr>
              <a:t>reliable testing laboratories</a:t>
            </a:r>
            <a:r>
              <a:rPr lang="en-US" sz="1600" dirty="0"/>
              <a:t>.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323576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GP:A016  Labeling Cellular Therapy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GP:A002  Lab Simple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CT:A077  Labeling NMDP Products for Outgoing Shipments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490630" cy="4569406"/>
          </a:xfrm>
        </p:spPr>
        <p:txBody>
          <a:bodyPr/>
          <a:lstStyle/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 smtClean="0"/>
              <a:t>Validate </a:t>
            </a:r>
            <a:r>
              <a:rPr lang="en-US" dirty="0"/>
              <a:t>processes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Write good procedures and follow them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Identify who does what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Keep good records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Train and develop staff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 smtClean="0"/>
              <a:t>Maintain </a:t>
            </a:r>
            <a:r>
              <a:rPr lang="en-US" dirty="0"/>
              <a:t>facilities and equipment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Build quality into the whole product lifecycle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Perform regular audits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231265"/>
            <a:ext cx="626168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44" y="1215878"/>
            <a:ext cx="618602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03" y="1416220"/>
            <a:ext cx="59340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GMP?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Regulatory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Ensures public safety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Identity, safety, purity, efficacy, potency, stability, consistency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GMP regulations are in place to help us comply with a certain level of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71687"/>
          </a:xfrm>
        </p:spPr>
        <p:txBody>
          <a:bodyPr/>
          <a:lstStyle/>
          <a:p>
            <a:r>
              <a:rPr lang="en-US" dirty="0" smtClean="0"/>
              <a:t>cGMP </a:t>
            </a:r>
            <a:r>
              <a:rPr lang="en-US" sz="3600" dirty="0" smtClean="0"/>
              <a:t>Key Required Elements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861" y="1506507"/>
            <a:ext cx="8130765" cy="456940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Management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Organizational Structure and Quality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Qualified Personnel and Continuous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Facility and Equipment Design and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Vendor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Laboratory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Proper Labeling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Documentation and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Self-Inspection and Continuous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Complaints/Recalls (CAPA)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D92BB8B7-C693-FC4E-B1FD-18D4999BC1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5400" dirty="0" smtClean="0"/>
              <a:t>It all starts with </a:t>
            </a:r>
            <a:r>
              <a:rPr lang="en-US" sz="5400" b="1" dirty="0" smtClean="0">
                <a:solidFill>
                  <a:srgbClr val="C00000"/>
                </a:solidFill>
              </a:rPr>
              <a:t>Quality….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1" y="557361"/>
            <a:ext cx="8128557" cy="547174"/>
          </a:xfrm>
        </p:spPr>
        <p:txBody>
          <a:bodyPr/>
          <a:lstStyle/>
          <a:p>
            <a:r>
              <a:rPr lang="en-US" dirty="0" smtClean="0"/>
              <a:t>What is 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Products </a:t>
            </a:r>
            <a:r>
              <a:rPr lang="en-US" dirty="0"/>
              <a:t>or services whose </a:t>
            </a:r>
            <a:r>
              <a:rPr lang="en-US" b="1" dirty="0">
                <a:solidFill>
                  <a:srgbClr val="C00000"/>
                </a:solidFill>
              </a:rPr>
              <a:t>measurable characteristics </a:t>
            </a:r>
            <a:r>
              <a:rPr lang="en-US" dirty="0"/>
              <a:t>satisfy a fixed set of specifications that are usually </a:t>
            </a:r>
            <a:r>
              <a:rPr lang="en-US" b="1" dirty="0">
                <a:solidFill>
                  <a:srgbClr val="C00000"/>
                </a:solidFill>
              </a:rPr>
              <a:t>numerically defined.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/>
              <a:t>Products </a:t>
            </a:r>
            <a:r>
              <a:rPr lang="en-US" dirty="0"/>
              <a:t>and services </a:t>
            </a:r>
            <a:r>
              <a:rPr lang="en-US" dirty="0" smtClean="0"/>
              <a:t>that </a:t>
            </a:r>
            <a:r>
              <a:rPr lang="en-US" dirty="0"/>
              <a:t>satisfy </a:t>
            </a:r>
            <a:r>
              <a:rPr lang="en-US" b="1" dirty="0">
                <a:solidFill>
                  <a:srgbClr val="C00000"/>
                </a:solidFill>
              </a:rPr>
              <a:t>customer expectations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Quality Excellence approach strives for no defects, no problems, essentially working towards perfect processes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71687"/>
          </a:xfrm>
        </p:spPr>
        <p:txBody>
          <a:bodyPr/>
          <a:lstStyle/>
          <a:p>
            <a:r>
              <a:rPr lang="en-US" dirty="0" smtClean="0"/>
              <a:t>Quality Management System (QMS)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>
            <a:normAutofit/>
          </a:bodyPr>
          <a:lstStyle/>
          <a:p>
            <a:r>
              <a:rPr lang="en-US" sz="1600" dirty="0"/>
              <a:t>A </a:t>
            </a:r>
            <a:r>
              <a:rPr lang="en-US" sz="1600" b="1" dirty="0"/>
              <a:t>quality management system</a:t>
            </a:r>
            <a:r>
              <a:rPr lang="en-US" sz="1600" dirty="0"/>
              <a:t> (QMS) is a set of policies, processes and procedures required for planning and execution (production/development/service) in the core business area of an organization (i.e., areas that can impact the organization's ability to meet customer requirements</a:t>
            </a:r>
            <a:r>
              <a:rPr lang="en-US" sz="1600" dirty="0" smtClean="0"/>
              <a:t>).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D92BB8B7-C693-FC4E-B1FD-18D4999BC1DE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62" y="2602523"/>
            <a:ext cx="3830516" cy="3459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045" y="2696074"/>
            <a:ext cx="3982915" cy="301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1670</Words>
  <Application>Microsoft Office PowerPoint</Application>
  <PresentationFormat>On-screen Show (4:3)</PresentationFormat>
  <Paragraphs>247</Paragraphs>
  <Slides>44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NeMed_Presentation</vt:lpstr>
      <vt:lpstr>cGMP Compliance Training</vt:lpstr>
      <vt:lpstr>History</vt:lpstr>
      <vt:lpstr>21 CFR 210/21 CFR 211</vt:lpstr>
      <vt:lpstr>What are cGMPs?</vt:lpstr>
      <vt:lpstr>Why GMP?</vt:lpstr>
      <vt:lpstr>cGMP Key Required Elements</vt:lpstr>
      <vt:lpstr>How?</vt:lpstr>
      <vt:lpstr>What is Quality?</vt:lpstr>
      <vt:lpstr>Quality Management System (QMS)</vt:lpstr>
      <vt:lpstr>PowerPoint Presentation</vt:lpstr>
      <vt:lpstr>How to comply with cGMP? </vt:lpstr>
      <vt:lpstr>Considerations</vt:lpstr>
      <vt:lpstr>How do we comply in the BPF?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 </vt:lpstr>
      <vt:lpstr>How do we comply in the Lab?</vt:lpstr>
      <vt:lpstr>Takeaways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Emily Wilson</cp:lastModifiedBy>
  <cp:revision>167</cp:revision>
  <cp:lastPrinted>2019-06-24T19:36:33Z</cp:lastPrinted>
  <dcterms:created xsi:type="dcterms:W3CDTF">2014-09-17T15:14:42Z</dcterms:created>
  <dcterms:modified xsi:type="dcterms:W3CDTF">2022-05-10T15:41:50Z</dcterms:modified>
</cp:coreProperties>
</file>