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558" r:id="rId5"/>
    <p:sldId id="436" r:id="rId6"/>
    <p:sldId id="494" r:id="rId7"/>
    <p:sldId id="543" r:id="rId8"/>
    <p:sldId id="544" r:id="rId9"/>
    <p:sldId id="535" r:id="rId10"/>
    <p:sldId id="536" r:id="rId11"/>
    <p:sldId id="537" r:id="rId12"/>
    <p:sldId id="554" r:id="rId13"/>
    <p:sldId id="542" r:id="rId14"/>
    <p:sldId id="539" r:id="rId15"/>
    <p:sldId id="473" r:id="rId16"/>
    <p:sldId id="549" r:id="rId17"/>
    <p:sldId id="550" r:id="rId18"/>
    <p:sldId id="551" r:id="rId19"/>
    <p:sldId id="552" r:id="rId20"/>
    <p:sldId id="553" r:id="rId21"/>
    <p:sldId id="557" r:id="rId22"/>
    <p:sldId id="466"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1C0C1-2EB2-4F42-ABE1-64966904870F}">
          <p14:sldIdLst>
            <p14:sldId id="558"/>
            <p14:sldId id="436"/>
            <p14:sldId id="494"/>
            <p14:sldId id="543"/>
            <p14:sldId id="544"/>
            <p14:sldId id="535"/>
            <p14:sldId id="536"/>
            <p14:sldId id="537"/>
            <p14:sldId id="554"/>
            <p14:sldId id="542"/>
            <p14:sldId id="539"/>
            <p14:sldId id="473"/>
            <p14:sldId id="549"/>
            <p14:sldId id="550"/>
            <p14:sldId id="551"/>
            <p14:sldId id="552"/>
            <p14:sldId id="553"/>
            <p14:sldId id="557"/>
            <p14:sldId id="4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67F"/>
    <a:srgbClr val="942092"/>
    <a:srgbClr val="6C6D76"/>
    <a:srgbClr val="63646B"/>
    <a:srgbClr val="606167"/>
    <a:srgbClr val="5C5D62"/>
    <a:srgbClr val="E5B901"/>
    <a:srgbClr val="F0C200"/>
    <a:srgbClr val="008C95"/>
    <a:srgbClr val="007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16" autoAdjust="0"/>
    <p:restoredTop sz="96327"/>
  </p:normalViewPr>
  <p:slideViewPr>
    <p:cSldViewPr snapToGrid="0" snapToObjects="1">
      <p:cViewPr varScale="1">
        <p:scale>
          <a:sx n="115" d="100"/>
          <a:sy n="115" d="100"/>
        </p:scale>
        <p:origin x="630" y="1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D3E5FF7-B4BC-4A24-BF42-7F6EB3CC778F}" type="datetimeFigureOut">
              <a:rPr lang="en-US" smtClean="0"/>
              <a:t>7/13/2022</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EB0F3A7-C570-4C45-8AD8-1E654D3092AE}" type="slidenum">
              <a:rPr lang="en-US" smtClean="0"/>
              <a:t>‹#›</a:t>
            </a:fld>
            <a:endParaRPr lang="en-US" dirty="0"/>
          </a:p>
        </p:txBody>
      </p:sp>
    </p:spTree>
    <p:extLst>
      <p:ext uri="{BB962C8B-B14F-4D97-AF65-F5344CB8AC3E}">
        <p14:creationId xmlns:p14="http://schemas.microsoft.com/office/powerpoint/2010/main" val="3473416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EC38D21-D0B8-4CD7-839D-3680E18E1D25}" type="datetimeFigureOut">
              <a:rPr lang="en-US" smtClean="0"/>
              <a:t>7/13/2022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AED04C0-A354-4F9C-A1C7-5703200E1273}" type="slidenum">
              <a:rPr lang="en-US" smtClean="0"/>
              <a:t>‹#›</a:t>
            </a:fld>
            <a:endParaRPr lang="en-US" dirty="0"/>
          </a:p>
        </p:txBody>
      </p:sp>
    </p:spTree>
    <p:extLst>
      <p:ext uri="{BB962C8B-B14F-4D97-AF65-F5344CB8AC3E}">
        <p14:creationId xmlns:p14="http://schemas.microsoft.com/office/powerpoint/2010/main" val="413122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E185B-3BDF-D14D-B085-A580EE226EAB}"/>
              </a:ext>
            </a:extLst>
          </p:cNvPr>
          <p:cNvSpPr/>
          <p:nvPr userDrawn="1"/>
        </p:nvSpPr>
        <p:spPr>
          <a:xfrm>
            <a:off x="-1"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 name="Picture 2" descr="Icon&#10;&#10;Description automatically generated with medium confidence">
            <a:extLst>
              <a:ext uri="{FF2B5EF4-FFF2-40B4-BE49-F238E27FC236}">
                <a16:creationId xmlns:a16="http://schemas.microsoft.com/office/drawing/2014/main" id="{7C429685-219A-AF45-85AA-89BCC71FABB5}"/>
              </a:ext>
            </a:extLst>
          </p:cNvPr>
          <p:cNvPicPr>
            <a:picLocks noChangeAspect="1"/>
          </p:cNvPicPr>
          <p:nvPr userDrawn="1"/>
        </p:nvPicPr>
        <p:blipFill>
          <a:blip r:embed="rId2"/>
          <a:stretch>
            <a:fillRect/>
          </a:stretch>
        </p:blipFill>
        <p:spPr>
          <a:xfrm>
            <a:off x="3413288" y="1410764"/>
            <a:ext cx="5365422" cy="1033598"/>
          </a:xfrm>
          <a:prstGeom prst="rect">
            <a:avLst/>
          </a:prstGeom>
        </p:spPr>
      </p:pic>
      <p:sp>
        <p:nvSpPr>
          <p:cNvPr id="13" name="Rectangle 12">
            <a:extLst>
              <a:ext uri="{FF2B5EF4-FFF2-40B4-BE49-F238E27FC236}">
                <a16:creationId xmlns:a16="http://schemas.microsoft.com/office/drawing/2014/main" id="{F4D5828F-73AB-4E46-BF9F-BC0A8EBF0BF2}"/>
              </a:ext>
            </a:extLst>
          </p:cNvPr>
          <p:cNvSpPr/>
          <p:nvPr userDrawn="1"/>
        </p:nvSpPr>
        <p:spPr>
          <a:xfrm>
            <a:off x="0" y="3041354"/>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98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3422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D34690B5-94E9-834D-A68A-03D61DA740E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with medium confidence">
            <a:extLst>
              <a:ext uri="{FF2B5EF4-FFF2-40B4-BE49-F238E27FC236}">
                <a16:creationId xmlns:a16="http://schemas.microsoft.com/office/drawing/2014/main" id="{20E2215C-96C6-8D43-AA77-F5ABF5E574D0}"/>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73666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75B820-07C2-A949-BE2B-4A88861E9728}"/>
              </a:ext>
            </a:extLst>
          </p:cNvPr>
          <p:cNvSpPr/>
          <p:nvPr userDrawn="1"/>
        </p:nvSpPr>
        <p:spPr>
          <a:xfrm>
            <a:off x="0" y="0"/>
            <a:ext cx="12192000" cy="6858000"/>
          </a:xfrm>
          <a:prstGeom prst="rect">
            <a:avLst/>
          </a:prstGeom>
          <a:gradFill flip="none" rotWithShape="1">
            <a:gsLst>
              <a:gs pos="100000">
                <a:srgbClr val="E6E7E8"/>
              </a:gs>
              <a:gs pos="0">
                <a:schemeClr val="bg1"/>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descr="Icon&#10;&#10;Description automatically generated with medium confidence">
            <a:extLst>
              <a:ext uri="{FF2B5EF4-FFF2-40B4-BE49-F238E27FC236}">
                <a16:creationId xmlns:a16="http://schemas.microsoft.com/office/drawing/2014/main" id="{757CB469-7135-4240-A8AB-EEF1493C23E3}"/>
              </a:ext>
            </a:extLst>
          </p:cNvPr>
          <p:cNvPicPr>
            <a:picLocks noChangeAspect="1"/>
          </p:cNvPicPr>
          <p:nvPr userDrawn="1"/>
        </p:nvPicPr>
        <p:blipFill>
          <a:blip r:embed="rId2"/>
          <a:stretch>
            <a:fillRect/>
          </a:stretch>
        </p:blipFill>
        <p:spPr>
          <a:xfrm>
            <a:off x="8954769" y="5705922"/>
            <a:ext cx="2356403" cy="453939"/>
          </a:xfrm>
          <a:prstGeom prst="rect">
            <a:avLst/>
          </a:prstGeom>
        </p:spPr>
      </p:pic>
      <p:sp>
        <p:nvSpPr>
          <p:cNvPr id="15" name="Rectangle 14">
            <a:extLst>
              <a:ext uri="{FF2B5EF4-FFF2-40B4-BE49-F238E27FC236}">
                <a16:creationId xmlns:a16="http://schemas.microsoft.com/office/drawing/2014/main" id="{704B28AB-B922-D645-A3B2-3B6FC8273531}"/>
              </a:ext>
            </a:extLst>
          </p:cNvPr>
          <p:cNvSpPr/>
          <p:nvPr userDrawn="1"/>
        </p:nvSpPr>
        <p:spPr>
          <a:xfrm>
            <a:off x="0" y="2531400"/>
            <a:ext cx="12192000" cy="2336758"/>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80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786546"/>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666271"/>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5433158"/>
            <a:ext cx="2743200" cy="365125"/>
          </a:xfrm>
          <a:prstGeom prst="rect">
            <a:avLst/>
          </a:prstGeom>
        </p:spPr>
        <p:txBody>
          <a:bodyPr/>
          <a:lstStyle/>
          <a:p>
            <a:fld id="{3955BA4C-A53A-AA4D-A3AA-4109DB938F72}" type="datetimeFigureOut">
              <a:rPr lang="en-US" smtClean="0"/>
              <a:t>7/13/2022</a:t>
            </a:fld>
            <a:endParaRPr lang="en-US" dirty="0"/>
          </a:p>
        </p:txBody>
      </p:sp>
      <p:sp>
        <p:nvSpPr>
          <p:cNvPr id="5" name="Footer Placeholder 4"/>
          <p:cNvSpPr>
            <a:spLocks noGrp="1"/>
          </p:cNvSpPr>
          <p:nvPr>
            <p:ph type="ftr" sz="quarter" idx="11"/>
          </p:nvPr>
        </p:nvSpPr>
        <p:spPr>
          <a:xfrm>
            <a:off x="4038600" y="5433158"/>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5414995"/>
            <a:ext cx="2743200" cy="365125"/>
          </a:xfrm>
          <a:prstGeom prst="rect">
            <a:avLst/>
          </a:prstGeom>
        </p:spPr>
        <p:txBody>
          <a:bodyPr/>
          <a:lstStyle/>
          <a:p>
            <a:fld id="{7A4E9FC1-05CE-2144-85E4-8B7AC2E2F0B2}" type="slidenum">
              <a:rPr lang="en-US" smtClean="0"/>
              <a:t>‹#›</a:t>
            </a:fld>
            <a:endParaRPr lang="en-US" dirty="0"/>
          </a:p>
        </p:txBody>
      </p:sp>
      <p:sp>
        <p:nvSpPr>
          <p:cNvPr id="10" name="Rectangle 9">
            <a:extLst>
              <a:ext uri="{FF2B5EF4-FFF2-40B4-BE49-F238E27FC236}">
                <a16:creationId xmlns:a16="http://schemas.microsoft.com/office/drawing/2014/main" id="{3D62FB26-8DBC-4E4E-9215-B6E21C4A450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with medium confidence">
            <a:extLst>
              <a:ext uri="{FF2B5EF4-FFF2-40B4-BE49-F238E27FC236}">
                <a16:creationId xmlns:a16="http://schemas.microsoft.com/office/drawing/2014/main" id="{8F1EDDEF-2B7F-3540-9C73-692A6B5886C5}"/>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2095409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5087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7/13/2022</a:t>
            </a:fld>
            <a:endParaRPr lang="en-US" dirty="0"/>
          </a:p>
        </p:txBody>
      </p:sp>
      <p:sp>
        <p:nvSpPr>
          <p:cNvPr id="6" name="Footer Placeholder 5"/>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9" name="Rectangle 8">
            <a:extLst>
              <a:ext uri="{FF2B5EF4-FFF2-40B4-BE49-F238E27FC236}">
                <a16:creationId xmlns:a16="http://schemas.microsoft.com/office/drawing/2014/main" id="{63AD3E57-6927-AB4B-A396-BE9535E4BB41}"/>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with medium confidence">
            <a:extLst>
              <a:ext uri="{FF2B5EF4-FFF2-40B4-BE49-F238E27FC236}">
                <a16:creationId xmlns:a16="http://schemas.microsoft.com/office/drawing/2014/main" id="{5A43A9FE-B5DC-8C44-B8CC-6108C5ACD728}"/>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0093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7/13/2022</a:t>
            </a:fld>
            <a:endParaRPr lang="en-US" dirty="0"/>
          </a:p>
        </p:txBody>
      </p:sp>
      <p:sp>
        <p:nvSpPr>
          <p:cNvPr id="4" name="Footer Placeholder 3"/>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7" name="Rectangle 6">
            <a:extLst>
              <a:ext uri="{FF2B5EF4-FFF2-40B4-BE49-F238E27FC236}">
                <a16:creationId xmlns:a16="http://schemas.microsoft.com/office/drawing/2014/main" id="{896ACF14-7538-944A-B8D3-1F68ACCF22EF}"/>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Icon&#10;&#10;Description automatically generated with medium confidence">
            <a:extLst>
              <a:ext uri="{FF2B5EF4-FFF2-40B4-BE49-F238E27FC236}">
                <a16:creationId xmlns:a16="http://schemas.microsoft.com/office/drawing/2014/main" id="{542931A4-ADCD-2E4A-BB68-96666B651C97}"/>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80646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B613A13B-71E1-A444-AB28-18D6AC09F70C}"/>
              </a:ext>
            </a:extLst>
          </p:cNvPr>
          <p:cNvPicPr>
            <a:picLocks noChangeAspect="1"/>
          </p:cNvPicPr>
          <p:nvPr userDrawn="1"/>
        </p:nvPicPr>
        <p:blipFill>
          <a:blip r:embed="rId2"/>
          <a:stretch>
            <a:fillRect/>
          </a:stretch>
        </p:blipFill>
        <p:spPr>
          <a:xfrm>
            <a:off x="10332720" y="6428395"/>
            <a:ext cx="1631598" cy="314312"/>
          </a:xfrm>
          <a:prstGeom prst="rect">
            <a:avLst/>
          </a:prstGeom>
        </p:spPr>
      </p:pic>
      <p:sp>
        <p:nvSpPr>
          <p:cNvPr id="5" name="Date Placeholder 2">
            <a:extLst>
              <a:ext uri="{FF2B5EF4-FFF2-40B4-BE49-F238E27FC236}">
                <a16:creationId xmlns:a16="http://schemas.microsoft.com/office/drawing/2014/main" id="{AFDF682A-EA69-D145-AC8E-FC5B234D3FB5}"/>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7/13/2022</a:t>
            </a:fld>
            <a:endParaRPr lang="en-US" dirty="0"/>
          </a:p>
        </p:txBody>
      </p:sp>
      <p:sp>
        <p:nvSpPr>
          <p:cNvPr id="6" name="Footer Placeholder 3">
            <a:extLst>
              <a:ext uri="{FF2B5EF4-FFF2-40B4-BE49-F238E27FC236}">
                <a16:creationId xmlns:a16="http://schemas.microsoft.com/office/drawing/2014/main" id="{EBE4F81D-D791-B54B-B817-2D5B28414021}"/>
              </a:ext>
            </a:extLst>
          </p:cNvPr>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7" name="Slide Number Placeholder 4">
            <a:extLst>
              <a:ext uri="{FF2B5EF4-FFF2-40B4-BE49-F238E27FC236}">
                <a16:creationId xmlns:a16="http://schemas.microsoft.com/office/drawing/2014/main" id="{64E3B238-6DB3-B24D-A9A1-1914CFF854B6}"/>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9" name="Rectangle 8">
            <a:extLst>
              <a:ext uri="{FF2B5EF4-FFF2-40B4-BE49-F238E27FC236}">
                <a16:creationId xmlns:a16="http://schemas.microsoft.com/office/drawing/2014/main" id="{1B9F6225-3A98-874A-B114-B830B68FF40C}"/>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3990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32906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2">
            <a:extLst>
              <a:ext uri="{FF2B5EF4-FFF2-40B4-BE49-F238E27FC236}">
                <a16:creationId xmlns:a16="http://schemas.microsoft.com/office/drawing/2014/main" id="{D954FD87-E782-B646-9AC7-30BE88FD3B27}"/>
              </a:ext>
            </a:extLst>
          </p:cNvPr>
          <p:cNvSpPr>
            <a:spLocks noGrp="1"/>
          </p:cNvSpPr>
          <p:nvPr>
            <p:ph type="dt" sz="half" idx="10"/>
          </p:nvPr>
        </p:nvSpPr>
        <p:spPr>
          <a:xfrm>
            <a:off x="838200" y="5469279"/>
            <a:ext cx="2743200" cy="365125"/>
          </a:xfrm>
          <a:prstGeom prst="rect">
            <a:avLst/>
          </a:prstGeom>
        </p:spPr>
        <p:txBody>
          <a:bodyPr/>
          <a:lstStyle/>
          <a:p>
            <a:fld id="{3955BA4C-A53A-AA4D-A3AA-4109DB938F72}" type="datetimeFigureOut">
              <a:rPr lang="en-US" smtClean="0"/>
              <a:t>7/13/2022</a:t>
            </a:fld>
            <a:endParaRPr lang="en-US" dirty="0"/>
          </a:p>
        </p:txBody>
      </p:sp>
      <p:sp>
        <p:nvSpPr>
          <p:cNvPr id="9" name="Footer Placeholder 3">
            <a:extLst>
              <a:ext uri="{FF2B5EF4-FFF2-40B4-BE49-F238E27FC236}">
                <a16:creationId xmlns:a16="http://schemas.microsoft.com/office/drawing/2014/main" id="{4091F6FA-435C-3441-AC05-CCB47A34EE7E}"/>
              </a:ext>
            </a:extLst>
          </p:cNvPr>
          <p:cNvSpPr>
            <a:spLocks noGrp="1"/>
          </p:cNvSpPr>
          <p:nvPr>
            <p:ph type="ftr" sz="quarter" idx="11"/>
          </p:nvPr>
        </p:nvSpPr>
        <p:spPr>
          <a:xfrm>
            <a:off x="4038600" y="5469279"/>
            <a:ext cx="4114800" cy="365125"/>
          </a:xfrm>
          <a:prstGeom prst="rect">
            <a:avLst/>
          </a:prstGeom>
        </p:spPr>
        <p:txBody>
          <a:bodyPr/>
          <a:lstStyle/>
          <a:p>
            <a:endParaRPr lang="en-US" dirty="0"/>
          </a:p>
        </p:txBody>
      </p:sp>
      <p:sp>
        <p:nvSpPr>
          <p:cNvPr id="10" name="Slide Number Placeholder 4">
            <a:extLst>
              <a:ext uri="{FF2B5EF4-FFF2-40B4-BE49-F238E27FC236}">
                <a16:creationId xmlns:a16="http://schemas.microsoft.com/office/drawing/2014/main" id="{C6AA0B62-C44F-7241-B4E4-B1A0DF648981}"/>
              </a:ext>
            </a:extLst>
          </p:cNvPr>
          <p:cNvSpPr>
            <a:spLocks noGrp="1"/>
          </p:cNvSpPr>
          <p:nvPr>
            <p:ph type="sldNum" sz="quarter" idx="12"/>
          </p:nvPr>
        </p:nvSpPr>
        <p:spPr>
          <a:xfrm>
            <a:off x="8610600" y="5451116"/>
            <a:ext cx="2743200" cy="365125"/>
          </a:xfrm>
          <a:prstGeom prst="rect">
            <a:avLst/>
          </a:prstGeom>
        </p:spPr>
        <p:txBody>
          <a:bodyPr/>
          <a:lstStyle/>
          <a:p>
            <a:fld id="{7A4E9FC1-05CE-2144-85E4-8B7AC2E2F0B2}" type="slidenum">
              <a:rPr lang="en-US" smtClean="0"/>
              <a:t>‹#›</a:t>
            </a:fld>
            <a:endParaRPr lang="en-US" dirty="0"/>
          </a:p>
        </p:txBody>
      </p:sp>
      <p:sp>
        <p:nvSpPr>
          <p:cNvPr id="12" name="Rectangle 11">
            <a:extLst>
              <a:ext uri="{FF2B5EF4-FFF2-40B4-BE49-F238E27FC236}">
                <a16:creationId xmlns:a16="http://schemas.microsoft.com/office/drawing/2014/main" id="{C178D541-3A9C-7F44-A648-CEE1110587DE}"/>
              </a:ext>
            </a:extLst>
          </p:cNvPr>
          <p:cNvSpPr/>
          <p:nvPr userDrawn="1"/>
        </p:nvSpPr>
        <p:spPr>
          <a:xfrm>
            <a:off x="0" y="5997328"/>
            <a:ext cx="12192000" cy="286795"/>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descr="Icon&#10;&#10;Description automatically generated with medium confidence">
            <a:extLst>
              <a:ext uri="{FF2B5EF4-FFF2-40B4-BE49-F238E27FC236}">
                <a16:creationId xmlns:a16="http://schemas.microsoft.com/office/drawing/2014/main" id="{2C9C0F30-A5DB-7947-B02F-09E571940DFD}"/>
              </a:ext>
            </a:extLst>
          </p:cNvPr>
          <p:cNvPicPr>
            <a:picLocks noChangeAspect="1"/>
          </p:cNvPicPr>
          <p:nvPr userDrawn="1"/>
        </p:nvPicPr>
        <p:blipFill>
          <a:blip r:embed="rId2"/>
          <a:stretch>
            <a:fillRect/>
          </a:stretch>
        </p:blipFill>
        <p:spPr>
          <a:xfrm>
            <a:off x="10332720" y="6428395"/>
            <a:ext cx="1631598" cy="314312"/>
          </a:xfrm>
          <a:prstGeom prst="rect">
            <a:avLst/>
          </a:prstGeom>
        </p:spPr>
      </p:pic>
    </p:spTree>
    <p:extLst>
      <p:ext uri="{BB962C8B-B14F-4D97-AF65-F5344CB8AC3E}">
        <p14:creationId xmlns:p14="http://schemas.microsoft.com/office/powerpoint/2010/main" val="13908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09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3" r:id="rId4"/>
    <p:sldLayoutId id="2147483664"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829" y="1027906"/>
            <a:ext cx="10515600" cy="1325563"/>
          </a:xfrm>
        </p:spPr>
        <p:txBody>
          <a:bodyPr/>
          <a:lstStyle/>
          <a:p>
            <a:pPr algn="ctr"/>
            <a:r>
              <a:rPr lang="en-US" dirty="0" smtClean="0"/>
              <a:t>Laboratory Safety Presentation</a:t>
            </a:r>
            <a:endParaRPr lang="en-US" dirty="0"/>
          </a:p>
        </p:txBody>
      </p:sp>
      <p:sp>
        <p:nvSpPr>
          <p:cNvPr id="3" name="Content Placeholder 2"/>
          <p:cNvSpPr>
            <a:spLocks noGrp="1"/>
          </p:cNvSpPr>
          <p:nvPr>
            <p:ph idx="1"/>
          </p:nvPr>
        </p:nvSpPr>
        <p:spPr>
          <a:xfrm>
            <a:off x="4886498" y="1881881"/>
            <a:ext cx="1863436" cy="543502"/>
          </a:xfrm>
        </p:spPr>
        <p:txBody>
          <a:bodyPr/>
          <a:lstStyle/>
          <a:p>
            <a:pPr marL="0" indent="0">
              <a:buNone/>
            </a:pPr>
            <a:r>
              <a:rPr lang="en-US" dirty="0" smtClean="0"/>
              <a:t>July 2022</a:t>
            </a:r>
            <a:endParaRPr lang="en-US" dirty="0"/>
          </a:p>
        </p:txBody>
      </p:sp>
    </p:spTree>
    <p:extLst>
      <p:ext uri="{BB962C8B-B14F-4D97-AF65-F5344CB8AC3E}">
        <p14:creationId xmlns:p14="http://schemas.microsoft.com/office/powerpoint/2010/main" val="248485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 Kits</a:t>
            </a:r>
            <a:endParaRPr lang="en-US" dirty="0"/>
          </a:p>
        </p:txBody>
      </p:sp>
      <p:sp>
        <p:nvSpPr>
          <p:cNvPr id="3" name="Content Placeholder 2"/>
          <p:cNvSpPr>
            <a:spLocks noGrp="1"/>
          </p:cNvSpPr>
          <p:nvPr>
            <p:ph idx="1"/>
          </p:nvPr>
        </p:nvSpPr>
        <p:spPr>
          <a:xfrm>
            <a:off x="2438400" y="1421477"/>
            <a:ext cx="7772400" cy="3477875"/>
          </a:xfrm>
        </p:spPr>
        <p:txBody>
          <a:bodyPr/>
          <a:lstStyle/>
          <a:p>
            <a:r>
              <a:rPr lang="en-US" dirty="0" smtClean="0"/>
              <a:t>EH&amp;S will provide spill kits for your lab upon request</a:t>
            </a:r>
          </a:p>
          <a:p>
            <a:endParaRPr lang="en-US" dirty="0" smtClean="0"/>
          </a:p>
          <a:p>
            <a:r>
              <a:rPr lang="en-US" dirty="0" smtClean="0"/>
              <a:t>Periodically check that the contents is free flowing (not clumped) by shaking</a:t>
            </a:r>
          </a:p>
          <a:p>
            <a:endParaRPr lang="en-US" dirty="0" smtClean="0"/>
          </a:p>
          <a:p>
            <a:r>
              <a:rPr lang="en-US" dirty="0" smtClean="0"/>
              <a:t>Replace spill kit once opened</a:t>
            </a:r>
            <a:endParaRPr lang="en-US" dirty="0"/>
          </a:p>
        </p:txBody>
      </p:sp>
    </p:spTree>
    <p:extLst>
      <p:ext uri="{BB962C8B-B14F-4D97-AF65-F5344CB8AC3E}">
        <p14:creationId xmlns:p14="http://schemas.microsoft.com/office/powerpoint/2010/main" val="3731608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828800"/>
            <a:ext cx="7772400" cy="1292662"/>
          </a:xfrm>
        </p:spPr>
        <p:txBody>
          <a:bodyPr/>
          <a:lstStyle/>
          <a:p>
            <a:pPr marL="0" indent="0" algn="ctr">
              <a:buNone/>
            </a:pPr>
            <a:r>
              <a:rPr lang="en-US" dirty="0" smtClean="0"/>
              <a:t>If the chemical is a </a:t>
            </a:r>
            <a:r>
              <a:rPr lang="en-US" dirty="0" smtClean="0">
                <a:solidFill>
                  <a:srgbClr val="FF0000"/>
                </a:solidFill>
              </a:rPr>
              <a:t>Carcinogen, Reproductive Toxin or Highly Toxic</a:t>
            </a:r>
            <a:r>
              <a:rPr lang="en-US" dirty="0" smtClean="0"/>
              <a:t>: Evacuate immediately </a:t>
            </a:r>
            <a:r>
              <a:rPr lang="en-US" b="1" dirty="0" smtClean="0"/>
              <a:t>regardless</a:t>
            </a:r>
            <a:r>
              <a:rPr lang="en-US" dirty="0" smtClean="0"/>
              <a:t> of spilt volume and call EH&amp;S</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828172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 Safety Topic of the Month Quiz</a:t>
            </a:r>
            <a:endParaRPr lang="en-US" dirty="0"/>
          </a:p>
        </p:txBody>
      </p:sp>
      <p:sp>
        <p:nvSpPr>
          <p:cNvPr id="3" name="Content Placeholder 2"/>
          <p:cNvSpPr>
            <a:spLocks noGrp="1"/>
          </p:cNvSpPr>
          <p:nvPr>
            <p:ph idx="1"/>
          </p:nvPr>
        </p:nvSpPr>
        <p:spPr/>
        <p:txBody>
          <a:bodyPr/>
          <a:lstStyle/>
          <a:p>
            <a:r>
              <a:rPr lang="en-US" dirty="0" smtClean="0"/>
              <a:t>94 respondents</a:t>
            </a:r>
          </a:p>
          <a:p>
            <a:r>
              <a:rPr lang="en-US" dirty="0" smtClean="0">
                <a:solidFill>
                  <a:srgbClr val="00B050"/>
                </a:solidFill>
              </a:rPr>
              <a:t>74 </a:t>
            </a:r>
            <a:r>
              <a:rPr lang="en-US" dirty="0" smtClean="0"/>
              <a:t>people scored 100%</a:t>
            </a:r>
          </a:p>
          <a:p>
            <a:r>
              <a:rPr lang="en-US" dirty="0" smtClean="0"/>
              <a:t>Winner of the drawing</a:t>
            </a:r>
          </a:p>
          <a:p>
            <a:pPr marL="457200" lvl="1" indent="0">
              <a:buNone/>
            </a:pPr>
            <a:r>
              <a:rPr lang="en-US" sz="3600" dirty="0" smtClean="0"/>
              <a:t>Juanita Brown</a:t>
            </a:r>
          </a:p>
          <a:p>
            <a:pPr marL="457200" lvl="1" indent="0">
              <a:buNone/>
            </a:pPr>
            <a:r>
              <a:rPr lang="en-US" dirty="0" smtClean="0"/>
              <a:t>from Davie Medical Center Lab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013" y="1031873"/>
            <a:ext cx="3671888" cy="4895851"/>
          </a:xfrm>
          <a:prstGeom prst="rect">
            <a:avLst/>
          </a:prstGeom>
        </p:spPr>
      </p:pic>
    </p:spTree>
    <p:extLst>
      <p:ext uri="{BB962C8B-B14F-4D97-AF65-F5344CB8AC3E}">
        <p14:creationId xmlns:p14="http://schemas.microsoft.com/office/powerpoint/2010/main" val="400135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1680" y="157942"/>
            <a:ext cx="7773074" cy="963251"/>
          </a:xfrm>
          <a:prstGeom prst="rect">
            <a:avLst/>
          </a:prstGeom>
        </p:spPr>
      </p:pic>
      <p:pic>
        <p:nvPicPr>
          <p:cNvPr id="4" name="Picture 3"/>
          <p:cNvPicPr>
            <a:picLocks noChangeAspect="1"/>
          </p:cNvPicPr>
          <p:nvPr/>
        </p:nvPicPr>
        <p:blipFill>
          <a:blip r:embed="rId3"/>
          <a:stretch>
            <a:fillRect/>
          </a:stretch>
        </p:blipFill>
        <p:spPr>
          <a:xfrm>
            <a:off x="2011680" y="1254197"/>
            <a:ext cx="8138865" cy="5157663"/>
          </a:xfrm>
          <a:prstGeom prst="rect">
            <a:avLst/>
          </a:prstGeom>
        </p:spPr>
      </p:pic>
    </p:spTree>
    <p:extLst>
      <p:ext uri="{BB962C8B-B14F-4D97-AF65-F5344CB8AC3E}">
        <p14:creationId xmlns:p14="http://schemas.microsoft.com/office/powerpoint/2010/main" val="351435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345" y="1327464"/>
            <a:ext cx="3457327" cy="1066602"/>
          </a:xfrm>
        </p:spPr>
        <p:txBody>
          <a:bodyPr/>
          <a:lstStyle/>
          <a:p>
            <a:pPr algn="ctr"/>
            <a:r>
              <a:rPr lang="en-US" sz="3600" dirty="0" smtClean="0"/>
              <a:t>Good Catches in June</a:t>
            </a:r>
            <a:br>
              <a:rPr lang="en-US" sz="3600" dirty="0" smtClean="0"/>
            </a:br>
            <a:r>
              <a:rPr lang="en-US" sz="3600" dirty="0"/>
              <a:t/>
            </a:r>
            <a:br>
              <a:rPr lang="en-US" sz="3600" dirty="0"/>
            </a:br>
            <a:endParaRPr lang="en-US" sz="3600" dirty="0"/>
          </a:p>
        </p:txBody>
      </p:sp>
      <p:sp>
        <p:nvSpPr>
          <p:cNvPr id="6" name="TextBox 5"/>
          <p:cNvSpPr txBox="1"/>
          <p:nvPr/>
        </p:nvSpPr>
        <p:spPr>
          <a:xfrm>
            <a:off x="337238" y="3220138"/>
            <a:ext cx="4091284" cy="1569660"/>
          </a:xfrm>
          <a:prstGeom prst="rect">
            <a:avLst/>
          </a:prstGeom>
          <a:noFill/>
        </p:spPr>
        <p:txBody>
          <a:bodyPr wrap="square" rtlCol="0">
            <a:spAutoFit/>
          </a:bodyPr>
          <a:lstStyle/>
          <a:p>
            <a:pPr algn="ctr"/>
            <a:r>
              <a:rPr lang="en-US" sz="3200" b="1" dirty="0" smtClean="0"/>
              <a:t>Great Work! </a:t>
            </a:r>
          </a:p>
          <a:p>
            <a:pPr algn="ctr"/>
            <a:endParaRPr lang="en-US" sz="3200" b="1" dirty="0" smtClean="0"/>
          </a:p>
          <a:p>
            <a:pPr algn="ctr"/>
            <a:r>
              <a:rPr lang="en-US" sz="3200" b="1" dirty="0" smtClean="0"/>
              <a:t>Thank you ALL!</a:t>
            </a:r>
            <a:endParaRPr lang="en-US" sz="3200" b="1" dirty="0"/>
          </a:p>
        </p:txBody>
      </p:sp>
      <p:pic>
        <p:nvPicPr>
          <p:cNvPr id="5" name="Picture 4"/>
          <p:cNvPicPr>
            <a:picLocks noChangeAspect="1"/>
          </p:cNvPicPr>
          <p:nvPr/>
        </p:nvPicPr>
        <p:blipFill>
          <a:blip r:embed="rId2"/>
          <a:stretch>
            <a:fillRect/>
          </a:stretch>
        </p:blipFill>
        <p:spPr>
          <a:xfrm>
            <a:off x="5062970" y="843237"/>
            <a:ext cx="6343650" cy="628650"/>
          </a:xfrm>
          <a:prstGeom prst="rect">
            <a:avLst/>
          </a:prstGeom>
        </p:spPr>
      </p:pic>
      <p:graphicFrame>
        <p:nvGraphicFramePr>
          <p:cNvPr id="7" name="Table 6"/>
          <p:cNvGraphicFramePr>
            <a:graphicFrameLocks noGrp="1"/>
          </p:cNvGraphicFramePr>
          <p:nvPr>
            <p:extLst/>
          </p:nvPr>
        </p:nvGraphicFramePr>
        <p:xfrm>
          <a:off x="5062970" y="1471887"/>
          <a:ext cx="6324600" cy="3629025"/>
        </p:xfrm>
        <a:graphic>
          <a:graphicData uri="http://schemas.openxmlformats.org/drawingml/2006/table">
            <a:tbl>
              <a:tblPr/>
              <a:tblGrid>
                <a:gridCol w="1209068">
                  <a:extLst>
                    <a:ext uri="{9D8B030D-6E8A-4147-A177-3AD203B41FA5}">
                      <a16:colId xmlns:a16="http://schemas.microsoft.com/office/drawing/2014/main" val="4041119425"/>
                    </a:ext>
                  </a:extLst>
                </a:gridCol>
                <a:gridCol w="990103">
                  <a:extLst>
                    <a:ext uri="{9D8B030D-6E8A-4147-A177-3AD203B41FA5}">
                      <a16:colId xmlns:a16="http://schemas.microsoft.com/office/drawing/2014/main" val="221826828"/>
                    </a:ext>
                  </a:extLst>
                </a:gridCol>
                <a:gridCol w="4125429">
                  <a:extLst>
                    <a:ext uri="{9D8B030D-6E8A-4147-A177-3AD203B41FA5}">
                      <a16:colId xmlns:a16="http://schemas.microsoft.com/office/drawing/2014/main" val="3212727388"/>
                    </a:ext>
                  </a:extLst>
                </a:gridCol>
              </a:tblGrid>
              <a:tr h="1066800">
                <a:tc>
                  <a:txBody>
                    <a:bodyPr/>
                    <a:lstStyle/>
                    <a:p>
                      <a:pPr algn="ctr" fontAlgn="ctr"/>
                      <a:r>
                        <a:rPr lang="en-US" sz="1100" b="0" i="0" u="none" strike="noStrike">
                          <a:solidFill>
                            <a:srgbClr val="000000"/>
                          </a:solidFill>
                          <a:effectLst/>
                          <a:latin typeface="Calibri" panose="020F0502020204030204" pitchFamily="34" charset="0"/>
                        </a:rPr>
                        <a:t>Hematology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Kim Nguyen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panose="020F0502020204030204" pitchFamily="34" charset="0"/>
                        </a:rPr>
                        <a:t>Tech Kim Nguyen received a body fluid cell count order for paracentesis fluid. The sample that CP aliquoted for them was the biliary fluid sample (a different sample from the same patient) rather than the paracentesis fluid. Kim realized that the cell count they performed was not on paracentesis fluid, that it didn’t look right. Kim took the specimen back to CP and got the correct sample. Had she not, the counts would have been done on biliary and reported as paracentesis fluid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847896"/>
                  </a:ext>
                </a:extLst>
              </a:tr>
              <a:tr h="2562225">
                <a:tc>
                  <a:txBody>
                    <a:bodyPr/>
                    <a:lstStyle/>
                    <a:p>
                      <a:pPr algn="ctr" fontAlgn="ctr"/>
                      <a:r>
                        <a:rPr lang="en-US" sz="1100" b="0" i="0" u="none" strike="noStrike">
                          <a:solidFill>
                            <a:srgbClr val="000000"/>
                          </a:solidFill>
                          <a:effectLst/>
                          <a:latin typeface="Calibri" panose="020F0502020204030204" pitchFamily="34" charset="0"/>
                        </a:rPr>
                        <a:t>Clemmons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The wrong address in the patients chart</a:t>
                      </a:r>
                      <a:r>
                        <a:rPr lang="en-US" sz="1100" b="0" i="0" u="none" strike="noStrike" dirty="0" smtClean="0">
                          <a:solidFill>
                            <a:srgbClr val="000000"/>
                          </a:solidFill>
                          <a:effectLst/>
                          <a:latin typeface="Arial" panose="020B0604020202020204" pitchFamily="34" charset="0"/>
                        </a:rPr>
                        <a:t>. When </a:t>
                      </a:r>
                      <a:r>
                        <a:rPr lang="en-US" sz="1100" b="0" i="0" u="none" strike="noStrike" dirty="0">
                          <a:solidFill>
                            <a:srgbClr val="000000"/>
                          </a:solidFill>
                          <a:effectLst/>
                          <a:latin typeface="Arial" panose="020B0604020202020204" pitchFamily="34" charset="0"/>
                        </a:rPr>
                        <a:t>I asked the patient his name, DOB and address, he gave me a Winston Salem, NC address. I looked, but I could not find a patient with his name and that address in the system. I told him that I have your name but not the address you gave me. I asked him if he has ever lived in Maryland because there is a patient under that name but the address is in Maryland. He said he has never lived there, but last year he was a victim of identity fraud from the exact city and state in his chart. He was worried that somehow his SSN was being used again, so I had someone from registration come to the lab and review his chart. She entered the correct address in his chart and flagged it for staff to always check his ID whenever there are changes made to it. He thanked everyone involved and said he felt better about the situation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999205"/>
                  </a:ext>
                </a:extLst>
              </a:tr>
            </a:tbl>
          </a:graphicData>
        </a:graphic>
      </p:graphicFrame>
    </p:spTree>
    <p:extLst>
      <p:ext uri="{BB962C8B-B14F-4D97-AF65-F5344CB8AC3E}">
        <p14:creationId xmlns:p14="http://schemas.microsoft.com/office/powerpoint/2010/main" val="1337264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563" y="827052"/>
            <a:ext cx="3603048" cy="1463167"/>
          </a:xfrm>
          <a:prstGeom prst="rect">
            <a:avLst/>
          </a:prstGeom>
        </p:spPr>
      </p:pic>
      <p:pic>
        <p:nvPicPr>
          <p:cNvPr id="4" name="Picture 3"/>
          <p:cNvPicPr>
            <a:picLocks noChangeAspect="1"/>
          </p:cNvPicPr>
          <p:nvPr/>
        </p:nvPicPr>
        <p:blipFill>
          <a:blip r:embed="rId3"/>
          <a:stretch>
            <a:fillRect/>
          </a:stretch>
        </p:blipFill>
        <p:spPr>
          <a:xfrm>
            <a:off x="384701" y="2710977"/>
            <a:ext cx="4090771" cy="1835055"/>
          </a:xfrm>
          <a:prstGeom prst="rect">
            <a:avLst/>
          </a:prstGeom>
        </p:spPr>
      </p:pic>
      <p:pic>
        <p:nvPicPr>
          <p:cNvPr id="5" name="Picture 4"/>
          <p:cNvPicPr>
            <a:picLocks noChangeAspect="1"/>
          </p:cNvPicPr>
          <p:nvPr/>
        </p:nvPicPr>
        <p:blipFill>
          <a:blip r:embed="rId4"/>
          <a:stretch>
            <a:fillRect/>
          </a:stretch>
        </p:blipFill>
        <p:spPr>
          <a:xfrm>
            <a:off x="4937485" y="199110"/>
            <a:ext cx="6340390" cy="627942"/>
          </a:xfrm>
          <a:prstGeom prst="rect">
            <a:avLst/>
          </a:prstGeom>
        </p:spPr>
      </p:pic>
      <p:pic>
        <p:nvPicPr>
          <p:cNvPr id="6" name="Picture 5"/>
          <p:cNvPicPr>
            <a:picLocks noChangeAspect="1"/>
          </p:cNvPicPr>
          <p:nvPr/>
        </p:nvPicPr>
        <p:blipFill>
          <a:blip r:embed="rId5"/>
          <a:stretch>
            <a:fillRect/>
          </a:stretch>
        </p:blipFill>
        <p:spPr>
          <a:xfrm>
            <a:off x="4937485" y="827052"/>
            <a:ext cx="6343650" cy="4619625"/>
          </a:xfrm>
          <a:prstGeom prst="rect">
            <a:avLst/>
          </a:prstGeom>
        </p:spPr>
      </p:pic>
    </p:spTree>
    <p:extLst>
      <p:ext uri="{BB962C8B-B14F-4D97-AF65-F5344CB8AC3E}">
        <p14:creationId xmlns:p14="http://schemas.microsoft.com/office/powerpoint/2010/main" val="2569463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4" y="925772"/>
            <a:ext cx="4915132" cy="3588039"/>
          </a:xfrm>
        </p:spPr>
        <p:txBody>
          <a:bodyPr/>
          <a:lstStyle/>
          <a:p>
            <a:pPr algn="ctr"/>
            <a:r>
              <a:rPr lang="en-US" sz="3600" dirty="0" smtClean="0"/>
              <a:t>Good Catch Recipient </a:t>
            </a:r>
            <a:br>
              <a:rPr lang="en-US" sz="3600" dirty="0" smtClean="0"/>
            </a:br>
            <a:r>
              <a:rPr lang="en-US" sz="3600" dirty="0" smtClean="0"/>
              <a:t>for June</a:t>
            </a:r>
            <a:br>
              <a:rPr lang="en-US" sz="3600" dirty="0" smtClean="0"/>
            </a:br>
            <a:r>
              <a:rPr lang="en-US" sz="3600" dirty="0"/>
              <a:t/>
            </a:r>
            <a:br>
              <a:rPr lang="en-US" sz="3600" dirty="0"/>
            </a:br>
            <a:r>
              <a:rPr lang="en-US" sz="3600" dirty="0"/>
              <a:t>Giovanni </a:t>
            </a:r>
            <a:r>
              <a:rPr lang="en-US" sz="3600" dirty="0" smtClean="0"/>
              <a:t>Insuasti, MD</a:t>
            </a:r>
            <a:br>
              <a:rPr lang="en-US" sz="36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rot="5400000">
            <a:off x="5560075" y="1062173"/>
            <a:ext cx="4960152" cy="3722048"/>
          </a:xfrm>
          <a:prstGeom prst="rect">
            <a:avLst/>
          </a:prstGeom>
        </p:spPr>
      </p:pic>
    </p:spTree>
    <p:extLst>
      <p:ext uri="{BB962C8B-B14F-4D97-AF65-F5344CB8AC3E}">
        <p14:creationId xmlns:p14="http://schemas.microsoft.com/office/powerpoint/2010/main" val="2328233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5496"/>
            <a:ext cx="10515600" cy="1325563"/>
          </a:xfrm>
        </p:spPr>
        <p:txBody>
          <a:bodyPr/>
          <a:lstStyle/>
          <a:p>
            <a:pPr algn="ctr"/>
            <a:r>
              <a:rPr lang="en-US" dirty="0" smtClean="0"/>
              <a:t>Safety Focus of the Month</a:t>
            </a:r>
            <a:br>
              <a:rPr lang="en-US" dirty="0" smtClean="0"/>
            </a:br>
            <a:r>
              <a:rPr lang="en-US" b="1" dirty="0" smtClean="0">
                <a:solidFill>
                  <a:srgbClr val="FF0000"/>
                </a:solidFill>
              </a:rPr>
              <a:t>CUS</a:t>
            </a:r>
            <a:r>
              <a:rPr lang="en-US" dirty="0" smtClean="0"/>
              <a:t> When you need to!</a:t>
            </a:r>
            <a:endParaRPr lang="en-US" dirty="0"/>
          </a:p>
        </p:txBody>
      </p:sp>
      <p:sp>
        <p:nvSpPr>
          <p:cNvPr id="3" name="Rectangle 2"/>
          <p:cNvSpPr/>
          <p:nvPr/>
        </p:nvSpPr>
        <p:spPr>
          <a:xfrm>
            <a:off x="2873433" y="1901039"/>
            <a:ext cx="7284720" cy="4093428"/>
          </a:xfrm>
          <a:prstGeom prst="rect">
            <a:avLst/>
          </a:prstGeom>
        </p:spPr>
        <p:txBody>
          <a:bodyPr wrap="square">
            <a:spAutoFit/>
          </a:bodyPr>
          <a:lstStyle/>
          <a:p>
            <a:r>
              <a:rPr lang="en-US" sz="2000" dirty="0"/>
              <a:t>Here’s how you do it…</a:t>
            </a:r>
          </a:p>
          <a:p>
            <a:endParaRPr lang="en-US" sz="2000" dirty="0"/>
          </a:p>
          <a:p>
            <a:r>
              <a:rPr lang="en-US" sz="2000" dirty="0"/>
              <a:t>             I am </a:t>
            </a:r>
            <a:r>
              <a:rPr lang="en-US" sz="2000" b="1" dirty="0">
                <a:solidFill>
                  <a:srgbClr val="FF0000"/>
                </a:solidFill>
              </a:rPr>
              <a:t>C</a:t>
            </a:r>
            <a:r>
              <a:rPr lang="en-US" sz="2000" dirty="0"/>
              <a:t>ONCERNED!</a:t>
            </a:r>
          </a:p>
          <a:p>
            <a:endParaRPr lang="en-US" sz="2000" dirty="0"/>
          </a:p>
          <a:p>
            <a:r>
              <a:rPr lang="en-US" sz="2000" dirty="0"/>
              <a:t>             I am </a:t>
            </a:r>
            <a:r>
              <a:rPr lang="en-US" sz="2000" b="1" dirty="0">
                <a:solidFill>
                  <a:srgbClr val="FF0000"/>
                </a:solidFill>
              </a:rPr>
              <a:t>U</a:t>
            </a:r>
            <a:r>
              <a:rPr lang="en-US" sz="2000" dirty="0"/>
              <a:t>NCOMFORTABLE!</a:t>
            </a:r>
          </a:p>
          <a:p>
            <a:endParaRPr lang="en-US" sz="2000" dirty="0"/>
          </a:p>
          <a:p>
            <a:r>
              <a:rPr lang="en-US" sz="2000" dirty="0"/>
              <a:t>Stop this is a </a:t>
            </a:r>
            <a:r>
              <a:rPr lang="en-US" sz="2000" b="1" dirty="0">
                <a:solidFill>
                  <a:srgbClr val="FF0000"/>
                </a:solidFill>
              </a:rPr>
              <a:t>S</a:t>
            </a:r>
            <a:r>
              <a:rPr lang="en-US" sz="2000" dirty="0"/>
              <a:t>AFETY CONCERN!</a:t>
            </a:r>
          </a:p>
          <a:p>
            <a:r>
              <a:rPr lang="en-US" sz="2000" dirty="0" smtClean="0"/>
              <a:t> </a:t>
            </a:r>
            <a:endParaRPr lang="en-US" sz="2000" dirty="0"/>
          </a:p>
          <a:p>
            <a:endParaRPr lang="en-US" sz="2000" dirty="0"/>
          </a:p>
          <a:p>
            <a:r>
              <a:rPr lang="en-US" sz="2000" dirty="0"/>
              <a:t>Did you know we are highly reliable when we CUS? When you speak up using CUS you listen to your gut and stop the line until your concerns are addressed, including using the chain of command, when needed. </a:t>
            </a:r>
          </a:p>
        </p:txBody>
      </p:sp>
    </p:spTree>
    <p:extLst>
      <p:ext uri="{BB962C8B-B14F-4D97-AF65-F5344CB8AC3E}">
        <p14:creationId xmlns:p14="http://schemas.microsoft.com/office/powerpoint/2010/main" val="2121863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p:txBody>
          <a:bodyPr/>
          <a:lstStyle/>
          <a:p>
            <a:r>
              <a:rPr lang="en-US" dirty="0" smtClean="0"/>
              <a:t>Let Hannah Phillips </a:t>
            </a:r>
            <a:r>
              <a:rPr lang="en-US" dirty="0" smtClean="0"/>
              <a:t>or Shelley Bowman </a:t>
            </a:r>
            <a:r>
              <a:rPr lang="en-US" dirty="0" smtClean="0"/>
              <a:t>know </a:t>
            </a:r>
            <a:r>
              <a:rPr lang="en-US" dirty="0" smtClean="0"/>
              <a:t>about any employee injuries in your </a:t>
            </a:r>
            <a:r>
              <a:rPr lang="en-US" dirty="0" smtClean="0"/>
              <a:t>department!</a:t>
            </a:r>
            <a:endParaRPr lang="en-US" dirty="0" smtClean="0"/>
          </a:p>
        </p:txBody>
      </p:sp>
    </p:spTree>
    <p:extLst>
      <p:ext uri="{BB962C8B-B14F-4D97-AF65-F5344CB8AC3E}">
        <p14:creationId xmlns:p14="http://schemas.microsoft.com/office/powerpoint/2010/main" val="1606040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2360179"/>
            <a:ext cx="10515600" cy="1325563"/>
          </a:xfrm>
        </p:spPr>
        <p:txBody>
          <a:bodyPr/>
          <a:lstStyle/>
          <a:p>
            <a:pPr algn="ctr"/>
            <a:r>
              <a:rPr lang="en-US" dirty="0" smtClean="0"/>
              <a:t>Thank you for your participation!</a:t>
            </a:r>
            <a:endParaRPr lang="en-US" dirty="0"/>
          </a:p>
        </p:txBody>
      </p:sp>
    </p:spTree>
    <p:extLst>
      <p:ext uri="{BB962C8B-B14F-4D97-AF65-F5344CB8AC3E}">
        <p14:creationId xmlns:p14="http://schemas.microsoft.com/office/powerpoint/2010/main" val="402143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2669" y="862945"/>
            <a:ext cx="8894835" cy="4450466"/>
          </a:xfrm>
          <a:prstGeom prst="rect">
            <a:avLst/>
          </a:prstGeom>
        </p:spPr>
      </p:pic>
      <p:sp>
        <p:nvSpPr>
          <p:cNvPr id="5" name="TextBox 4"/>
          <p:cNvSpPr txBox="1"/>
          <p:nvPr/>
        </p:nvSpPr>
        <p:spPr>
          <a:xfrm>
            <a:off x="7825154" y="4469292"/>
            <a:ext cx="5220393" cy="369332"/>
          </a:xfrm>
          <a:prstGeom prst="rect">
            <a:avLst/>
          </a:prstGeom>
          <a:noFill/>
        </p:spPr>
        <p:txBody>
          <a:bodyPr wrap="square" rtlCol="0">
            <a:spAutoFit/>
          </a:bodyPr>
          <a:lstStyle/>
          <a:p>
            <a:r>
              <a:rPr lang="en-US" dirty="0" smtClean="0">
                <a:solidFill>
                  <a:schemeClr val="tx2"/>
                </a:solidFill>
              </a:rPr>
              <a:t>122 Deviations in June</a:t>
            </a:r>
            <a:endParaRPr lang="en-US" dirty="0">
              <a:solidFill>
                <a:schemeClr val="tx2"/>
              </a:solidFill>
            </a:endParaRPr>
          </a:p>
        </p:txBody>
      </p:sp>
    </p:spTree>
    <p:extLst>
      <p:ext uri="{BB962C8B-B14F-4D97-AF65-F5344CB8AC3E}">
        <p14:creationId xmlns:p14="http://schemas.microsoft.com/office/powerpoint/2010/main" val="1289044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ost common deviation in June</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1648582" y="1203767"/>
            <a:ext cx="8894835" cy="4450466"/>
          </a:xfrm>
          <a:prstGeom prst="rect">
            <a:avLst/>
          </a:prstGeom>
        </p:spPr>
      </p:pic>
      <p:sp>
        <p:nvSpPr>
          <p:cNvPr id="4" name="TextBox 3"/>
          <p:cNvSpPr txBox="1"/>
          <p:nvPr/>
        </p:nvSpPr>
        <p:spPr>
          <a:xfrm>
            <a:off x="8170026" y="5284901"/>
            <a:ext cx="3250277" cy="369332"/>
          </a:xfrm>
          <a:prstGeom prst="rect">
            <a:avLst/>
          </a:prstGeom>
          <a:noFill/>
        </p:spPr>
        <p:txBody>
          <a:bodyPr wrap="square" rtlCol="0">
            <a:spAutoFit/>
          </a:bodyPr>
          <a:lstStyle/>
          <a:p>
            <a:r>
              <a:rPr lang="en-US" dirty="0" smtClean="0">
                <a:solidFill>
                  <a:schemeClr val="tx2"/>
                </a:solidFill>
              </a:rPr>
              <a:t>27 Deviations in June</a:t>
            </a:r>
            <a:endParaRPr lang="en-US" dirty="0">
              <a:solidFill>
                <a:schemeClr val="tx2"/>
              </a:solidFill>
            </a:endParaRPr>
          </a:p>
        </p:txBody>
      </p:sp>
    </p:spTree>
    <p:extLst>
      <p:ext uri="{BB962C8B-B14F-4D97-AF65-F5344CB8AC3E}">
        <p14:creationId xmlns:p14="http://schemas.microsoft.com/office/powerpoint/2010/main" val="229900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a:t>
            </a:r>
            <a:r>
              <a:rPr lang="en-US" dirty="0"/>
              <a:t>most common deviation</a:t>
            </a:r>
          </a:p>
        </p:txBody>
      </p:sp>
      <p:pic>
        <p:nvPicPr>
          <p:cNvPr id="4" name="Content Placeholder 3"/>
          <p:cNvPicPr>
            <a:picLocks noGrp="1" noChangeAspect="1"/>
          </p:cNvPicPr>
          <p:nvPr>
            <p:ph idx="1"/>
          </p:nvPr>
        </p:nvPicPr>
        <p:blipFill>
          <a:blip r:embed="rId2"/>
          <a:stretch>
            <a:fillRect/>
          </a:stretch>
        </p:blipFill>
        <p:spPr>
          <a:xfrm>
            <a:off x="1952989" y="1385058"/>
            <a:ext cx="8286021" cy="4145850"/>
          </a:xfrm>
          <a:prstGeom prst="rect">
            <a:avLst/>
          </a:prstGeom>
        </p:spPr>
      </p:pic>
      <p:sp>
        <p:nvSpPr>
          <p:cNvPr id="6" name="TextBox 5"/>
          <p:cNvSpPr txBox="1"/>
          <p:nvPr/>
        </p:nvSpPr>
        <p:spPr>
          <a:xfrm>
            <a:off x="7837516" y="5167895"/>
            <a:ext cx="3250277" cy="369332"/>
          </a:xfrm>
          <a:prstGeom prst="rect">
            <a:avLst/>
          </a:prstGeom>
          <a:noFill/>
        </p:spPr>
        <p:txBody>
          <a:bodyPr wrap="square" rtlCol="0">
            <a:spAutoFit/>
          </a:bodyPr>
          <a:lstStyle/>
          <a:p>
            <a:r>
              <a:rPr lang="en-US" dirty="0" smtClean="0">
                <a:solidFill>
                  <a:schemeClr val="tx2"/>
                </a:solidFill>
              </a:rPr>
              <a:t>11 Deviations in June</a:t>
            </a:r>
            <a:endParaRPr lang="en-US" dirty="0">
              <a:solidFill>
                <a:schemeClr val="tx2"/>
              </a:solidFill>
            </a:endParaRPr>
          </a:p>
        </p:txBody>
      </p:sp>
    </p:spTree>
    <p:extLst>
      <p:ext uri="{BB962C8B-B14F-4D97-AF65-F5344CB8AC3E}">
        <p14:creationId xmlns:p14="http://schemas.microsoft.com/office/powerpoint/2010/main" val="473158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311321" y="949569"/>
            <a:ext cx="7577257" cy="4554416"/>
          </a:xfrm>
          <a:prstGeom prst="rect">
            <a:avLst/>
          </a:prstGeom>
        </p:spPr>
      </p:pic>
    </p:spTree>
    <p:extLst>
      <p:ext uri="{BB962C8B-B14F-4D97-AF65-F5344CB8AC3E}">
        <p14:creationId xmlns:p14="http://schemas.microsoft.com/office/powerpoint/2010/main" val="3656143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a:t>
            </a:r>
            <a:r>
              <a:rPr lang="en-US" dirty="0">
                <a:solidFill>
                  <a:srgbClr val="FF0000"/>
                </a:solidFill>
              </a:rPr>
              <a:t>Employee</a:t>
            </a:r>
            <a:r>
              <a:rPr lang="en-US" dirty="0"/>
              <a:t> Hazard Awareness</a:t>
            </a:r>
          </a:p>
        </p:txBody>
      </p:sp>
      <p:sp>
        <p:nvSpPr>
          <p:cNvPr id="3" name="Content Placeholder 2"/>
          <p:cNvSpPr>
            <a:spLocks noGrp="1"/>
          </p:cNvSpPr>
          <p:nvPr>
            <p:ph idx="1"/>
          </p:nvPr>
        </p:nvSpPr>
        <p:spPr>
          <a:xfrm>
            <a:off x="2438400" y="1828801"/>
            <a:ext cx="7772400" cy="2769989"/>
          </a:xfrm>
        </p:spPr>
        <p:txBody>
          <a:bodyPr/>
          <a:lstStyle/>
          <a:p>
            <a:pPr marL="0" indent="0">
              <a:buNone/>
            </a:pPr>
            <a:r>
              <a:rPr lang="en-US" dirty="0" smtClean="0"/>
              <a:t>July’s Topic – Chemical Spills </a:t>
            </a:r>
          </a:p>
          <a:p>
            <a:pPr lvl="4"/>
            <a:r>
              <a:rPr lang="en-US" dirty="0" smtClean="0"/>
              <a:t>&gt;300 ml</a:t>
            </a:r>
          </a:p>
          <a:p>
            <a:pPr lvl="4"/>
            <a:r>
              <a:rPr lang="en-US" dirty="0" smtClean="0"/>
              <a:t>&lt;300 ml</a:t>
            </a:r>
          </a:p>
          <a:p>
            <a:pPr lvl="4"/>
            <a:r>
              <a:rPr lang="en-US" dirty="0" smtClean="0"/>
              <a:t>Spill Kits</a:t>
            </a:r>
          </a:p>
          <a:p>
            <a:pPr marL="0"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895600"/>
            <a:ext cx="3553212" cy="2936838"/>
          </a:xfrm>
          <a:prstGeom prst="rect">
            <a:avLst/>
          </a:prstGeom>
        </p:spPr>
      </p:pic>
    </p:spTree>
    <p:extLst>
      <p:ext uri="{BB962C8B-B14F-4D97-AF65-F5344CB8AC3E}">
        <p14:creationId xmlns:p14="http://schemas.microsoft.com/office/powerpoint/2010/main" val="3881123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05800" y="1447800"/>
            <a:ext cx="2133600" cy="2133600"/>
          </a:xfrm>
          <a:prstGeom prst="rect">
            <a:avLst/>
          </a:prstGeom>
        </p:spPr>
      </p:pic>
      <p:sp>
        <p:nvSpPr>
          <p:cNvPr id="2" name="Title 1"/>
          <p:cNvSpPr>
            <a:spLocks noGrp="1"/>
          </p:cNvSpPr>
          <p:nvPr>
            <p:ph type="title"/>
          </p:nvPr>
        </p:nvSpPr>
        <p:spPr/>
        <p:txBody>
          <a:bodyPr/>
          <a:lstStyle/>
          <a:p>
            <a:r>
              <a:rPr lang="en-US" dirty="0" smtClean="0"/>
              <a:t>Chemical Spill Volume &gt;300 ml</a:t>
            </a:r>
            <a:endParaRPr lang="en-US" dirty="0"/>
          </a:p>
        </p:txBody>
      </p:sp>
      <p:sp>
        <p:nvSpPr>
          <p:cNvPr id="3" name="Content Placeholder 2"/>
          <p:cNvSpPr>
            <a:spLocks noGrp="1"/>
          </p:cNvSpPr>
          <p:nvPr>
            <p:ph idx="1"/>
          </p:nvPr>
        </p:nvSpPr>
        <p:spPr>
          <a:xfrm>
            <a:off x="2438400" y="1828801"/>
            <a:ext cx="7772400" cy="4216539"/>
          </a:xfrm>
        </p:spPr>
        <p:txBody>
          <a:bodyPr/>
          <a:lstStyle/>
          <a:p>
            <a:r>
              <a:rPr lang="en-US" dirty="0" smtClean="0"/>
              <a:t>Do not attempt to clean it up</a:t>
            </a:r>
          </a:p>
          <a:p>
            <a:r>
              <a:rPr lang="en-US" dirty="0" smtClean="0"/>
              <a:t>Call EH&amp;S</a:t>
            </a:r>
            <a:endParaRPr lang="en-US" dirty="0" smtClean="0">
              <a:solidFill>
                <a:srgbClr val="75767F"/>
              </a:solidFill>
            </a:endParaRPr>
          </a:p>
          <a:p>
            <a:endParaRPr lang="en-US" dirty="0" smtClean="0"/>
          </a:p>
          <a:p>
            <a:r>
              <a:rPr lang="en-US" dirty="0" smtClean="0"/>
              <a:t>How do I approximate spill volume?</a:t>
            </a:r>
          </a:p>
          <a:p>
            <a:pPr lvl="3"/>
            <a:r>
              <a:rPr lang="en-US" dirty="0" smtClean="0"/>
              <a:t>A can of soda contains 355 ml</a:t>
            </a:r>
          </a:p>
          <a:p>
            <a:pPr lvl="3"/>
            <a:r>
              <a:rPr lang="en-US" dirty="0" smtClean="0"/>
              <a:t>Picture what it would look like if you spilt a soda can</a:t>
            </a:r>
          </a:p>
          <a:p>
            <a:pPr lvl="3"/>
            <a:r>
              <a:rPr lang="en-US" dirty="0" smtClean="0"/>
              <a:t>How does your spill compare? Is it </a:t>
            </a:r>
            <a:r>
              <a:rPr lang="en-US" dirty="0" smtClean="0">
                <a:solidFill>
                  <a:srgbClr val="FF0000"/>
                </a:solidFill>
              </a:rPr>
              <a:t>more</a:t>
            </a:r>
            <a:r>
              <a:rPr lang="en-US" dirty="0" smtClean="0"/>
              <a:t> or </a:t>
            </a:r>
            <a:r>
              <a:rPr lang="en-US" dirty="0" smtClean="0">
                <a:solidFill>
                  <a:srgbClr val="00B050"/>
                </a:solidFill>
              </a:rPr>
              <a:t>less</a:t>
            </a:r>
            <a:r>
              <a:rPr lang="en-US" dirty="0" smtClean="0"/>
              <a:t>?</a:t>
            </a:r>
          </a:p>
        </p:txBody>
      </p:sp>
    </p:spTree>
    <p:extLst>
      <p:ext uri="{BB962C8B-B14F-4D97-AF65-F5344CB8AC3E}">
        <p14:creationId xmlns:p14="http://schemas.microsoft.com/office/powerpoint/2010/main" val="182365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Spill Volume  &lt;300 ml</a:t>
            </a:r>
            <a:endParaRPr lang="en-US" dirty="0"/>
          </a:p>
        </p:txBody>
      </p:sp>
      <p:sp>
        <p:nvSpPr>
          <p:cNvPr id="3" name="Content Placeholder 2"/>
          <p:cNvSpPr>
            <a:spLocks noGrp="1"/>
          </p:cNvSpPr>
          <p:nvPr>
            <p:ph idx="1"/>
          </p:nvPr>
        </p:nvSpPr>
        <p:spPr>
          <a:xfrm>
            <a:off x="2438400" y="1828801"/>
            <a:ext cx="7772400" cy="4062651"/>
          </a:xfrm>
        </p:spPr>
        <p:txBody>
          <a:bodyPr/>
          <a:lstStyle/>
          <a:p>
            <a:r>
              <a:rPr lang="en-US" dirty="0" smtClean="0"/>
              <a:t>If chemical is non-toxic clean it up using a spill kit and contact EH&amp;S</a:t>
            </a:r>
          </a:p>
          <a:p>
            <a:endParaRPr lang="en-US" dirty="0" smtClean="0"/>
          </a:p>
          <a:p>
            <a:r>
              <a:rPr lang="en-US" dirty="0" smtClean="0"/>
              <a:t>While cleaning be sure to use the appropriate PPE for the chemical</a:t>
            </a:r>
          </a:p>
          <a:p>
            <a:endParaRPr lang="en-US" dirty="0" smtClean="0"/>
          </a:p>
        </p:txBody>
      </p:sp>
    </p:spTree>
    <p:extLst>
      <p:ext uri="{BB962C8B-B14F-4D97-AF65-F5344CB8AC3E}">
        <p14:creationId xmlns:p14="http://schemas.microsoft.com/office/powerpoint/2010/main" val="3369355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 Kits</a:t>
            </a:r>
            <a:endParaRPr lang="en-US" dirty="0"/>
          </a:p>
        </p:txBody>
      </p:sp>
      <p:sp>
        <p:nvSpPr>
          <p:cNvPr id="3" name="Content Placeholder 2"/>
          <p:cNvSpPr>
            <a:spLocks noGrp="1"/>
          </p:cNvSpPr>
          <p:nvPr>
            <p:ph idx="1"/>
          </p:nvPr>
        </p:nvSpPr>
        <p:spPr>
          <a:xfrm>
            <a:off x="2438400" y="1446415"/>
            <a:ext cx="7772400" cy="3477875"/>
          </a:xfrm>
        </p:spPr>
        <p:txBody>
          <a:bodyPr/>
          <a:lstStyle/>
          <a:p>
            <a:r>
              <a:rPr lang="en-US" sz="3200" dirty="0" smtClean="0"/>
              <a:t>Do you need one</a:t>
            </a:r>
            <a:r>
              <a:rPr lang="en-US" sz="3200" dirty="0"/>
              <a:t> </a:t>
            </a:r>
            <a:r>
              <a:rPr lang="en-US" sz="3200" dirty="0" smtClean="0"/>
              <a:t>and what type?</a:t>
            </a:r>
          </a:p>
          <a:p>
            <a:endParaRPr lang="en-US" dirty="0" smtClean="0"/>
          </a:p>
          <a:p>
            <a:pPr lvl="1"/>
            <a:r>
              <a:rPr lang="en-US" sz="2800" dirty="0" smtClean="0"/>
              <a:t>Types of chemicals</a:t>
            </a:r>
          </a:p>
          <a:p>
            <a:pPr lvl="1"/>
            <a:endParaRPr lang="en-US" dirty="0" smtClean="0"/>
          </a:p>
          <a:p>
            <a:pPr lvl="1"/>
            <a:r>
              <a:rPr lang="en-US" sz="2800" dirty="0" smtClean="0"/>
              <a:t>Volume of chemical</a:t>
            </a:r>
          </a:p>
          <a:p>
            <a:pPr lvl="1"/>
            <a:endParaRPr lang="en-US" dirty="0" smtClean="0"/>
          </a:p>
          <a:p>
            <a:pPr lvl="1"/>
            <a:r>
              <a:rPr lang="en-US" sz="2800" dirty="0"/>
              <a:t>B</a:t>
            </a:r>
            <a:r>
              <a:rPr lang="en-US" sz="2800" dirty="0" smtClean="0"/>
              <a:t>lood and body fluid </a:t>
            </a:r>
          </a:p>
          <a:p>
            <a:pPr lvl="2"/>
            <a:r>
              <a:rPr lang="en-US" sz="2400" dirty="0" smtClean="0"/>
              <a:t>Phlebotomy</a:t>
            </a:r>
          </a:p>
        </p:txBody>
      </p:sp>
      <p:pic>
        <p:nvPicPr>
          <p:cNvPr id="4" name="Picture 3"/>
          <p:cNvPicPr>
            <a:picLocks noChangeAspect="1"/>
          </p:cNvPicPr>
          <p:nvPr/>
        </p:nvPicPr>
        <p:blipFill>
          <a:blip r:embed="rId2"/>
          <a:stretch>
            <a:fillRect/>
          </a:stretch>
        </p:blipFill>
        <p:spPr>
          <a:xfrm>
            <a:off x="7581206" y="2187914"/>
            <a:ext cx="3883083" cy="1561992"/>
          </a:xfrm>
          <a:prstGeom prst="rect">
            <a:avLst/>
          </a:prstGeom>
        </p:spPr>
      </p:pic>
    </p:spTree>
    <p:extLst>
      <p:ext uri="{BB962C8B-B14F-4D97-AF65-F5344CB8AC3E}">
        <p14:creationId xmlns:p14="http://schemas.microsoft.com/office/powerpoint/2010/main" val="143698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trium Presentation 1">
      <a:dk1>
        <a:srgbClr val="767882"/>
      </a:dk1>
      <a:lt1>
        <a:srgbClr val="FFFFFF"/>
      </a:lt1>
      <a:dk2>
        <a:srgbClr val="000000"/>
      </a:dk2>
      <a:lt2>
        <a:srgbClr val="008C94"/>
      </a:lt2>
      <a:accent1>
        <a:srgbClr val="006C74"/>
      </a:accent1>
      <a:accent2>
        <a:srgbClr val="E5B801"/>
      </a:accent2>
      <a:accent3>
        <a:srgbClr val="004797"/>
      </a:accent3>
      <a:accent4>
        <a:srgbClr val="04BB6E"/>
      </a:accent4>
      <a:accent5>
        <a:srgbClr val="FF7D2E"/>
      </a:accent5>
      <a:accent6>
        <a:srgbClr val="E433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8B945E1B690043B84BB6A52FCE9C03" ma:contentTypeVersion="13" ma:contentTypeDescription="Create a new document." ma:contentTypeScope="" ma:versionID="303d8c88b8991392dc10233c10952e34">
  <xsd:schema xmlns:xsd="http://www.w3.org/2001/XMLSchema" xmlns:xs="http://www.w3.org/2001/XMLSchema" xmlns:p="http://schemas.microsoft.com/office/2006/metadata/properties" xmlns:ns3="9cf83a04-d13f-4892-865d-583e21da827c" xmlns:ns4="cb19d9be-aee9-46ff-989a-b2eec6680c26" targetNamespace="http://schemas.microsoft.com/office/2006/metadata/properties" ma:root="true" ma:fieldsID="1b804e6bd5fb38f0dbcc63c55f95ac7b" ns3:_="" ns4:_="">
    <xsd:import namespace="9cf83a04-d13f-4892-865d-583e21da827c"/>
    <xsd:import namespace="cb19d9be-aee9-46ff-989a-b2eec6680c2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83a04-d13f-4892-865d-583e21da8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19d9be-aee9-46ff-989a-b2eec6680c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3523AF-DDDA-4640-8FDD-706FD8583505}">
  <ds:schemaRefs>
    <ds:schemaRef ds:uri="http://schemas.microsoft.com/sharepoint/v3/contenttype/forms"/>
  </ds:schemaRefs>
</ds:datastoreItem>
</file>

<file path=customXml/itemProps2.xml><?xml version="1.0" encoding="utf-8"?>
<ds:datastoreItem xmlns:ds="http://schemas.openxmlformats.org/officeDocument/2006/customXml" ds:itemID="{6CF4885C-7609-4458-9BFE-1B0CB90D374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cb19d9be-aee9-46ff-989a-b2eec6680c26"/>
    <ds:schemaRef ds:uri="9cf83a04-d13f-4892-865d-583e21da827c"/>
    <ds:schemaRef ds:uri="http://www.w3.org/XML/1998/namespace"/>
    <ds:schemaRef ds:uri="http://purl.org/dc/dcmitype/"/>
  </ds:schemaRefs>
</ds:datastoreItem>
</file>

<file path=customXml/itemProps3.xml><?xml version="1.0" encoding="utf-8"?>
<ds:datastoreItem xmlns:ds="http://schemas.openxmlformats.org/officeDocument/2006/customXml" ds:itemID="{4E401BCF-4C07-426D-9B36-DBF501C89A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83a04-d13f-4892-865d-583e21da827c"/>
    <ds:schemaRef ds:uri="cb19d9be-aee9-46ff-989a-b2eec6680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11551</TotalTime>
  <Words>647</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Laboratory Safety Presentation</vt:lpstr>
      <vt:lpstr>PowerPoint Presentation</vt:lpstr>
      <vt:lpstr>Most common deviation in June </vt:lpstr>
      <vt:lpstr>2nd most common deviation</vt:lpstr>
      <vt:lpstr>PowerPoint Presentation</vt:lpstr>
      <vt:lpstr>Lab Employee Hazard Awareness</vt:lpstr>
      <vt:lpstr>Chemical Spill Volume &gt;300 ml</vt:lpstr>
      <vt:lpstr>Chemical Spill Volume  &lt;300 ml</vt:lpstr>
      <vt:lpstr>Spill Kits</vt:lpstr>
      <vt:lpstr>Spill Kits</vt:lpstr>
      <vt:lpstr>PowerPoint Presentation</vt:lpstr>
      <vt:lpstr>June Safety Topic of the Month Quiz</vt:lpstr>
      <vt:lpstr>PowerPoint Presentation</vt:lpstr>
      <vt:lpstr>Good Catches in June  </vt:lpstr>
      <vt:lpstr>PowerPoint Presentation</vt:lpstr>
      <vt:lpstr>Good Catch Recipient  for June  Giovanni Insuasti, MD    </vt:lpstr>
      <vt:lpstr>Safety Focus of the Month CUS When you need to!</vt:lpstr>
      <vt:lpstr>Reminder</vt:lpstr>
      <vt:lpstr>Thank you for your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Stone</dc:creator>
  <cp:lastModifiedBy>Shelley C. Bowman</cp:lastModifiedBy>
  <cp:revision>514</cp:revision>
  <cp:lastPrinted>2022-04-07T11:45:42Z</cp:lastPrinted>
  <dcterms:created xsi:type="dcterms:W3CDTF">2020-08-30T18:26:08Z</dcterms:created>
  <dcterms:modified xsi:type="dcterms:W3CDTF">2022-07-13T18:10:43Z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0x010100838B945E1B690043B84BB6A52FCE9C03</vt:lpwstr>
  </property>
</Properties>
</file>