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0"/>
  </p:notesMasterIdLst>
  <p:handoutMasterIdLst>
    <p:handoutMasterId r:id="rId21"/>
  </p:handoutMasterIdLst>
  <p:sldIdLst>
    <p:sldId id="506" r:id="rId5"/>
    <p:sldId id="436" r:id="rId6"/>
    <p:sldId id="494" r:id="rId7"/>
    <p:sldId id="543" r:id="rId8"/>
    <p:sldId id="570" r:id="rId9"/>
    <p:sldId id="558" r:id="rId10"/>
    <p:sldId id="559" r:id="rId11"/>
    <p:sldId id="560" r:id="rId12"/>
    <p:sldId id="562" r:id="rId13"/>
    <p:sldId id="563" r:id="rId14"/>
    <p:sldId id="473" r:id="rId15"/>
    <p:sldId id="549" r:id="rId16"/>
    <p:sldId id="566" r:id="rId17"/>
    <p:sldId id="567" r:id="rId18"/>
    <p:sldId id="568" r:id="rId19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841C0C1-2EB2-4F42-ABE1-64966904870F}">
          <p14:sldIdLst>
            <p14:sldId id="506"/>
            <p14:sldId id="436"/>
            <p14:sldId id="494"/>
            <p14:sldId id="543"/>
            <p14:sldId id="570"/>
            <p14:sldId id="558"/>
            <p14:sldId id="559"/>
            <p14:sldId id="560"/>
            <p14:sldId id="562"/>
            <p14:sldId id="563"/>
            <p14:sldId id="473"/>
            <p14:sldId id="549"/>
            <p14:sldId id="566"/>
            <p14:sldId id="567"/>
            <p14:sldId id="5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767F"/>
    <a:srgbClr val="942092"/>
    <a:srgbClr val="6C6D76"/>
    <a:srgbClr val="63646B"/>
    <a:srgbClr val="606167"/>
    <a:srgbClr val="5C5D62"/>
    <a:srgbClr val="E5B901"/>
    <a:srgbClr val="F0C200"/>
    <a:srgbClr val="008C95"/>
    <a:srgbClr val="007F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16" autoAdjust="0"/>
    <p:restoredTop sz="96327"/>
  </p:normalViewPr>
  <p:slideViewPr>
    <p:cSldViewPr snapToGrid="0" snapToObjects="1">
      <p:cViewPr varScale="1">
        <p:scale>
          <a:sx n="115" d="100"/>
          <a:sy n="115" d="100"/>
        </p:scale>
        <p:origin x="6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D3E5FF7-B4BC-4A24-BF42-7F6EB3CC778F}" type="datetimeFigureOut">
              <a:rPr lang="en-US" smtClean="0"/>
              <a:t>8/10/2022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EB0F3A7-C570-4C45-8AD8-1E654D3092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416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8EC38D21-D0B8-4CD7-839D-3680E18E1D25}" type="datetimeFigureOut">
              <a:rPr lang="en-US" smtClean="0"/>
              <a:t>8/10/2022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AED04C0-A354-4F9C-A1C7-5703200E12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226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55E185B-3BDF-D14D-B085-A580EE226EAB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E6E7E8"/>
              </a:gs>
              <a:gs pos="0">
                <a:schemeClr val="bg1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7C429685-219A-AF45-85AA-89BCC71FAB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288" y="1410764"/>
            <a:ext cx="5365422" cy="103359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4D5828F-73AB-4E46-BF9F-BC0A8EBF0BF2}"/>
              </a:ext>
            </a:extLst>
          </p:cNvPr>
          <p:cNvSpPr/>
          <p:nvPr userDrawn="1"/>
        </p:nvSpPr>
        <p:spPr>
          <a:xfrm>
            <a:off x="0" y="3041354"/>
            <a:ext cx="12192000" cy="2336758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985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221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4690B5-94E9-834D-A68A-03D61DA740EC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Icon&#10;&#10;Description automatically generated with medium confidence">
            <a:extLst>
              <a:ext uri="{FF2B5EF4-FFF2-40B4-BE49-F238E27FC236}">
                <a16:creationId xmlns:a16="http://schemas.microsoft.com/office/drawing/2014/main" id="{20E2215C-96C6-8D43-AA77-F5ABF5E574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66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675B820-07C2-A949-BE2B-4A88861E972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E6E7E8"/>
              </a:gs>
              <a:gs pos="0">
                <a:schemeClr val="bg1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8" name="Picture 7" descr="Icon&#10;&#10;Description automatically generated with medium confidence">
            <a:extLst>
              <a:ext uri="{FF2B5EF4-FFF2-40B4-BE49-F238E27FC236}">
                <a16:creationId xmlns:a16="http://schemas.microsoft.com/office/drawing/2014/main" id="{757CB469-7135-4240-A8AB-EEF1493C23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54769" y="5705922"/>
            <a:ext cx="2356403" cy="45393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04B28AB-B922-D645-A3B2-3B6FC8273531}"/>
              </a:ext>
            </a:extLst>
          </p:cNvPr>
          <p:cNvSpPr/>
          <p:nvPr userDrawn="1"/>
        </p:nvSpPr>
        <p:spPr>
          <a:xfrm>
            <a:off x="0" y="2531400"/>
            <a:ext cx="12192000" cy="2336758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803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786546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666271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5433158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8/10/2022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543315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5414995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62FB26-8DBC-4E4E-9215-B6E21C4A450E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Icon&#10;&#10;Description automatically generated with medium confidence">
            <a:extLst>
              <a:ext uri="{FF2B5EF4-FFF2-40B4-BE49-F238E27FC236}">
                <a16:creationId xmlns:a16="http://schemas.microsoft.com/office/drawing/2014/main" id="{8F1EDDEF-2B7F-3540-9C73-692A6B5886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09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35087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35087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5469279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8/10/2022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546927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451116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AD3E57-6927-AB4B-A396-BE9535E4BB41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Icon&#10;&#10;Description automatically generated with medium confidence">
            <a:extLst>
              <a:ext uri="{FF2B5EF4-FFF2-40B4-BE49-F238E27FC236}">
                <a16:creationId xmlns:a16="http://schemas.microsoft.com/office/drawing/2014/main" id="{5A43A9FE-B5DC-8C44-B8CC-6108C5ACD7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302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5469279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8/10/2022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546927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5451116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6ACF14-7538-944A-B8D3-1F68ACCF22EF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Icon&#10;&#10;Description automatically generated with medium confidence">
            <a:extLst>
              <a:ext uri="{FF2B5EF4-FFF2-40B4-BE49-F238E27FC236}">
                <a16:creationId xmlns:a16="http://schemas.microsoft.com/office/drawing/2014/main" id="{542931A4-ADCD-2E4A-BB68-96666B651C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465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B613A13B-71E1-A444-AB28-18D6AC09F7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AFDF682A-EA69-D145-AC8E-FC5B234D3F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469279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8/10/2022</a:t>
            </a:fld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BE4F81D-D791-B54B-B817-2D5B28414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46927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64E3B238-6DB3-B24D-A9A1-1914CFF85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451116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9F6225-3A98-874A-B114-B830B68FF40C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1762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39904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290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D954FD87-E782-B646-9AC7-30BE88FD3B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469279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8/10/2022</a:t>
            </a:fld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4091F6FA-435C-3441-AC05-CCB47A34E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46927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C6AA0B62-C44F-7241-B4E4-B1A0DF648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451116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78D541-3A9C-7F44-A648-CEE1110587DE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2C9C0F30-A5DB-7947-B02F-09E571940D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806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8609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63" r:id="rId4"/>
    <p:sldLayoutId id="2147483664" r:id="rId5"/>
    <p:sldLayoutId id="2147483666" r:id="rId6"/>
    <p:sldLayoutId id="2147483667" r:id="rId7"/>
    <p:sldLayoutId id="214748366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shportis@wakeheatlh.edu" TargetMode="External"/><Relationship Id="rId2" Type="http://schemas.openxmlformats.org/officeDocument/2006/relationships/hyperlink" Target="mailto:hkilpatr@wakehealth.ed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574" y="2274180"/>
            <a:ext cx="10515600" cy="1325563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chemeClr val="bg2">
                    <a:lumMod val="75000"/>
                  </a:schemeClr>
                </a:solidFill>
              </a:rPr>
              <a:t>Lab </a:t>
            </a:r>
            <a:r>
              <a:rPr lang="en-US" sz="4800" dirty="0" smtClean="0">
                <a:solidFill>
                  <a:schemeClr val="bg2">
                    <a:lumMod val="75000"/>
                  </a:schemeClr>
                </a:solidFill>
              </a:rPr>
              <a:t>Safety </a:t>
            </a:r>
            <a:r>
              <a:rPr lang="en-US" sz="4800" dirty="0" smtClean="0">
                <a:solidFill>
                  <a:schemeClr val="bg2">
                    <a:lumMod val="75000"/>
                  </a:schemeClr>
                </a:solidFill>
              </a:rPr>
              <a:t>Presentation August 2022</a:t>
            </a:r>
            <a:endParaRPr lang="en-US" sz="48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81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Injured on the job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1516"/>
            <a:ext cx="10515600" cy="3422162"/>
          </a:xfrm>
        </p:spPr>
        <p:txBody>
          <a:bodyPr/>
          <a:lstStyle/>
          <a:p>
            <a:r>
              <a:rPr lang="en-US" b="1" dirty="0" smtClean="0"/>
              <a:t>Also </a:t>
            </a:r>
            <a:r>
              <a:rPr lang="en-US" dirty="0" smtClean="0"/>
              <a:t>report using the occurrence reporting form on the intranet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570" y="1838036"/>
            <a:ext cx="7441407" cy="494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07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July Safety Topic of the Month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86 respondents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69 </a:t>
            </a:r>
            <a:r>
              <a:rPr lang="en-US" dirty="0" smtClean="0"/>
              <a:t>people scored 100%</a:t>
            </a:r>
          </a:p>
          <a:p>
            <a:r>
              <a:rPr lang="en-US" dirty="0" smtClean="0"/>
              <a:t>Winner of the drawing</a:t>
            </a:r>
          </a:p>
          <a:p>
            <a:pPr marL="457200" lvl="1" indent="0">
              <a:buNone/>
            </a:pPr>
            <a:r>
              <a:rPr lang="en-US" sz="3600" dirty="0" smtClean="0"/>
              <a:t>Barbara Price</a:t>
            </a:r>
          </a:p>
          <a:p>
            <a:pPr marL="457200" lvl="1" indent="0">
              <a:buNone/>
            </a:pPr>
            <a:r>
              <a:rPr lang="en-US" dirty="0" smtClean="0"/>
              <a:t>from Microbiology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433" y="1027906"/>
            <a:ext cx="3473555" cy="487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35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680" y="157942"/>
            <a:ext cx="7773074" cy="9632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680" y="1254197"/>
            <a:ext cx="8138865" cy="515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35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345" y="1327464"/>
            <a:ext cx="3457327" cy="1066602"/>
          </a:xfrm>
        </p:spPr>
        <p:txBody>
          <a:bodyPr/>
          <a:lstStyle/>
          <a:p>
            <a:pPr algn="ctr"/>
            <a:r>
              <a:rPr lang="en-US" sz="3600" dirty="0" smtClean="0"/>
              <a:t>Good Catches in July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37238" y="3220138"/>
            <a:ext cx="40912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Great Work! </a:t>
            </a:r>
          </a:p>
          <a:p>
            <a:pPr algn="ctr"/>
            <a:endParaRPr lang="en-US" sz="3200" b="1" dirty="0" smtClean="0"/>
          </a:p>
          <a:p>
            <a:pPr algn="ctr"/>
            <a:r>
              <a:rPr lang="en-US" sz="3200" b="1" dirty="0" smtClean="0"/>
              <a:t>Thank you ALL!</a:t>
            </a: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2970" y="843237"/>
            <a:ext cx="6343650" cy="6286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2970" y="1471887"/>
            <a:ext cx="634365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08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254" y="925772"/>
            <a:ext cx="4915132" cy="3588039"/>
          </a:xfrm>
        </p:spPr>
        <p:txBody>
          <a:bodyPr/>
          <a:lstStyle/>
          <a:p>
            <a:pPr algn="ctr"/>
            <a:r>
              <a:rPr lang="en-US" sz="3600" dirty="0" smtClean="0"/>
              <a:t>Good Catch Recipient </a:t>
            </a:r>
            <a:br>
              <a:rPr lang="en-US" sz="3600" dirty="0" smtClean="0"/>
            </a:br>
            <a:r>
              <a:rPr lang="en-US" sz="3600" dirty="0" smtClean="0"/>
              <a:t>for July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Karla Hackworth</a:t>
            </a:r>
            <a:br>
              <a:rPr lang="en-US" sz="3600" dirty="0" smtClean="0"/>
            </a:br>
            <a:r>
              <a:rPr lang="en-US" sz="3600" dirty="0" smtClean="0"/>
              <a:t>Cytology Lab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659546" y="1070603"/>
            <a:ext cx="4631384" cy="314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3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498" y="131002"/>
            <a:ext cx="6984076" cy="1325563"/>
          </a:xfrm>
        </p:spPr>
        <p:txBody>
          <a:bodyPr/>
          <a:lstStyle/>
          <a:p>
            <a:r>
              <a:rPr lang="en-US" dirty="0" smtClean="0"/>
              <a:t>Safety Focus of the Month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592" y="2053243"/>
            <a:ext cx="5428211" cy="46425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592" y="1079272"/>
            <a:ext cx="5428211" cy="9739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148945" y="1277173"/>
            <a:ext cx="42228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If something doesn’t seem right, it probably isn’t.  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Ask </a:t>
            </a:r>
            <a:r>
              <a:rPr lang="en-US" b="1" dirty="0"/>
              <a:t>yourself: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Does </a:t>
            </a:r>
            <a:r>
              <a:rPr lang="en-US" dirty="0"/>
              <a:t>it make sense to me?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Does </a:t>
            </a:r>
            <a:r>
              <a:rPr lang="en-US" dirty="0"/>
              <a:t>it fit with what I know?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Is </a:t>
            </a:r>
            <a:r>
              <a:rPr lang="en-US" dirty="0"/>
              <a:t>it what I expected to see?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 verify, </a:t>
            </a:r>
            <a:r>
              <a:rPr lang="en-US" dirty="0"/>
              <a:t>check with an independent or expert source (such as: policy, reference, medical record, manager)</a:t>
            </a:r>
          </a:p>
        </p:txBody>
      </p:sp>
    </p:spTree>
    <p:extLst>
      <p:ext uri="{BB962C8B-B14F-4D97-AF65-F5344CB8AC3E}">
        <p14:creationId xmlns:p14="http://schemas.microsoft.com/office/powerpoint/2010/main" val="138769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145" y="962698"/>
            <a:ext cx="8894835" cy="44504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25154" y="4560732"/>
            <a:ext cx="5220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150 Deviations in July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04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ost common deviation in July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582" y="1203767"/>
            <a:ext cx="8894835" cy="44504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86652" y="5275230"/>
            <a:ext cx="3250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42 Deviations in July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00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r>
              <a:rPr lang="en-US" dirty="0"/>
              <a:t>most common deviation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8246" y="1396538"/>
            <a:ext cx="7930795" cy="39681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62206" y="4298849"/>
            <a:ext cx="3250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16 Deviations in July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15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most </a:t>
            </a:r>
            <a:r>
              <a:rPr lang="en-US" dirty="0"/>
              <a:t>common deviation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1992" y="1329853"/>
            <a:ext cx="8196620" cy="41011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28707" y="5070136"/>
            <a:ext cx="3250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13 Deviations in July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98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Employee Hazard Awareness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828800"/>
            <a:ext cx="7772400" cy="218521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August’s Topic: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sz="3200" dirty="0" smtClean="0"/>
              <a:t>Slips and Trips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3155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371601"/>
            <a:ext cx="7772400" cy="5663089"/>
          </a:xfrm>
        </p:spPr>
        <p:txBody>
          <a:bodyPr/>
          <a:lstStyle/>
          <a:p>
            <a:r>
              <a:rPr lang="en-US" dirty="0" smtClean="0"/>
              <a:t>Look out for small amounts of liquid on the floor that are not easily visible:</a:t>
            </a:r>
          </a:p>
          <a:p>
            <a:endParaRPr lang="en-US" b="1" dirty="0" smtClean="0"/>
          </a:p>
          <a:p>
            <a:pPr lvl="3"/>
            <a:r>
              <a:rPr lang="en-US" sz="2000" u="sng" dirty="0" smtClean="0"/>
              <a:t>Leaks</a:t>
            </a:r>
            <a:r>
              <a:rPr lang="en-US" sz="2000" dirty="0" smtClean="0"/>
              <a:t> – Sinks, equipment waste and reagent containers.</a:t>
            </a:r>
          </a:p>
          <a:p>
            <a:pPr lvl="3"/>
            <a:r>
              <a:rPr lang="en-US" sz="2000" u="sng" dirty="0" smtClean="0"/>
              <a:t>Drips</a:t>
            </a:r>
            <a:r>
              <a:rPr lang="en-US" sz="2000" dirty="0" smtClean="0"/>
              <a:t> – Condensation drips, </a:t>
            </a:r>
            <a:r>
              <a:rPr lang="en-US" sz="2000" dirty="0"/>
              <a:t>drips from </a:t>
            </a:r>
            <a:r>
              <a:rPr lang="en-US" sz="2000" dirty="0" smtClean="0"/>
              <a:t>moving containers of liquid or ice.</a:t>
            </a:r>
          </a:p>
          <a:p>
            <a:pPr lvl="3"/>
            <a:r>
              <a:rPr lang="en-US" sz="2000" u="sng" dirty="0" smtClean="0"/>
              <a:t>Spills</a:t>
            </a:r>
            <a:r>
              <a:rPr lang="en-US" sz="2000" dirty="0" smtClean="0"/>
              <a:t> – When refilling equipment containers, transporting liquids.</a:t>
            </a:r>
          </a:p>
          <a:p>
            <a:pPr lvl="3"/>
            <a:endParaRPr lang="en-US" dirty="0" smtClean="0"/>
          </a:p>
          <a:p>
            <a:pPr marL="688975" lvl="3" indent="0" algn="ctr">
              <a:buNone/>
            </a:pPr>
            <a:r>
              <a:rPr lang="en-US" sz="2000" b="1" dirty="0" smtClean="0"/>
              <a:t>Completely</a:t>
            </a:r>
            <a:r>
              <a:rPr lang="en-US" sz="2000" dirty="0" smtClean="0"/>
              <a:t> dry areas of Leaks, Drips and Spills</a:t>
            </a:r>
            <a:endParaRPr lang="en-US" sz="2000" b="1" dirty="0"/>
          </a:p>
          <a:p>
            <a:pPr marL="688975" lvl="3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7835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676400"/>
            <a:ext cx="7772400" cy="4645938"/>
          </a:xfrm>
        </p:spPr>
        <p:txBody>
          <a:bodyPr/>
          <a:lstStyle/>
          <a:p>
            <a:r>
              <a:rPr lang="en-US" sz="3200" dirty="0" smtClean="0"/>
              <a:t>Look out for:</a:t>
            </a:r>
          </a:p>
          <a:p>
            <a:endParaRPr lang="en-US" sz="3200" dirty="0" smtClean="0"/>
          </a:p>
          <a:p>
            <a:pPr lvl="3"/>
            <a:r>
              <a:rPr lang="en-US" sz="2000" u="sng" dirty="0" smtClean="0"/>
              <a:t>Cords</a:t>
            </a:r>
            <a:r>
              <a:rPr lang="en-US" sz="2000" dirty="0" smtClean="0"/>
              <a:t> – Equipment that is not against a wall may have cords stretched across walkways</a:t>
            </a:r>
          </a:p>
          <a:p>
            <a:pPr lvl="3"/>
            <a:r>
              <a:rPr lang="en-US" sz="2000" u="sng" dirty="0" smtClean="0"/>
              <a:t>Raised Floor </a:t>
            </a:r>
            <a:r>
              <a:rPr lang="en-US" sz="2000" dirty="0" smtClean="0"/>
              <a:t>– Floor transitions, matts on the floor</a:t>
            </a:r>
          </a:p>
          <a:p>
            <a:pPr lvl="3"/>
            <a:endParaRPr lang="en-US" sz="2000" dirty="0" smtClean="0"/>
          </a:p>
          <a:p>
            <a:pPr marL="688975" lvl="3" indent="0" algn="ctr">
              <a:buNone/>
            </a:pPr>
            <a:r>
              <a:rPr lang="en-US" sz="2400" dirty="0" smtClean="0"/>
              <a:t>If trip hazard is </a:t>
            </a:r>
            <a:r>
              <a:rPr lang="en-US" sz="2400" b="1" dirty="0" smtClean="0"/>
              <a:t>unavoidable</a:t>
            </a:r>
            <a:r>
              <a:rPr lang="en-US" sz="2400" dirty="0" smtClean="0"/>
              <a:t>, create awareness with signage or barriers </a:t>
            </a:r>
          </a:p>
          <a:p>
            <a:pPr marL="688975" lvl="3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5751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Injured on the job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0752"/>
            <a:ext cx="10515600" cy="3422162"/>
          </a:xfrm>
        </p:spPr>
        <p:txBody>
          <a:bodyPr/>
          <a:lstStyle/>
          <a:p>
            <a:r>
              <a:rPr lang="en-US" dirty="0" smtClean="0"/>
              <a:t>Report </a:t>
            </a:r>
            <a:r>
              <a:rPr lang="en-US" dirty="0" smtClean="0">
                <a:solidFill>
                  <a:srgbClr val="FF0000"/>
                </a:solidFill>
              </a:rPr>
              <a:t>all</a:t>
            </a:r>
            <a:r>
              <a:rPr lang="en-US" dirty="0" smtClean="0"/>
              <a:t> job related injuries to:</a:t>
            </a:r>
          </a:p>
          <a:p>
            <a:endParaRPr lang="en-US" dirty="0" smtClean="0"/>
          </a:p>
          <a:p>
            <a:r>
              <a:rPr lang="en-US" b="1" dirty="0" smtClean="0"/>
              <a:t>Hannah </a:t>
            </a:r>
            <a:r>
              <a:rPr lang="en-US" b="1" dirty="0"/>
              <a:t>Phillips </a:t>
            </a:r>
            <a:r>
              <a:rPr lang="en-US" dirty="0"/>
              <a:t>– Lab Safety Coordinator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hkilpatr@wakehealth.edu</a:t>
            </a:r>
            <a:r>
              <a:rPr lang="en-US" dirty="0" smtClean="0"/>
              <a:t>     </a:t>
            </a:r>
            <a:r>
              <a:rPr lang="en-US" dirty="0"/>
              <a:t>336-716-4347</a:t>
            </a:r>
          </a:p>
          <a:p>
            <a:endParaRPr lang="en-US" dirty="0" smtClean="0"/>
          </a:p>
          <a:p>
            <a:r>
              <a:rPr lang="en-US" b="1" dirty="0" smtClean="0"/>
              <a:t>Shelley </a:t>
            </a:r>
            <a:r>
              <a:rPr lang="en-US" b="1" dirty="0"/>
              <a:t>Bowman </a:t>
            </a:r>
            <a:r>
              <a:rPr lang="en-US" dirty="0"/>
              <a:t>– Lab Quality Safety and Accreditation Director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shportis@wakeheatlh.edu</a:t>
            </a:r>
            <a:r>
              <a:rPr lang="en-US" dirty="0" smtClean="0"/>
              <a:t>     336-713-4144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83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trium Presentation 1">
      <a:dk1>
        <a:srgbClr val="767882"/>
      </a:dk1>
      <a:lt1>
        <a:srgbClr val="FFFFFF"/>
      </a:lt1>
      <a:dk2>
        <a:srgbClr val="000000"/>
      </a:dk2>
      <a:lt2>
        <a:srgbClr val="008C94"/>
      </a:lt2>
      <a:accent1>
        <a:srgbClr val="006C74"/>
      </a:accent1>
      <a:accent2>
        <a:srgbClr val="E5B801"/>
      </a:accent2>
      <a:accent3>
        <a:srgbClr val="004797"/>
      </a:accent3>
      <a:accent4>
        <a:srgbClr val="04BB6E"/>
      </a:accent4>
      <a:accent5>
        <a:srgbClr val="FF7D2E"/>
      </a:accent5>
      <a:accent6>
        <a:srgbClr val="E4333A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11A1C473963441BD86150D67F8ACB6" ma:contentTypeVersion="16" ma:contentTypeDescription="Create a new document." ma:contentTypeScope="" ma:versionID="b6027ac7c4c30af25b9aba57a64d9322">
  <xsd:schema xmlns:xsd="http://www.w3.org/2001/XMLSchema" xmlns:xs="http://www.w3.org/2001/XMLSchema" xmlns:p="http://schemas.microsoft.com/office/2006/metadata/properties" xmlns:ns2="2e2fa44a-b297-4cb3-ae00-3700515fc5c7" xmlns:ns3="990867f7-ed38-4c21-b441-c544514c8362" targetNamespace="http://schemas.microsoft.com/office/2006/metadata/properties" ma:root="true" ma:fieldsID="133d9d9c0223997ef7a48798d8ee9476" ns2:_="" ns3:_="">
    <xsd:import namespace="2e2fa44a-b297-4cb3-ae00-3700515fc5c7"/>
    <xsd:import namespace="990867f7-ed38-4c21-b441-c544514c8362"/>
    <xsd:element name="properties">
      <xsd:complexType>
        <xsd:sequence>
          <xsd:element name="documentManagement">
            <xsd:complexType>
              <xsd:all>
                <xsd:element ref="ns2:Template_x0020_Type"/>
                <xsd:element ref="ns2:Thumbnail" minOccurs="0"/>
                <xsd:element ref="ns2:LookupLocation" minOccurs="0"/>
                <xsd:element ref="ns2:Size" minOccurs="0"/>
                <xsd:element ref="ns2:Description0" minOccurs="0"/>
                <xsd:element ref="ns2:Viewer_x0020_Type" minOccurs="0"/>
                <xsd:element ref="ns2:Format" minOccurs="0"/>
                <xsd:element ref="ns2:Notes0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2fa44a-b297-4cb3-ae00-3700515fc5c7" elementFormDefault="qualified">
    <xsd:import namespace="http://schemas.microsoft.com/office/2006/documentManagement/types"/>
    <xsd:import namespace="http://schemas.microsoft.com/office/infopath/2007/PartnerControls"/>
    <xsd:element name="Template_x0020_Type" ma:index="2" ma:displayName="Template Type" ma:format="Dropdown" ma:internalName="Template_x0020_Type">
      <xsd:simpleType>
        <xsd:restriction base="dms:Choice">
          <xsd:enumeration value="Research Poster Templates"/>
          <xsd:enumeration value="PowerPoint Presentation Templates"/>
          <xsd:enumeration value="Clinical Trials Memo Templates (Word)"/>
          <xsd:enumeration value="Memo Templates"/>
          <xsd:enumeration value="Newsletter Templates"/>
          <xsd:enumeration value="Fax Forms"/>
        </xsd:restriction>
      </xsd:simpleType>
    </xsd:element>
    <xsd:element name="Thumbnail" ma:index="3" nillable="true" ma:displayName="Thumbnail" ma:format="Image" ma:internalName="Thumbnai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ookupLocation" ma:index="4" nillable="true" ma:displayName="Location" ma:list="{8c3d8ae5-af0e-43eb-a7ed-e0f5c1415c9c}" ma:internalName="LookupLocation" ma:readOnly="false" ma:showField="Title">
      <xsd:simpleType>
        <xsd:restriction base="dms:Lookup"/>
      </xsd:simpleType>
    </xsd:element>
    <xsd:element name="Size" ma:index="5" nillable="true" ma:displayName="Size" ma:internalName="Size">
      <xsd:simpleType>
        <xsd:restriction base="dms:Text">
          <xsd:maxLength value="255"/>
        </xsd:restriction>
      </xsd:simpleType>
    </xsd:element>
    <xsd:element name="Description0" ma:index="6" nillable="true" ma:displayName="Description" ma:internalName="Description0">
      <xsd:simpleType>
        <xsd:restriction base="dms:Text">
          <xsd:maxLength value="255"/>
        </xsd:restriction>
      </xsd:simpleType>
    </xsd:element>
    <xsd:element name="Viewer_x0020_Type" ma:index="7" nillable="true" ma:displayName="Viewer Type" ma:format="Dropdown" ma:internalName="Viewer_x0020_Type">
      <xsd:simpleType>
        <xsd:restriction base="dms:Choice">
          <xsd:enumeration value="Internal"/>
          <xsd:enumeration value="External"/>
        </xsd:restriction>
      </xsd:simpleType>
    </xsd:element>
    <xsd:element name="Format" ma:index="14" nillable="true" ma:displayName="Format" ma:format="Dropdown" ma:internalName="Format">
      <xsd:simpleType>
        <xsd:restriction base="dms:Choice">
          <xsd:enumeration value="Standard"/>
          <xsd:enumeration value="Widescreen"/>
        </xsd:restriction>
      </xsd:simpleType>
    </xsd:element>
    <xsd:element name="Notes0" ma:index="15" nillable="true" ma:displayName="Notes" ma:internalName="Notes0">
      <xsd:simpleType>
        <xsd:restriction base="dms:Note">
          <xsd:maxLength value="255"/>
        </xsd:restriction>
      </xsd:simpleType>
    </xsd:element>
    <xsd:element name="MediaServiceMetadata" ma:index="1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0867f7-ed38-4c21-b441-c544514c836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humbnail xmlns="2e2fa44a-b297-4cb3-ae00-3700515fc5c7">
      <Url xsi:nil="true"/>
      <Description xsi:nil="true"/>
    </Thumbnail>
    <Template_x0020_Type xmlns="2e2fa44a-b297-4cb3-ae00-3700515fc5c7">PowerPoint Presentation Templates</Template_x0020_Type>
    <Viewer_x0020_Type xmlns="2e2fa44a-b297-4cb3-ae00-3700515fc5c7" xsi:nil="true"/>
    <Notes0 xmlns="2e2fa44a-b297-4cb3-ae00-3700515fc5c7" xsi:nil="true"/>
    <Description0 xmlns="2e2fa44a-b297-4cb3-ae00-3700515fc5c7" xsi:nil="true"/>
    <LookupLocation xmlns="2e2fa44a-b297-4cb3-ae00-3700515fc5c7" xsi:nil="true"/>
    <Size xmlns="2e2fa44a-b297-4cb3-ae00-3700515fc5c7" xsi:nil="true"/>
    <Format xmlns="2e2fa44a-b297-4cb3-ae00-3700515fc5c7" xsi:nil="true"/>
  </documentManagement>
</p:properties>
</file>

<file path=customXml/itemProps1.xml><?xml version="1.0" encoding="utf-8"?>
<ds:datastoreItem xmlns:ds="http://schemas.openxmlformats.org/officeDocument/2006/customXml" ds:itemID="{E63523AF-DDDA-4640-8FDD-706FD85835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E296A1C-221C-4CD9-AB8C-1B0FBD4BF0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2fa44a-b297-4cb3-ae00-3700515fc5c7"/>
    <ds:schemaRef ds:uri="990867f7-ed38-4c21-b441-c544514c83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CF4885C-7609-4458-9BFE-1B0CB90D3740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990867f7-ed38-4c21-b441-c544514c8362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2e2fa44a-b297-4cb3-ae00-3700515fc5c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13093</TotalTime>
  <Words>311</Words>
  <Application>Microsoft Office PowerPoint</Application>
  <PresentationFormat>Widescreen</PresentationFormat>
  <Paragraphs>56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Lab Safety Presentation August 2022</vt:lpstr>
      <vt:lpstr>PowerPoint Presentation</vt:lpstr>
      <vt:lpstr>Most common deviation in July </vt:lpstr>
      <vt:lpstr>2nd most common deviation</vt:lpstr>
      <vt:lpstr>3rd most common deviation</vt:lpstr>
      <vt:lpstr>Lab Employee Hazard Awareness</vt:lpstr>
      <vt:lpstr>Slips</vt:lpstr>
      <vt:lpstr>Trips</vt:lpstr>
      <vt:lpstr>Injured on the job</vt:lpstr>
      <vt:lpstr>Injured on the job</vt:lpstr>
      <vt:lpstr>July Safety Topic of the Month Quiz</vt:lpstr>
      <vt:lpstr>PowerPoint Presentation</vt:lpstr>
      <vt:lpstr>Good Catches in July  </vt:lpstr>
      <vt:lpstr>Good Catch Recipient  for July  Karla Hackworth Cytology Lab      </vt:lpstr>
      <vt:lpstr>Safety Focus of the Month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Kym Stone</dc:creator>
  <cp:lastModifiedBy>Hannah Kilpatrick Phillips</cp:lastModifiedBy>
  <cp:revision>555</cp:revision>
  <cp:lastPrinted>2022-08-10T13:31:46Z</cp:lastPrinted>
  <dcterms:created xsi:type="dcterms:W3CDTF">2020-08-30T18:26:08Z</dcterms:created>
  <dcterms:modified xsi:type="dcterms:W3CDTF">2022-08-10T18:14:56Z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0x0101006C11A1C473963441BD86150D67F8ACB6</vt:lpwstr>
  </property>
</Properties>
</file>