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594" r:id="rId5"/>
    <p:sldId id="436" r:id="rId6"/>
    <p:sldId id="494" r:id="rId7"/>
    <p:sldId id="543" r:id="rId8"/>
    <p:sldId id="570" r:id="rId9"/>
    <p:sldId id="579" r:id="rId10"/>
    <p:sldId id="580" r:id="rId11"/>
    <p:sldId id="587" r:id="rId12"/>
    <p:sldId id="582" r:id="rId13"/>
    <p:sldId id="473" r:id="rId14"/>
    <p:sldId id="549" r:id="rId15"/>
    <p:sldId id="588" r:id="rId16"/>
    <p:sldId id="589" r:id="rId17"/>
    <p:sldId id="590" r:id="rId18"/>
    <p:sldId id="591" r:id="rId19"/>
    <p:sldId id="592" r:id="rId20"/>
    <p:sldId id="593" r:id="rId2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594"/>
            <p14:sldId id="436"/>
            <p14:sldId id="494"/>
            <p14:sldId id="543"/>
            <p14:sldId id="570"/>
            <p14:sldId id="579"/>
            <p14:sldId id="580"/>
            <p14:sldId id="587"/>
            <p14:sldId id="582"/>
            <p14:sldId id="473"/>
            <p14:sldId id="549"/>
            <p14:sldId id="588"/>
            <p14:sldId id="589"/>
            <p14:sldId id="590"/>
            <p14:sldId id="591"/>
            <p14:sldId id="592"/>
            <p14:sldId id="5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67F"/>
    <a:srgbClr val="942092"/>
    <a:srgbClr val="6C6D76"/>
    <a:srgbClr val="63646B"/>
    <a:srgbClr val="606167"/>
    <a:srgbClr val="5C5D62"/>
    <a:srgbClr val="E5B901"/>
    <a:srgbClr val="F0C200"/>
    <a:srgbClr val="008C95"/>
    <a:srgbClr val="007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16" autoAdjust="0"/>
    <p:restoredTop sz="96327"/>
  </p:normalViewPr>
  <p:slideViewPr>
    <p:cSldViewPr snapToGrid="0" snapToObjects="1">
      <p:cViewPr varScale="1">
        <p:scale>
          <a:sx n="115" d="100"/>
          <a:sy n="115" d="100"/>
        </p:scale>
        <p:origin x="630" y="1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10/13/2022</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dirty="0"/>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10/13/2022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dirty="0"/>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10/13/2022</a:t>
            </a:fld>
            <a:endParaRPr lang="en-US" dirty="0"/>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dirty="0"/>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10/13/2022</a:t>
            </a:fld>
            <a:endParaRPr lang="en-US" dirty="0"/>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10/13/2022</a:t>
            </a:fld>
            <a:endParaRPr lang="en-US" dirty="0"/>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10/13/2022</a:t>
            </a:fld>
            <a:endParaRPr lang="en-US" dirty="0"/>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10/13/2022</a:t>
            </a:fld>
            <a:endParaRPr lang="en-US" dirty="0"/>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4" y="2274180"/>
            <a:ext cx="10515600" cy="1325563"/>
          </a:xfrm>
        </p:spPr>
        <p:txBody>
          <a:bodyPr/>
          <a:lstStyle/>
          <a:p>
            <a:pPr algn="ctr"/>
            <a:r>
              <a:rPr lang="en-US" sz="4800" dirty="0" smtClean="0">
                <a:solidFill>
                  <a:schemeClr val="bg2">
                    <a:lumMod val="75000"/>
                  </a:schemeClr>
                </a:solidFill>
              </a:rPr>
              <a:t>Lab Safety Presentation </a:t>
            </a:r>
            <a:br>
              <a:rPr lang="en-US" sz="4800" dirty="0" smtClean="0">
                <a:solidFill>
                  <a:schemeClr val="bg2">
                    <a:lumMod val="75000"/>
                  </a:schemeClr>
                </a:solidFill>
              </a:rPr>
            </a:br>
            <a:r>
              <a:rPr lang="en-US" sz="4800" dirty="0" smtClean="0">
                <a:solidFill>
                  <a:schemeClr val="bg2">
                    <a:lumMod val="75000"/>
                  </a:schemeClr>
                </a:solidFill>
              </a:rPr>
              <a:t>October</a:t>
            </a:r>
            <a:r>
              <a:rPr lang="en-US" sz="4800" dirty="0" smtClean="0">
                <a:solidFill>
                  <a:schemeClr val="bg2">
                    <a:lumMod val="75000"/>
                  </a:schemeClr>
                </a:solidFill>
              </a:rPr>
              <a:t> </a:t>
            </a:r>
            <a:r>
              <a:rPr lang="en-US" sz="4800" dirty="0" smtClean="0">
                <a:solidFill>
                  <a:schemeClr val="bg2">
                    <a:lumMod val="75000"/>
                  </a:schemeClr>
                </a:solidFill>
              </a:rPr>
              <a:t>2022</a:t>
            </a:r>
            <a:endParaRPr lang="en-US" sz="4800" dirty="0">
              <a:solidFill>
                <a:schemeClr val="bg2">
                  <a:lumMod val="75000"/>
                </a:schemeClr>
              </a:solidFill>
            </a:endParaRPr>
          </a:p>
        </p:txBody>
      </p:sp>
    </p:spTree>
    <p:extLst>
      <p:ext uri="{BB962C8B-B14F-4D97-AF65-F5344CB8AC3E}">
        <p14:creationId xmlns:p14="http://schemas.microsoft.com/office/powerpoint/2010/main" val="3534361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Safety Topic Quiz</a:t>
            </a:r>
            <a:endParaRPr lang="en-US" dirty="0"/>
          </a:p>
        </p:txBody>
      </p:sp>
      <p:sp>
        <p:nvSpPr>
          <p:cNvPr id="3" name="Content Placeholder 2"/>
          <p:cNvSpPr>
            <a:spLocks noGrp="1"/>
          </p:cNvSpPr>
          <p:nvPr>
            <p:ph idx="1"/>
          </p:nvPr>
        </p:nvSpPr>
        <p:spPr/>
        <p:txBody>
          <a:bodyPr/>
          <a:lstStyle/>
          <a:p>
            <a:r>
              <a:rPr lang="en-US" dirty="0" smtClean="0"/>
              <a:t>81 respondents</a:t>
            </a:r>
          </a:p>
          <a:p>
            <a:r>
              <a:rPr lang="en-US" dirty="0" smtClean="0">
                <a:solidFill>
                  <a:srgbClr val="00B050"/>
                </a:solidFill>
              </a:rPr>
              <a:t>75 </a:t>
            </a:r>
            <a:r>
              <a:rPr lang="en-US" dirty="0" smtClean="0"/>
              <a:t>people scored 100%</a:t>
            </a:r>
          </a:p>
          <a:p>
            <a:r>
              <a:rPr lang="en-US" dirty="0" smtClean="0"/>
              <a:t>Winner of the drawing</a:t>
            </a:r>
          </a:p>
          <a:p>
            <a:pPr marL="457200" lvl="1" indent="0">
              <a:buNone/>
            </a:pPr>
            <a:r>
              <a:rPr lang="en-US" sz="3600" dirty="0" smtClean="0"/>
              <a:t>Jyneasha Johnson</a:t>
            </a:r>
          </a:p>
          <a:p>
            <a:pPr marL="457200" lvl="1" indent="0">
              <a:buNone/>
            </a:pPr>
            <a:r>
              <a:rPr lang="en-US" dirty="0" smtClean="0"/>
              <a:t>from the Blood Gas Lab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424" y="1354615"/>
            <a:ext cx="3879099" cy="4364182"/>
          </a:xfrm>
          <a:prstGeom prst="rect">
            <a:avLst/>
          </a:prstGeom>
        </p:spPr>
      </p:pic>
    </p:spTree>
    <p:extLst>
      <p:ext uri="{BB962C8B-B14F-4D97-AF65-F5344CB8AC3E}">
        <p14:creationId xmlns:p14="http://schemas.microsoft.com/office/powerpoint/2010/main" val="4001350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1680" y="157942"/>
            <a:ext cx="7773074" cy="963251"/>
          </a:xfrm>
          <a:prstGeom prst="rect">
            <a:avLst/>
          </a:prstGeom>
        </p:spPr>
      </p:pic>
      <p:pic>
        <p:nvPicPr>
          <p:cNvPr id="4" name="Picture 3"/>
          <p:cNvPicPr>
            <a:picLocks noChangeAspect="1"/>
          </p:cNvPicPr>
          <p:nvPr/>
        </p:nvPicPr>
        <p:blipFill>
          <a:blip r:embed="rId3"/>
          <a:stretch>
            <a:fillRect/>
          </a:stretch>
        </p:blipFill>
        <p:spPr>
          <a:xfrm>
            <a:off x="2011680" y="1254197"/>
            <a:ext cx="8138865" cy="5157663"/>
          </a:xfrm>
          <a:prstGeom prst="rect">
            <a:avLst/>
          </a:prstGeom>
        </p:spPr>
      </p:pic>
    </p:spTree>
    <p:extLst>
      <p:ext uri="{BB962C8B-B14F-4D97-AF65-F5344CB8AC3E}">
        <p14:creationId xmlns:p14="http://schemas.microsoft.com/office/powerpoint/2010/main" val="3514353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45" y="1327464"/>
            <a:ext cx="3457327" cy="1066602"/>
          </a:xfrm>
        </p:spPr>
        <p:txBody>
          <a:bodyPr/>
          <a:lstStyle/>
          <a:p>
            <a:pPr algn="ctr"/>
            <a:r>
              <a:rPr lang="en-US" sz="3600" dirty="0" smtClean="0"/>
              <a:t>Good Catches in September</a:t>
            </a:r>
            <a:br>
              <a:rPr lang="en-US" sz="3600" dirty="0" smtClean="0"/>
            </a:br>
            <a:r>
              <a:rPr lang="en-US" sz="3600" dirty="0"/>
              <a:t/>
            </a:r>
            <a:br>
              <a:rPr lang="en-US" sz="3600" dirty="0"/>
            </a:br>
            <a:endParaRPr lang="en-US" sz="3600" dirty="0"/>
          </a:p>
        </p:txBody>
      </p:sp>
      <p:sp>
        <p:nvSpPr>
          <p:cNvPr id="6" name="TextBox 5"/>
          <p:cNvSpPr txBox="1"/>
          <p:nvPr/>
        </p:nvSpPr>
        <p:spPr>
          <a:xfrm>
            <a:off x="337238" y="3220138"/>
            <a:ext cx="4091284" cy="1569660"/>
          </a:xfrm>
          <a:prstGeom prst="rect">
            <a:avLst/>
          </a:prstGeom>
          <a:noFill/>
        </p:spPr>
        <p:txBody>
          <a:bodyPr wrap="square" rtlCol="0">
            <a:spAutoFit/>
          </a:bodyPr>
          <a:lstStyle/>
          <a:p>
            <a:pPr algn="ctr"/>
            <a:r>
              <a:rPr lang="en-US" sz="3200" b="1" dirty="0" smtClean="0"/>
              <a:t>Great Work! </a:t>
            </a:r>
          </a:p>
          <a:p>
            <a:pPr algn="ctr"/>
            <a:endParaRPr lang="en-US" sz="3200" b="1" dirty="0" smtClean="0"/>
          </a:p>
          <a:p>
            <a:pPr algn="ctr"/>
            <a:r>
              <a:rPr lang="en-US" sz="3200" b="1" dirty="0" smtClean="0"/>
              <a:t>Thank you ALL!</a:t>
            </a:r>
            <a:endParaRPr lang="en-US" sz="3200" b="1" dirty="0"/>
          </a:p>
        </p:txBody>
      </p:sp>
      <p:pic>
        <p:nvPicPr>
          <p:cNvPr id="5" name="Picture 4"/>
          <p:cNvPicPr>
            <a:picLocks noChangeAspect="1"/>
          </p:cNvPicPr>
          <p:nvPr/>
        </p:nvPicPr>
        <p:blipFill>
          <a:blip r:embed="rId2"/>
          <a:stretch>
            <a:fillRect/>
          </a:stretch>
        </p:blipFill>
        <p:spPr>
          <a:xfrm>
            <a:off x="4829696" y="843237"/>
            <a:ext cx="6343650" cy="628650"/>
          </a:xfrm>
          <a:prstGeom prst="rect">
            <a:avLst/>
          </a:prstGeom>
        </p:spPr>
      </p:pic>
      <p:pic>
        <p:nvPicPr>
          <p:cNvPr id="8" name="Picture 7"/>
          <p:cNvPicPr>
            <a:picLocks noChangeAspect="1"/>
          </p:cNvPicPr>
          <p:nvPr/>
        </p:nvPicPr>
        <p:blipFill>
          <a:blip r:embed="rId3"/>
          <a:stretch>
            <a:fillRect/>
          </a:stretch>
        </p:blipFill>
        <p:spPr>
          <a:xfrm>
            <a:off x="4829695" y="1471887"/>
            <a:ext cx="6343650" cy="4438650"/>
          </a:xfrm>
          <a:prstGeom prst="rect">
            <a:avLst/>
          </a:prstGeom>
        </p:spPr>
      </p:pic>
    </p:spTree>
    <p:extLst>
      <p:ext uri="{BB962C8B-B14F-4D97-AF65-F5344CB8AC3E}">
        <p14:creationId xmlns:p14="http://schemas.microsoft.com/office/powerpoint/2010/main" val="280160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45" y="1327464"/>
            <a:ext cx="3457327" cy="1066602"/>
          </a:xfrm>
        </p:spPr>
        <p:txBody>
          <a:bodyPr/>
          <a:lstStyle/>
          <a:p>
            <a:pPr algn="ctr"/>
            <a:r>
              <a:rPr lang="en-US" sz="3600" dirty="0" smtClean="0"/>
              <a:t>Good Catches in September</a:t>
            </a:r>
            <a:br>
              <a:rPr lang="en-US" sz="3600" dirty="0" smtClean="0"/>
            </a:br>
            <a:r>
              <a:rPr lang="en-US" sz="3600" dirty="0"/>
              <a:t/>
            </a:r>
            <a:br>
              <a:rPr lang="en-US" sz="3600" dirty="0"/>
            </a:br>
            <a:endParaRPr lang="en-US" sz="3600" dirty="0"/>
          </a:p>
        </p:txBody>
      </p:sp>
      <p:sp>
        <p:nvSpPr>
          <p:cNvPr id="6" name="TextBox 5"/>
          <p:cNvSpPr txBox="1"/>
          <p:nvPr/>
        </p:nvSpPr>
        <p:spPr>
          <a:xfrm>
            <a:off x="337238" y="3220138"/>
            <a:ext cx="4091284" cy="1569660"/>
          </a:xfrm>
          <a:prstGeom prst="rect">
            <a:avLst/>
          </a:prstGeom>
          <a:noFill/>
        </p:spPr>
        <p:txBody>
          <a:bodyPr wrap="square" rtlCol="0">
            <a:spAutoFit/>
          </a:bodyPr>
          <a:lstStyle/>
          <a:p>
            <a:pPr algn="ctr"/>
            <a:r>
              <a:rPr lang="en-US" sz="3200" b="1" dirty="0" smtClean="0"/>
              <a:t>Great Work! </a:t>
            </a:r>
          </a:p>
          <a:p>
            <a:pPr algn="ctr"/>
            <a:endParaRPr lang="en-US" sz="3200" b="1" dirty="0" smtClean="0"/>
          </a:p>
          <a:p>
            <a:pPr algn="ctr"/>
            <a:r>
              <a:rPr lang="en-US" sz="3200" b="1" dirty="0" smtClean="0"/>
              <a:t>Thank you ALL!</a:t>
            </a:r>
            <a:endParaRPr lang="en-US" sz="3200" b="1" dirty="0"/>
          </a:p>
        </p:txBody>
      </p:sp>
      <p:pic>
        <p:nvPicPr>
          <p:cNvPr id="5" name="Picture 4"/>
          <p:cNvPicPr>
            <a:picLocks noChangeAspect="1"/>
          </p:cNvPicPr>
          <p:nvPr/>
        </p:nvPicPr>
        <p:blipFill>
          <a:blip r:embed="rId2"/>
          <a:stretch>
            <a:fillRect/>
          </a:stretch>
        </p:blipFill>
        <p:spPr>
          <a:xfrm>
            <a:off x="4829696" y="884035"/>
            <a:ext cx="6343650" cy="628650"/>
          </a:xfrm>
          <a:prstGeom prst="rect">
            <a:avLst/>
          </a:prstGeom>
        </p:spPr>
      </p:pic>
      <p:pic>
        <p:nvPicPr>
          <p:cNvPr id="7" name="Picture 6"/>
          <p:cNvPicPr>
            <a:picLocks noChangeAspect="1"/>
          </p:cNvPicPr>
          <p:nvPr/>
        </p:nvPicPr>
        <p:blipFill>
          <a:blip r:embed="rId3"/>
          <a:stretch>
            <a:fillRect/>
          </a:stretch>
        </p:blipFill>
        <p:spPr>
          <a:xfrm>
            <a:off x="4829695" y="1512685"/>
            <a:ext cx="6343650" cy="1400175"/>
          </a:xfrm>
          <a:prstGeom prst="rect">
            <a:avLst/>
          </a:prstGeom>
        </p:spPr>
      </p:pic>
    </p:spTree>
    <p:extLst>
      <p:ext uri="{BB962C8B-B14F-4D97-AF65-F5344CB8AC3E}">
        <p14:creationId xmlns:p14="http://schemas.microsoft.com/office/powerpoint/2010/main" val="128125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 y="925772"/>
            <a:ext cx="4066310" cy="3588039"/>
          </a:xfrm>
        </p:spPr>
        <p:txBody>
          <a:bodyPr/>
          <a:lstStyle/>
          <a:p>
            <a:pPr algn="ctr"/>
            <a:r>
              <a:rPr lang="en-US" sz="3600" dirty="0" smtClean="0"/>
              <a:t>Good Catch Recipient </a:t>
            </a:r>
            <a:br>
              <a:rPr lang="en-US" sz="3600" dirty="0" smtClean="0"/>
            </a:br>
            <a:r>
              <a:rPr lang="en-US" sz="3600" dirty="0" smtClean="0"/>
              <a:t>for September</a:t>
            </a:r>
            <a:br>
              <a:rPr lang="en-US" sz="3600" dirty="0" smtClean="0"/>
            </a:br>
            <a:r>
              <a:rPr lang="en-US" sz="3600" dirty="0"/>
              <a:t/>
            </a:r>
            <a:br>
              <a:rPr lang="en-US" sz="3600" dirty="0"/>
            </a:br>
            <a:r>
              <a:rPr lang="en-US" sz="3600" dirty="0" smtClean="0"/>
              <a:t>Tifany Coleman</a:t>
            </a:r>
            <a:br>
              <a:rPr lang="en-US" sz="3600" dirty="0" smtClean="0"/>
            </a:br>
            <a:r>
              <a:rPr lang="en-US" sz="3600" dirty="0" smtClean="0"/>
              <a:t>OR Path Lab</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rot="5400000">
            <a:off x="5059827" y="916064"/>
            <a:ext cx="5216260" cy="3914229"/>
          </a:xfrm>
          <a:prstGeom prst="rect">
            <a:avLst/>
          </a:prstGeom>
        </p:spPr>
      </p:pic>
    </p:spTree>
    <p:extLst>
      <p:ext uri="{BB962C8B-B14F-4D97-AF65-F5344CB8AC3E}">
        <p14:creationId xmlns:p14="http://schemas.microsoft.com/office/powerpoint/2010/main" val="193290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Questioning Attitude: </a:t>
            </a:r>
            <a:br>
              <a:rPr lang="en-US" dirty="0"/>
            </a:br>
            <a:r>
              <a:rPr lang="en-US" sz="3600" dirty="0"/>
              <a:t>It’s about the answers</a:t>
            </a:r>
          </a:p>
        </p:txBody>
      </p:sp>
      <p:sp>
        <p:nvSpPr>
          <p:cNvPr id="3" name="Content Placeholder 2"/>
          <p:cNvSpPr>
            <a:spLocks noGrp="1"/>
          </p:cNvSpPr>
          <p:nvPr>
            <p:ph idx="1"/>
          </p:nvPr>
        </p:nvSpPr>
        <p:spPr>
          <a:xfrm>
            <a:off x="838200" y="1825625"/>
            <a:ext cx="5703916" cy="3422162"/>
          </a:xfrm>
        </p:spPr>
        <p:txBody>
          <a:bodyPr/>
          <a:lstStyle/>
          <a:p>
            <a:r>
              <a:rPr lang="en-US" dirty="0"/>
              <a:t>Question the answer</a:t>
            </a:r>
          </a:p>
          <a:p>
            <a:r>
              <a:rPr lang="en-US" dirty="0"/>
              <a:t>Use critical-thinking skills</a:t>
            </a:r>
          </a:p>
          <a:p>
            <a:r>
              <a:rPr lang="en-US" dirty="0"/>
              <a:t>This helps reduce errors involving assumptions</a:t>
            </a:r>
          </a:p>
          <a:p>
            <a:r>
              <a:rPr lang="en-US" dirty="0"/>
              <a:t>STOP is the first step to avoid proceeding down the path of uncertainty</a:t>
            </a:r>
          </a:p>
        </p:txBody>
      </p:sp>
      <p:pic>
        <p:nvPicPr>
          <p:cNvPr id="4" name="Picture 3"/>
          <p:cNvPicPr>
            <a:picLocks noChangeAspect="1"/>
          </p:cNvPicPr>
          <p:nvPr/>
        </p:nvPicPr>
        <p:blipFill>
          <a:blip r:embed="rId2"/>
          <a:stretch>
            <a:fillRect/>
          </a:stretch>
        </p:blipFill>
        <p:spPr>
          <a:xfrm>
            <a:off x="7834912" y="1690688"/>
            <a:ext cx="2523963" cy="3993226"/>
          </a:xfrm>
          <a:prstGeom prst="rect">
            <a:avLst/>
          </a:prstGeom>
        </p:spPr>
      </p:pic>
      <p:pic>
        <p:nvPicPr>
          <p:cNvPr id="5" name="Picture 4"/>
          <p:cNvPicPr>
            <a:picLocks noChangeAspect="1"/>
          </p:cNvPicPr>
          <p:nvPr/>
        </p:nvPicPr>
        <p:blipFill>
          <a:blip r:embed="rId3"/>
          <a:stretch>
            <a:fillRect/>
          </a:stretch>
        </p:blipFill>
        <p:spPr>
          <a:xfrm>
            <a:off x="2576990" y="4687720"/>
            <a:ext cx="5358848" cy="1390008"/>
          </a:xfrm>
          <a:prstGeom prst="rect">
            <a:avLst/>
          </a:prstGeom>
        </p:spPr>
      </p:pic>
    </p:spTree>
    <p:extLst>
      <p:ext uri="{BB962C8B-B14F-4D97-AF65-F5344CB8AC3E}">
        <p14:creationId xmlns:p14="http://schemas.microsoft.com/office/powerpoint/2010/main" val="312415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966"/>
            <a:ext cx="10515600" cy="1325563"/>
          </a:xfrm>
        </p:spPr>
        <p:txBody>
          <a:bodyPr/>
          <a:lstStyle/>
          <a:p>
            <a:pPr algn="ctr"/>
            <a:r>
              <a:rPr lang="en-US" dirty="0" smtClean="0"/>
              <a:t>Corrections to Lab Records</a:t>
            </a:r>
            <a:endParaRPr lang="en-US" dirty="0"/>
          </a:p>
        </p:txBody>
      </p:sp>
      <p:sp>
        <p:nvSpPr>
          <p:cNvPr id="3" name="Content Placeholder 2"/>
          <p:cNvSpPr>
            <a:spLocks noGrp="1"/>
          </p:cNvSpPr>
          <p:nvPr>
            <p:ph idx="1"/>
          </p:nvPr>
        </p:nvSpPr>
        <p:spPr>
          <a:xfrm>
            <a:off x="896389" y="1196398"/>
            <a:ext cx="10515600" cy="3422162"/>
          </a:xfrm>
        </p:spPr>
        <p:txBody>
          <a:bodyPr/>
          <a:lstStyle/>
          <a:p>
            <a:pPr marL="0" indent="0">
              <a:buNone/>
            </a:pPr>
            <a:r>
              <a:rPr lang="en-US" sz="1800" dirty="0" smtClean="0"/>
              <a:t>GEN.20450</a:t>
            </a:r>
          </a:p>
          <a:p>
            <a:pPr marL="0" indent="0">
              <a:buNone/>
            </a:pPr>
            <a:r>
              <a:rPr lang="en-US" sz="1800" dirty="0"/>
              <a:t>Correction of Laboratory Records </a:t>
            </a:r>
            <a:endParaRPr lang="en-US" sz="1800" dirty="0" smtClean="0"/>
          </a:p>
          <a:p>
            <a:pPr marL="0" indent="0">
              <a:buNone/>
            </a:pPr>
            <a:r>
              <a:rPr lang="en-US" sz="1800" dirty="0" smtClean="0"/>
              <a:t>The </a:t>
            </a:r>
            <a:r>
              <a:rPr lang="en-US" sz="1800" dirty="0"/>
              <a:t>laboratory makes corrections to laboratory records (</a:t>
            </a:r>
            <a:r>
              <a:rPr lang="en-US" sz="1800" dirty="0" err="1"/>
              <a:t>eg</a:t>
            </a:r>
            <a:r>
              <a:rPr lang="en-US" sz="1800" dirty="0"/>
              <a:t>, quality control data, temperature logs, and intermediate test results or worksheets) using appropriate techniques. </a:t>
            </a:r>
            <a:endParaRPr lang="en-US" sz="1800" dirty="0" smtClean="0"/>
          </a:p>
          <a:p>
            <a:pPr marL="0" indent="0">
              <a:buNone/>
            </a:pPr>
            <a:r>
              <a:rPr lang="en-US" sz="1800" dirty="0" smtClean="0"/>
              <a:t>NOTE</a:t>
            </a:r>
            <a:r>
              <a:rPr lang="en-US" sz="1800" dirty="0"/>
              <a:t>: The laboratory must have a written procedure that defines how to make corrections to both paper and electronic laboratory records. Laboratory records and changes to such records must be legible and indelible. The techniques used must meet the following criteria: </a:t>
            </a:r>
            <a:endParaRPr lang="en-US" sz="1800" dirty="0" smtClean="0"/>
          </a:p>
          <a:p>
            <a:pPr marL="0" indent="0">
              <a:buNone/>
            </a:pPr>
            <a:r>
              <a:rPr lang="en-US" sz="1800" dirty="0"/>
              <a:t>	</a:t>
            </a:r>
            <a:r>
              <a:rPr lang="en-US" sz="1800" dirty="0" smtClean="0"/>
              <a:t>● </a:t>
            </a:r>
            <a:r>
              <a:rPr lang="en-US" sz="1800" dirty="0"/>
              <a:t>Original (erroneous) entries must be visible (</a:t>
            </a:r>
            <a:r>
              <a:rPr lang="en-US" sz="1800" dirty="0" err="1"/>
              <a:t>ie</a:t>
            </a:r>
            <a:r>
              <a:rPr lang="en-US" sz="1800" dirty="0"/>
              <a:t>, erasures and correction fluid or tape are </a:t>
            </a:r>
            <a:r>
              <a:rPr lang="en-US" sz="1800" dirty="0" smtClean="0"/>
              <a:t>			unacceptable</a:t>
            </a:r>
            <a:r>
              <a:rPr lang="en-US" sz="1800" dirty="0"/>
              <a:t>) </a:t>
            </a:r>
            <a:r>
              <a:rPr lang="en-US" sz="1800" dirty="0" smtClean="0"/>
              <a:t>or </a:t>
            </a:r>
            <a:r>
              <a:rPr lang="en-US" sz="1800" dirty="0"/>
              <a:t>accessible (</a:t>
            </a:r>
            <a:r>
              <a:rPr lang="en-US" sz="1800" dirty="0" err="1"/>
              <a:t>eg</a:t>
            </a:r>
            <a:r>
              <a:rPr lang="en-US" sz="1800" dirty="0"/>
              <a:t>, audit trail for electronic records). </a:t>
            </a:r>
          </a:p>
          <a:p>
            <a:pPr marL="0" indent="0">
              <a:buNone/>
            </a:pPr>
            <a:r>
              <a:rPr lang="en-US" sz="1800" dirty="0" smtClean="0"/>
              <a:t>	● </a:t>
            </a:r>
            <a:r>
              <a:rPr lang="en-US" sz="1800" dirty="0"/>
              <a:t>Corrected data, including the identity of the person changing the record and when the </a:t>
            </a:r>
            <a:r>
              <a:rPr lang="en-US" sz="1800" dirty="0" smtClean="0"/>
              <a:t>			record </a:t>
            </a:r>
            <a:r>
              <a:rPr lang="en-US" sz="1800" dirty="0"/>
              <a:t>was </a:t>
            </a:r>
            <a:r>
              <a:rPr lang="en-US" sz="1800" dirty="0" smtClean="0"/>
              <a:t>changed</a:t>
            </a:r>
            <a:r>
              <a:rPr lang="en-US" sz="1800" dirty="0"/>
              <a:t>, must be accessible to audit. </a:t>
            </a:r>
            <a:r>
              <a:rPr lang="en-US" sz="1800" dirty="0" smtClean="0"/>
              <a:t>	</a:t>
            </a:r>
          </a:p>
          <a:p>
            <a:pPr marL="0" indent="0">
              <a:buNone/>
            </a:pPr>
            <a:r>
              <a:rPr lang="en-US" sz="1800" dirty="0" smtClean="0"/>
              <a:t>Evidence </a:t>
            </a:r>
            <a:r>
              <a:rPr lang="en-US" sz="1800" dirty="0"/>
              <a:t>of Compliance: </a:t>
            </a:r>
            <a:endParaRPr lang="en-US" sz="1800" dirty="0" smtClean="0"/>
          </a:p>
          <a:p>
            <a:pPr marL="0" indent="0">
              <a:buNone/>
            </a:pPr>
            <a:r>
              <a:rPr lang="en-US" sz="1800" dirty="0"/>
              <a:t>	</a:t>
            </a:r>
            <a:r>
              <a:rPr lang="en-US" sz="1800" dirty="0" smtClean="0"/>
              <a:t>✓ </a:t>
            </a:r>
            <a:r>
              <a:rPr lang="en-US" sz="1800" dirty="0"/>
              <a:t>Records of corrections to laboratory records AND </a:t>
            </a:r>
            <a:endParaRPr lang="en-US" sz="1800" dirty="0" smtClean="0"/>
          </a:p>
          <a:p>
            <a:pPr marL="0" indent="0">
              <a:buNone/>
            </a:pPr>
            <a:r>
              <a:rPr lang="en-US" sz="1800" dirty="0"/>
              <a:t>	</a:t>
            </a:r>
            <a:r>
              <a:rPr lang="en-US" sz="1800" dirty="0" smtClean="0"/>
              <a:t>✓ </a:t>
            </a:r>
            <a:r>
              <a:rPr lang="en-US" sz="1800" dirty="0"/>
              <a:t>Written procedure for correction of laboratory records</a:t>
            </a:r>
          </a:p>
        </p:txBody>
      </p:sp>
    </p:spTree>
    <p:extLst>
      <p:ext uri="{BB962C8B-B14F-4D97-AF65-F5344CB8AC3E}">
        <p14:creationId xmlns:p14="http://schemas.microsoft.com/office/powerpoint/2010/main" val="172104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809"/>
            <a:ext cx="10515600" cy="1325563"/>
          </a:xfrm>
        </p:spPr>
        <p:txBody>
          <a:bodyPr/>
          <a:lstStyle/>
          <a:p>
            <a:pPr algn="ctr"/>
            <a:r>
              <a:rPr lang="en-US" dirty="0" smtClean="0"/>
              <a:t>QUAL-POL-0004</a:t>
            </a:r>
            <a:br>
              <a:rPr lang="en-US" dirty="0" smtClean="0"/>
            </a:br>
            <a:r>
              <a:rPr lang="en-US" dirty="0" smtClean="0"/>
              <a:t>Correction of Lab Records</a:t>
            </a:r>
            <a:endParaRPr lang="en-US" dirty="0"/>
          </a:p>
        </p:txBody>
      </p:sp>
      <p:sp>
        <p:nvSpPr>
          <p:cNvPr id="3" name="Content Placeholder 2"/>
          <p:cNvSpPr>
            <a:spLocks noGrp="1"/>
          </p:cNvSpPr>
          <p:nvPr>
            <p:ph idx="1"/>
          </p:nvPr>
        </p:nvSpPr>
        <p:spPr/>
        <p:txBody>
          <a:bodyPr/>
          <a:lstStyle/>
          <a:p>
            <a:pPr marL="0" indent="0">
              <a:buNone/>
            </a:pPr>
            <a:r>
              <a:rPr lang="en-US" sz="2200" dirty="0" smtClean="0"/>
              <a:t>Policy Guidelines:</a:t>
            </a:r>
            <a:endParaRPr lang="en-US" sz="1000" dirty="0"/>
          </a:p>
          <a:p>
            <a:pPr marL="0" indent="0">
              <a:buNone/>
            </a:pPr>
            <a:endParaRPr lang="en-US" sz="1000" dirty="0" smtClean="0"/>
          </a:p>
          <a:p>
            <a:pPr lvl="1"/>
            <a:r>
              <a:rPr lang="en-US" sz="1800" dirty="0" smtClean="0"/>
              <a:t>All </a:t>
            </a:r>
            <a:r>
              <a:rPr lang="en-US" sz="1800" dirty="0"/>
              <a:t>changes to laboratory records must be legible and indelible (use of pencils are prohibited</a:t>
            </a:r>
            <a:r>
              <a:rPr lang="en-US" sz="1800" dirty="0" smtClean="0"/>
              <a:t>).</a:t>
            </a:r>
          </a:p>
          <a:p>
            <a:pPr lvl="1"/>
            <a:r>
              <a:rPr lang="en-US" sz="1800" dirty="0" smtClean="0"/>
              <a:t>Original </a:t>
            </a:r>
            <a:r>
              <a:rPr lang="en-US" sz="1800" dirty="0"/>
              <a:t>(erroneous) entries must be visible (i.e., erasures, white and correction fluid are unacceptable) or accessible (example: audit trail for electronic records). </a:t>
            </a:r>
            <a:endParaRPr lang="en-US" sz="1800" dirty="0" smtClean="0"/>
          </a:p>
          <a:p>
            <a:pPr lvl="1"/>
            <a:r>
              <a:rPr lang="en-US" sz="1800" dirty="0" smtClean="0"/>
              <a:t>Use </a:t>
            </a:r>
            <a:r>
              <a:rPr lang="en-US" sz="1800" dirty="0"/>
              <a:t>of a single, horizontal line to strike through the original (erroneous) entry is </a:t>
            </a:r>
            <a:r>
              <a:rPr lang="en-US" sz="1800" dirty="0" smtClean="0"/>
              <a:t>preferred.</a:t>
            </a:r>
          </a:p>
          <a:p>
            <a:pPr lvl="1"/>
            <a:r>
              <a:rPr lang="en-US" sz="1800" dirty="0" smtClean="0"/>
              <a:t>Corrected </a:t>
            </a:r>
            <a:r>
              <a:rPr lang="en-US" sz="1800" dirty="0"/>
              <a:t>data, including the identity of the person changing the record and when the record was changed, must be accessible to audit. </a:t>
            </a:r>
            <a:endParaRPr lang="en-US" sz="1800" dirty="0" smtClean="0"/>
          </a:p>
          <a:p>
            <a:pPr lvl="1"/>
            <a:r>
              <a:rPr lang="en-US" sz="1800" dirty="0" smtClean="0"/>
              <a:t>Corrections </a:t>
            </a:r>
            <a:r>
              <a:rPr lang="en-US" sz="1800" dirty="0"/>
              <a:t>or changes to records should be noted by the Section Manager/Section Medical Director during the monthly QA review process. If reason for correction/change was other than a minor error, implementation of a CAPA review may be necessary.</a:t>
            </a:r>
          </a:p>
          <a:p>
            <a:endParaRPr lang="en-US" sz="1800" dirty="0"/>
          </a:p>
        </p:txBody>
      </p:sp>
    </p:spTree>
    <p:extLst>
      <p:ext uri="{BB962C8B-B14F-4D97-AF65-F5344CB8AC3E}">
        <p14:creationId xmlns:p14="http://schemas.microsoft.com/office/powerpoint/2010/main" val="122229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8582" y="1203767"/>
            <a:ext cx="8894835" cy="4450466"/>
          </a:xfrm>
          <a:prstGeom prst="rect">
            <a:avLst/>
          </a:prstGeom>
        </p:spPr>
      </p:pic>
      <p:sp>
        <p:nvSpPr>
          <p:cNvPr id="5" name="TextBox 4"/>
          <p:cNvSpPr txBox="1"/>
          <p:nvPr/>
        </p:nvSpPr>
        <p:spPr>
          <a:xfrm>
            <a:off x="7392785" y="4436017"/>
            <a:ext cx="5220393" cy="369332"/>
          </a:xfrm>
          <a:prstGeom prst="rect">
            <a:avLst/>
          </a:prstGeom>
          <a:noFill/>
        </p:spPr>
        <p:txBody>
          <a:bodyPr wrap="square" rtlCol="0">
            <a:spAutoFit/>
          </a:bodyPr>
          <a:lstStyle/>
          <a:p>
            <a:r>
              <a:rPr lang="en-US" dirty="0" smtClean="0">
                <a:solidFill>
                  <a:schemeClr val="tx2"/>
                </a:solidFill>
              </a:rPr>
              <a:t>108 Deviations in September</a:t>
            </a:r>
            <a:endParaRPr lang="en-US" dirty="0">
              <a:solidFill>
                <a:schemeClr val="tx2"/>
              </a:solidFill>
            </a:endParaRPr>
          </a:p>
        </p:txBody>
      </p:sp>
    </p:spTree>
    <p:extLst>
      <p:ext uri="{BB962C8B-B14F-4D97-AF65-F5344CB8AC3E}">
        <p14:creationId xmlns:p14="http://schemas.microsoft.com/office/powerpoint/2010/main" val="128904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ost common deviation in September</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1648582" y="1203767"/>
            <a:ext cx="8894835" cy="4450466"/>
          </a:xfrm>
          <a:prstGeom prst="rect">
            <a:avLst/>
          </a:prstGeom>
        </p:spPr>
      </p:pic>
      <p:sp>
        <p:nvSpPr>
          <p:cNvPr id="4" name="TextBox 3"/>
          <p:cNvSpPr txBox="1"/>
          <p:nvPr/>
        </p:nvSpPr>
        <p:spPr>
          <a:xfrm>
            <a:off x="7457333" y="4348781"/>
            <a:ext cx="3250277" cy="369332"/>
          </a:xfrm>
          <a:prstGeom prst="rect">
            <a:avLst/>
          </a:prstGeom>
          <a:noFill/>
        </p:spPr>
        <p:txBody>
          <a:bodyPr wrap="square" rtlCol="0">
            <a:spAutoFit/>
          </a:bodyPr>
          <a:lstStyle/>
          <a:p>
            <a:r>
              <a:rPr lang="en-US" dirty="0" smtClean="0">
                <a:solidFill>
                  <a:schemeClr val="tx2"/>
                </a:solidFill>
              </a:rPr>
              <a:t>17 Deviations in September</a:t>
            </a:r>
            <a:endParaRPr lang="en-US" dirty="0">
              <a:solidFill>
                <a:schemeClr val="tx2"/>
              </a:solidFill>
            </a:endParaRPr>
          </a:p>
        </p:txBody>
      </p:sp>
    </p:spTree>
    <p:extLst>
      <p:ext uri="{BB962C8B-B14F-4D97-AF65-F5344CB8AC3E}">
        <p14:creationId xmlns:p14="http://schemas.microsoft.com/office/powerpoint/2010/main" val="229900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a:t>
            </a:r>
            <a:r>
              <a:rPr lang="en-US" dirty="0"/>
              <a:t>most common deviation</a:t>
            </a:r>
          </a:p>
        </p:txBody>
      </p:sp>
      <p:pic>
        <p:nvPicPr>
          <p:cNvPr id="7" name="Picture 6"/>
          <p:cNvPicPr>
            <a:picLocks noChangeAspect="1"/>
          </p:cNvPicPr>
          <p:nvPr/>
        </p:nvPicPr>
        <p:blipFill>
          <a:blip r:embed="rId2"/>
          <a:stretch>
            <a:fillRect/>
          </a:stretch>
        </p:blipFill>
        <p:spPr>
          <a:xfrm>
            <a:off x="1648582" y="1203767"/>
            <a:ext cx="8894835" cy="4450466"/>
          </a:xfrm>
          <a:prstGeom prst="rect">
            <a:avLst/>
          </a:prstGeom>
        </p:spPr>
      </p:pic>
      <p:sp>
        <p:nvSpPr>
          <p:cNvPr id="6" name="TextBox 5"/>
          <p:cNvSpPr txBox="1"/>
          <p:nvPr/>
        </p:nvSpPr>
        <p:spPr>
          <a:xfrm>
            <a:off x="7422210" y="5284901"/>
            <a:ext cx="3250277" cy="369332"/>
          </a:xfrm>
          <a:prstGeom prst="rect">
            <a:avLst/>
          </a:prstGeom>
          <a:noFill/>
        </p:spPr>
        <p:txBody>
          <a:bodyPr wrap="square" rtlCol="0">
            <a:spAutoFit/>
          </a:bodyPr>
          <a:lstStyle/>
          <a:p>
            <a:r>
              <a:rPr lang="en-US" dirty="0" smtClean="0">
                <a:solidFill>
                  <a:schemeClr val="tx2"/>
                </a:solidFill>
              </a:rPr>
              <a:t>13 Deviations in September</a:t>
            </a:r>
            <a:endParaRPr lang="en-US" dirty="0">
              <a:solidFill>
                <a:schemeClr val="tx2"/>
              </a:solidFill>
            </a:endParaRPr>
          </a:p>
        </p:txBody>
      </p:sp>
    </p:spTree>
    <p:extLst>
      <p:ext uri="{BB962C8B-B14F-4D97-AF65-F5344CB8AC3E}">
        <p14:creationId xmlns:p14="http://schemas.microsoft.com/office/powerpoint/2010/main" val="473158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most </a:t>
            </a:r>
            <a:r>
              <a:rPr lang="en-US" dirty="0"/>
              <a:t>common deviation</a:t>
            </a:r>
          </a:p>
        </p:txBody>
      </p:sp>
      <p:pic>
        <p:nvPicPr>
          <p:cNvPr id="4" name="Picture 3"/>
          <p:cNvPicPr>
            <a:picLocks noChangeAspect="1"/>
          </p:cNvPicPr>
          <p:nvPr/>
        </p:nvPicPr>
        <p:blipFill>
          <a:blip r:embed="rId2"/>
          <a:stretch>
            <a:fillRect/>
          </a:stretch>
        </p:blipFill>
        <p:spPr>
          <a:xfrm>
            <a:off x="1648582" y="1203767"/>
            <a:ext cx="8894835" cy="4450466"/>
          </a:xfrm>
          <a:prstGeom prst="rect">
            <a:avLst/>
          </a:prstGeom>
        </p:spPr>
      </p:pic>
      <p:sp>
        <p:nvSpPr>
          <p:cNvPr id="6" name="TextBox 5"/>
          <p:cNvSpPr txBox="1"/>
          <p:nvPr/>
        </p:nvSpPr>
        <p:spPr>
          <a:xfrm>
            <a:off x="7566085" y="5284901"/>
            <a:ext cx="3250277" cy="369332"/>
          </a:xfrm>
          <a:prstGeom prst="rect">
            <a:avLst/>
          </a:prstGeom>
          <a:noFill/>
        </p:spPr>
        <p:txBody>
          <a:bodyPr wrap="square" rtlCol="0">
            <a:spAutoFit/>
          </a:bodyPr>
          <a:lstStyle/>
          <a:p>
            <a:r>
              <a:rPr lang="en-US" dirty="0">
                <a:solidFill>
                  <a:schemeClr val="tx2"/>
                </a:solidFill>
              </a:rPr>
              <a:t>9</a:t>
            </a:r>
            <a:r>
              <a:rPr lang="en-US" dirty="0" smtClean="0">
                <a:solidFill>
                  <a:schemeClr val="tx2"/>
                </a:solidFill>
              </a:rPr>
              <a:t> Deviations in September</a:t>
            </a:r>
            <a:endParaRPr lang="en-US" dirty="0">
              <a:solidFill>
                <a:schemeClr val="tx2"/>
              </a:solidFill>
            </a:endParaRPr>
          </a:p>
        </p:txBody>
      </p:sp>
    </p:spTree>
    <p:extLst>
      <p:ext uri="{BB962C8B-B14F-4D97-AF65-F5344CB8AC3E}">
        <p14:creationId xmlns:p14="http://schemas.microsoft.com/office/powerpoint/2010/main" val="2851980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a:t>
            </a:r>
            <a:r>
              <a:rPr lang="en-US" dirty="0" smtClean="0">
                <a:solidFill>
                  <a:srgbClr val="FF0000"/>
                </a:solidFill>
              </a:rPr>
              <a:t>Employee</a:t>
            </a:r>
            <a:r>
              <a:rPr lang="en-US" dirty="0" smtClean="0"/>
              <a:t> Hazard Awareness</a:t>
            </a:r>
            <a:endParaRPr lang="en-US" dirty="0"/>
          </a:p>
        </p:txBody>
      </p:sp>
      <p:sp>
        <p:nvSpPr>
          <p:cNvPr id="3" name="Content Placeholder 2"/>
          <p:cNvSpPr>
            <a:spLocks noGrp="1"/>
          </p:cNvSpPr>
          <p:nvPr>
            <p:ph idx="1"/>
          </p:nvPr>
        </p:nvSpPr>
        <p:spPr>
          <a:xfrm>
            <a:off x="972589" y="1828801"/>
            <a:ext cx="10609811" cy="2185214"/>
          </a:xfrm>
        </p:spPr>
        <p:txBody>
          <a:bodyPr/>
          <a:lstStyle/>
          <a:p>
            <a:pPr marL="457200" lvl="2" indent="0">
              <a:buNone/>
            </a:pPr>
            <a:r>
              <a:rPr lang="en-US" sz="3200" dirty="0" smtClean="0"/>
              <a:t>October’s Topic – </a:t>
            </a:r>
            <a:r>
              <a:rPr lang="en-US" sz="3200" dirty="0" smtClean="0">
                <a:solidFill>
                  <a:srgbClr val="FF0000"/>
                </a:solidFill>
              </a:rPr>
              <a:t>Fire Alarm Response</a:t>
            </a:r>
          </a:p>
          <a:p>
            <a:pPr marL="457200" lvl="2" indent="0">
              <a:buNone/>
            </a:pPr>
            <a:r>
              <a:rPr lang="en-US" sz="2800" dirty="0"/>
              <a:t>	</a:t>
            </a:r>
            <a:endParaRPr lang="en-US" sz="2800" dirty="0" smtClean="0"/>
          </a:p>
        </p:txBody>
      </p:sp>
      <p:pic>
        <p:nvPicPr>
          <p:cNvPr id="6" name="Picture 5"/>
          <p:cNvPicPr>
            <a:picLocks noChangeAspect="1"/>
          </p:cNvPicPr>
          <p:nvPr/>
        </p:nvPicPr>
        <p:blipFill>
          <a:blip r:embed="rId2"/>
          <a:stretch>
            <a:fillRect/>
          </a:stretch>
        </p:blipFill>
        <p:spPr>
          <a:xfrm>
            <a:off x="7872152" y="3093116"/>
            <a:ext cx="3182823" cy="2118024"/>
          </a:xfrm>
          <a:prstGeom prst="rect">
            <a:avLst/>
          </a:prstGeom>
        </p:spPr>
      </p:pic>
    </p:spTree>
    <p:extLst>
      <p:ext uri="{BB962C8B-B14F-4D97-AF65-F5344CB8AC3E}">
        <p14:creationId xmlns:p14="http://schemas.microsoft.com/office/powerpoint/2010/main" val="80712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Labs</a:t>
            </a:r>
            <a:endParaRPr lang="en-US" dirty="0"/>
          </a:p>
        </p:txBody>
      </p:sp>
      <p:sp>
        <p:nvSpPr>
          <p:cNvPr id="3" name="Content Placeholder 2"/>
          <p:cNvSpPr>
            <a:spLocks noGrp="1"/>
          </p:cNvSpPr>
          <p:nvPr>
            <p:ph idx="1"/>
          </p:nvPr>
        </p:nvSpPr>
        <p:spPr>
          <a:xfrm>
            <a:off x="1161011" y="1521230"/>
            <a:ext cx="10363200" cy="2616101"/>
          </a:xfrm>
        </p:spPr>
        <p:txBody>
          <a:bodyPr/>
          <a:lstStyle/>
          <a:p>
            <a:r>
              <a:rPr lang="en-US" sz="3200" dirty="0" smtClean="0"/>
              <a:t>Defend in place </a:t>
            </a:r>
          </a:p>
          <a:p>
            <a:endParaRPr lang="en-US" sz="3200" dirty="0" smtClean="0"/>
          </a:p>
          <a:p>
            <a:pPr lvl="2"/>
            <a:r>
              <a:rPr lang="en-US" sz="2400" dirty="0" smtClean="0"/>
              <a:t>The clinical lab is designed for you to continue to provide patient care in the event of a fire</a:t>
            </a:r>
          </a:p>
          <a:p>
            <a:pPr lvl="2"/>
            <a:endParaRPr lang="en-US" sz="2400" dirty="0" smtClean="0"/>
          </a:p>
        </p:txBody>
      </p:sp>
    </p:spTree>
    <p:extLst>
      <p:ext uri="{BB962C8B-B14F-4D97-AF65-F5344CB8AC3E}">
        <p14:creationId xmlns:p14="http://schemas.microsoft.com/office/powerpoint/2010/main" val="708167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Non-clinical Labs</a:t>
            </a:r>
            <a:endParaRPr lang="en-US" dirty="0"/>
          </a:p>
        </p:txBody>
      </p:sp>
      <p:sp>
        <p:nvSpPr>
          <p:cNvPr id="3" name="Content Placeholder 2"/>
          <p:cNvSpPr>
            <a:spLocks noGrp="1"/>
          </p:cNvSpPr>
          <p:nvPr>
            <p:ph idx="1"/>
          </p:nvPr>
        </p:nvSpPr>
        <p:spPr>
          <a:xfrm>
            <a:off x="296488" y="1732253"/>
            <a:ext cx="10363200" cy="2893100"/>
          </a:xfrm>
        </p:spPr>
        <p:txBody>
          <a:bodyPr/>
          <a:lstStyle/>
          <a:p>
            <a:pPr lvl="2"/>
            <a:r>
              <a:rPr lang="en-US" sz="3200" dirty="0" smtClean="0"/>
              <a:t>Evacuate if possible</a:t>
            </a:r>
          </a:p>
          <a:p>
            <a:pPr lvl="2"/>
            <a:endParaRPr lang="en-US" sz="3200" dirty="0" smtClean="0"/>
          </a:p>
          <a:p>
            <a:pPr lvl="4"/>
            <a:r>
              <a:rPr lang="en-US" sz="2400" dirty="0" smtClean="0"/>
              <a:t>If leaving could negatively affect patient testing two people can</a:t>
            </a:r>
            <a:r>
              <a:rPr lang="en-US" sz="2400" dirty="0"/>
              <a:t> </a:t>
            </a:r>
            <a:r>
              <a:rPr lang="en-US" sz="2400" dirty="0" smtClean="0"/>
              <a:t>remain in the lab</a:t>
            </a:r>
          </a:p>
          <a:p>
            <a:pPr lvl="4"/>
            <a:endParaRPr lang="en-US" sz="2400" dirty="0" smtClean="0"/>
          </a:p>
          <a:p>
            <a:pPr lvl="4"/>
            <a:r>
              <a:rPr lang="en-US" sz="2400" dirty="0" smtClean="0"/>
              <a:t>One person to preform the testing, another person to maintain outside communication and monitor surrounding areas for signs of a fire</a:t>
            </a:r>
          </a:p>
        </p:txBody>
      </p:sp>
    </p:spTree>
    <p:extLst>
      <p:ext uri="{BB962C8B-B14F-4D97-AF65-F5344CB8AC3E}">
        <p14:creationId xmlns:p14="http://schemas.microsoft.com/office/powerpoint/2010/main" val="850297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and Drills</a:t>
            </a:r>
            <a:endParaRPr lang="en-US" dirty="0"/>
          </a:p>
        </p:txBody>
      </p:sp>
      <p:sp>
        <p:nvSpPr>
          <p:cNvPr id="3" name="Content Placeholder 2"/>
          <p:cNvSpPr>
            <a:spLocks noGrp="1"/>
          </p:cNvSpPr>
          <p:nvPr>
            <p:ph idx="1"/>
          </p:nvPr>
        </p:nvSpPr>
        <p:spPr>
          <a:xfrm>
            <a:off x="1219200" y="1828801"/>
            <a:ext cx="10363200" cy="4524315"/>
          </a:xfrm>
        </p:spPr>
        <p:txBody>
          <a:bodyPr/>
          <a:lstStyle/>
          <a:p>
            <a:r>
              <a:rPr lang="en-US" sz="3200" dirty="0" smtClean="0"/>
              <a:t>Tests are performed annually</a:t>
            </a:r>
          </a:p>
          <a:p>
            <a:pPr lvl="2"/>
            <a:r>
              <a:rPr lang="en-US" sz="2400" dirty="0" smtClean="0"/>
              <a:t>Advanced notice will be provided</a:t>
            </a:r>
          </a:p>
          <a:p>
            <a:pPr lvl="2"/>
            <a:r>
              <a:rPr lang="en-US" sz="2400" dirty="0" smtClean="0"/>
              <a:t>Evacuation is not necessary</a:t>
            </a:r>
          </a:p>
          <a:p>
            <a:pPr lvl="2"/>
            <a:endParaRPr lang="en-US" sz="2400" dirty="0" smtClean="0"/>
          </a:p>
          <a:p>
            <a:r>
              <a:rPr lang="en-US" sz="3200" dirty="0" smtClean="0"/>
              <a:t>Drills are conducted annually</a:t>
            </a:r>
          </a:p>
          <a:p>
            <a:pPr lvl="2"/>
            <a:r>
              <a:rPr lang="en-US" sz="2400" dirty="0" smtClean="0"/>
              <a:t>Unannounced</a:t>
            </a:r>
          </a:p>
          <a:p>
            <a:pPr lvl="2"/>
            <a:r>
              <a:rPr lang="en-US" sz="2400" dirty="0" smtClean="0"/>
              <a:t>Respond as you would to any other fire alarm</a:t>
            </a:r>
          </a:p>
          <a:p>
            <a:pPr lvl="2"/>
            <a:endParaRPr lang="en-US" dirty="0" smtClean="0"/>
          </a:p>
          <a:p>
            <a:endParaRPr lang="en-US" dirty="0" smtClean="0"/>
          </a:p>
        </p:txBody>
      </p:sp>
    </p:spTree>
    <p:extLst>
      <p:ext uri="{BB962C8B-B14F-4D97-AF65-F5344CB8AC3E}">
        <p14:creationId xmlns:p14="http://schemas.microsoft.com/office/powerpoint/2010/main" val="1578869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11A1C473963441BD86150D67F8ACB6" ma:contentTypeVersion="16" ma:contentTypeDescription="Create a new document." ma:contentTypeScope="" ma:versionID="b6027ac7c4c30af25b9aba57a64d9322">
  <xsd:schema xmlns:xsd="http://www.w3.org/2001/XMLSchema" xmlns:xs="http://www.w3.org/2001/XMLSchema" xmlns:p="http://schemas.microsoft.com/office/2006/metadata/properties" xmlns:ns2="2e2fa44a-b297-4cb3-ae00-3700515fc5c7" xmlns:ns3="990867f7-ed38-4c21-b441-c544514c8362" targetNamespace="http://schemas.microsoft.com/office/2006/metadata/properties" ma:root="true" ma:fieldsID="133d9d9c0223997ef7a48798d8ee9476" ns2:_="" ns3:_="">
    <xsd:import namespace="2e2fa44a-b297-4cb3-ae00-3700515fc5c7"/>
    <xsd:import namespace="990867f7-ed38-4c21-b441-c544514c8362"/>
    <xsd:element name="properties">
      <xsd:complexType>
        <xsd:sequence>
          <xsd:element name="documentManagement">
            <xsd:complexType>
              <xsd:all>
                <xsd:element ref="ns2:Template_x0020_Type"/>
                <xsd:element ref="ns2:Thumbnail" minOccurs="0"/>
                <xsd:element ref="ns2:LookupLocation" minOccurs="0"/>
                <xsd:element ref="ns2:Size" minOccurs="0"/>
                <xsd:element ref="ns2:Description0" minOccurs="0"/>
                <xsd:element ref="ns2:Viewer_x0020_Type" minOccurs="0"/>
                <xsd:element ref="ns2:Format" minOccurs="0"/>
                <xsd:element ref="ns2:Notes0"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fa44a-b297-4cb3-ae00-3700515fc5c7" elementFormDefault="qualified">
    <xsd:import namespace="http://schemas.microsoft.com/office/2006/documentManagement/types"/>
    <xsd:import namespace="http://schemas.microsoft.com/office/infopath/2007/PartnerControls"/>
    <xsd:element name="Template_x0020_Type" ma:index="2" ma:displayName="Template Type" ma:format="Dropdown" ma:internalName="Template_x0020_Type">
      <xsd:simpleType>
        <xsd:restriction base="dms:Choice">
          <xsd:enumeration value="Research Poster Templates"/>
          <xsd:enumeration value="PowerPoint Presentation Templates"/>
          <xsd:enumeration value="Clinical Trials Memo Templates (Word)"/>
          <xsd:enumeration value="Memo Templates"/>
          <xsd:enumeration value="Newsletter Templates"/>
          <xsd:enumeration value="Fax Forms"/>
        </xsd:restriction>
      </xsd:simpleType>
    </xsd:element>
    <xsd:element name="Thumbnail" ma:index="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LookupLocation" ma:index="4" nillable="true" ma:displayName="Location" ma:list="{8c3d8ae5-af0e-43eb-a7ed-e0f5c1415c9c}" ma:internalName="LookupLocation" ma:readOnly="false" ma:showField="Title">
      <xsd:simpleType>
        <xsd:restriction base="dms:Lookup"/>
      </xsd:simpleType>
    </xsd:element>
    <xsd:element name="Size" ma:index="5" nillable="true" ma:displayName="Size" ma:internalName="Size">
      <xsd:simpleType>
        <xsd:restriction base="dms:Text">
          <xsd:maxLength value="255"/>
        </xsd:restriction>
      </xsd:simpleType>
    </xsd:element>
    <xsd:element name="Description0" ma:index="6" nillable="true" ma:displayName="Description" ma:internalName="Description0">
      <xsd:simpleType>
        <xsd:restriction base="dms:Text">
          <xsd:maxLength value="255"/>
        </xsd:restriction>
      </xsd:simpleType>
    </xsd:element>
    <xsd:element name="Viewer_x0020_Type" ma:index="7" nillable="true" ma:displayName="Viewer Type" ma:format="Dropdown" ma:internalName="Viewer_x0020_Type">
      <xsd:simpleType>
        <xsd:restriction base="dms:Choice">
          <xsd:enumeration value="Internal"/>
          <xsd:enumeration value="External"/>
        </xsd:restriction>
      </xsd:simpleType>
    </xsd:element>
    <xsd:element name="Format" ma:index="14" nillable="true" ma:displayName="Format" ma:format="Dropdown" ma:internalName="Format">
      <xsd:simpleType>
        <xsd:restriction base="dms:Choice">
          <xsd:enumeration value="Standard"/>
          <xsd:enumeration value="Widescreen"/>
        </xsd:restriction>
      </xsd:simpleType>
    </xsd:element>
    <xsd:element name="Notes0" ma:index="15" nillable="true" ma:displayName="Notes" ma:internalName="Notes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867f7-ed38-4c21-b441-c544514c83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2e2fa44a-b297-4cb3-ae00-3700515fc5c7">
      <Url xsi:nil="true"/>
      <Description xsi:nil="true"/>
    </Thumbnail>
    <Template_x0020_Type xmlns="2e2fa44a-b297-4cb3-ae00-3700515fc5c7">PowerPoint Presentation Templates</Template_x0020_Type>
    <Viewer_x0020_Type xmlns="2e2fa44a-b297-4cb3-ae00-3700515fc5c7" xsi:nil="true"/>
    <Notes0 xmlns="2e2fa44a-b297-4cb3-ae00-3700515fc5c7" xsi:nil="true"/>
    <Description0 xmlns="2e2fa44a-b297-4cb3-ae00-3700515fc5c7" xsi:nil="true"/>
    <LookupLocation xmlns="2e2fa44a-b297-4cb3-ae00-3700515fc5c7" xsi:nil="true"/>
    <Size xmlns="2e2fa44a-b297-4cb3-ae00-3700515fc5c7" xsi:nil="true"/>
    <Format xmlns="2e2fa44a-b297-4cb3-ae00-3700515fc5c7" xsi:nil="true"/>
  </documentManagement>
</p:properties>
</file>

<file path=customXml/itemProps1.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2.xml><?xml version="1.0" encoding="utf-8"?>
<ds:datastoreItem xmlns:ds="http://schemas.openxmlformats.org/officeDocument/2006/customXml" ds:itemID="{7E296A1C-221C-4CD9-AB8C-1B0FBD4BF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fa44a-b297-4cb3-ae00-3700515fc5c7"/>
    <ds:schemaRef ds:uri="990867f7-ed38-4c21-b441-c544514c8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F4885C-7609-4458-9BFE-1B0CB90D3740}">
  <ds:schemaRefs>
    <ds:schemaRef ds:uri="http://purl.org/dc/terms/"/>
    <ds:schemaRef ds:uri="http://purl.org/dc/elements/1.1/"/>
    <ds:schemaRef ds:uri="2e2fa44a-b297-4cb3-ae00-3700515fc5c7"/>
    <ds:schemaRef ds:uri="http://schemas.microsoft.com/office/2006/documentManagement/types"/>
    <ds:schemaRef ds:uri="http://schemas.microsoft.com/office/infopath/2007/PartnerControls"/>
    <ds:schemaRef ds:uri="http://schemas.microsoft.com/office/2006/metadata/properties"/>
    <ds:schemaRef ds:uri="990867f7-ed38-4c21-b441-c544514c8362"/>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13914</TotalTime>
  <Words>560</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Lab Safety Presentation  October 2022</vt:lpstr>
      <vt:lpstr>PowerPoint Presentation</vt:lpstr>
      <vt:lpstr>Most common deviation in September </vt:lpstr>
      <vt:lpstr>2nd most common deviation</vt:lpstr>
      <vt:lpstr>3rd most common deviation</vt:lpstr>
      <vt:lpstr>Lab Employee Hazard Awareness</vt:lpstr>
      <vt:lpstr>Clinical Labs</vt:lpstr>
      <vt:lpstr>Non-clinical Labs</vt:lpstr>
      <vt:lpstr>Tests and Drills</vt:lpstr>
      <vt:lpstr>September Safety Topic Quiz</vt:lpstr>
      <vt:lpstr>PowerPoint Presentation</vt:lpstr>
      <vt:lpstr>Good Catches in September  </vt:lpstr>
      <vt:lpstr>Good Catches in September  </vt:lpstr>
      <vt:lpstr>Good Catch Recipient  for September  Tifany Coleman OR Path Lab          </vt:lpstr>
      <vt:lpstr>Questioning Attitude:  It’s about the answers</vt:lpstr>
      <vt:lpstr>Corrections to Lab Records</vt:lpstr>
      <vt:lpstr>QUAL-POL-0004 Correction of Lab Records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Hannah Kilpatrick Phillips</cp:lastModifiedBy>
  <cp:revision>600</cp:revision>
  <cp:lastPrinted>2022-04-07T11:45:42Z</cp:lastPrinted>
  <dcterms:created xsi:type="dcterms:W3CDTF">2020-08-30T18:26:08Z</dcterms:created>
  <dcterms:modified xsi:type="dcterms:W3CDTF">2022-10-13T17:59:15Z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0x0101006C11A1C473963441BD86150D67F8ACB6</vt:lpwstr>
  </property>
</Properties>
</file>